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27"/>
  </p:notesMasterIdLst>
  <p:sldIdLst>
    <p:sldId id="297" r:id="rId2"/>
    <p:sldId id="257" r:id="rId3"/>
    <p:sldId id="259" r:id="rId4"/>
    <p:sldId id="324" r:id="rId5"/>
    <p:sldId id="315" r:id="rId6"/>
    <p:sldId id="325" r:id="rId7"/>
    <p:sldId id="327" r:id="rId8"/>
    <p:sldId id="326" r:id="rId9"/>
    <p:sldId id="329" r:id="rId10"/>
    <p:sldId id="330" r:id="rId11"/>
    <p:sldId id="262" r:id="rId12"/>
    <p:sldId id="261" r:id="rId13"/>
    <p:sldId id="265" r:id="rId14"/>
    <p:sldId id="350" r:id="rId15"/>
    <p:sldId id="351" r:id="rId16"/>
    <p:sldId id="352" r:id="rId17"/>
    <p:sldId id="313" r:id="rId18"/>
    <p:sldId id="300" r:id="rId19"/>
    <p:sldId id="305" r:id="rId20"/>
    <p:sldId id="347" r:id="rId21"/>
    <p:sldId id="263" r:id="rId22"/>
    <p:sldId id="348" r:id="rId23"/>
    <p:sldId id="264" r:id="rId24"/>
    <p:sldId id="267" r:id="rId25"/>
    <p:sldId id="304" r:id="rId26"/>
  </p:sldIdLst>
  <p:sldSz cx="9144000" cy="6858000" type="screen4x3"/>
  <p:notesSz cx="7019925" cy="9305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d Watchor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B1F"/>
    <a:srgbClr val="BF4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69" autoAdjust="0"/>
    <p:restoredTop sz="91809" autoAdjust="0"/>
  </p:normalViewPr>
  <p:slideViewPr>
    <p:cSldViewPr snapToGrid="0">
      <p:cViewPr varScale="1">
        <p:scale>
          <a:sx n="101" d="100"/>
          <a:sy n="101" d="100"/>
        </p:scale>
        <p:origin x="1434" y="102"/>
      </p:cViewPr>
      <p:guideLst/>
    </p:cSldViewPr>
  </p:slideViewPr>
  <p:outlineViewPr>
    <p:cViewPr>
      <p:scale>
        <a:sx n="33" d="100"/>
        <a:sy n="33" d="100"/>
      </p:scale>
      <p:origin x="0" y="-46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D2501-8579-440C-A39A-D63372330D3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202FC5-9D6F-4AB8-A009-A56688ED3A51}">
      <dgm:prSet/>
      <dgm:spPr/>
      <dgm:t>
        <a:bodyPr/>
        <a:lstStyle/>
        <a:p>
          <a:r>
            <a:rPr lang="en-US" dirty="0"/>
            <a:t>1996 – 2009</a:t>
          </a:r>
        </a:p>
      </dgm:t>
    </dgm:pt>
    <dgm:pt modelId="{95A3025E-2FCF-421C-A1D4-EC0B44B5A137}" type="parTrans" cxnId="{9D9630AC-F534-479E-BE2E-AB09937BBA18}">
      <dgm:prSet/>
      <dgm:spPr/>
      <dgm:t>
        <a:bodyPr/>
        <a:lstStyle/>
        <a:p>
          <a:endParaRPr lang="en-US"/>
        </a:p>
      </dgm:t>
    </dgm:pt>
    <dgm:pt modelId="{C5136566-0218-41DE-9F5A-9E55608AC7E7}" type="sibTrans" cxnId="{9D9630AC-F534-479E-BE2E-AB09937BBA18}">
      <dgm:prSet/>
      <dgm:spPr/>
      <dgm:t>
        <a:bodyPr/>
        <a:lstStyle/>
        <a:p>
          <a:endParaRPr lang="en-US"/>
        </a:p>
      </dgm:t>
    </dgm:pt>
    <dgm:pt modelId="{61621331-D1B6-4DCF-B656-F7BE10E2DC76}">
      <dgm:prSet/>
      <dgm:spPr/>
      <dgm:t>
        <a:bodyPr/>
        <a:lstStyle/>
        <a:p>
          <a:r>
            <a:rPr lang="en-US" dirty="0"/>
            <a:t>Life</a:t>
          </a:r>
        </a:p>
      </dgm:t>
    </dgm:pt>
    <dgm:pt modelId="{61CADFF8-75B0-4725-A4EB-589391952341}" type="parTrans" cxnId="{8D444E53-DD1E-4891-9D6B-75CF516AE516}">
      <dgm:prSet/>
      <dgm:spPr/>
      <dgm:t>
        <a:bodyPr/>
        <a:lstStyle/>
        <a:p>
          <a:endParaRPr lang="en-US"/>
        </a:p>
      </dgm:t>
    </dgm:pt>
    <dgm:pt modelId="{9AF11781-77A5-496E-BA17-A154F65D6663}" type="sibTrans" cxnId="{8D444E53-DD1E-4891-9D6B-75CF516AE516}">
      <dgm:prSet/>
      <dgm:spPr/>
      <dgm:t>
        <a:bodyPr/>
        <a:lstStyle/>
        <a:p>
          <a:endParaRPr lang="en-US"/>
        </a:p>
      </dgm:t>
    </dgm:pt>
    <dgm:pt modelId="{9DCF8BD0-F653-4C8D-B73C-79C19038A576}">
      <dgm:prSet/>
      <dgm:spPr/>
      <dgm:t>
        <a:bodyPr/>
        <a:lstStyle/>
        <a:p>
          <a:r>
            <a:rPr lang="en-US" dirty="0"/>
            <a:t>Internet/Google</a:t>
          </a:r>
        </a:p>
      </dgm:t>
    </dgm:pt>
    <dgm:pt modelId="{CC9FA8C2-77AF-4315-9001-C9EA19D4B395}" type="parTrans" cxnId="{52AEC483-A029-45B0-837F-8528A2268615}">
      <dgm:prSet/>
      <dgm:spPr/>
      <dgm:t>
        <a:bodyPr/>
        <a:lstStyle/>
        <a:p>
          <a:endParaRPr lang="en-US"/>
        </a:p>
      </dgm:t>
    </dgm:pt>
    <dgm:pt modelId="{38608E89-2CAD-4836-8E6B-9AB310C992A5}" type="sibTrans" cxnId="{52AEC483-A029-45B0-837F-8528A2268615}">
      <dgm:prSet/>
      <dgm:spPr/>
      <dgm:t>
        <a:bodyPr/>
        <a:lstStyle/>
        <a:p>
          <a:endParaRPr lang="en-US"/>
        </a:p>
      </dgm:t>
    </dgm:pt>
    <dgm:pt modelId="{BFB870A3-38A4-46C6-A53D-C02D27FF0D80}">
      <dgm:prSet/>
      <dgm:spPr/>
      <dgm:t>
        <a:bodyPr/>
        <a:lstStyle/>
        <a:p>
          <a:r>
            <a:rPr lang="en-US" dirty="0"/>
            <a:t>Smart phones</a:t>
          </a:r>
        </a:p>
      </dgm:t>
    </dgm:pt>
    <dgm:pt modelId="{984F5B00-1C58-4C60-B06A-4180BF234FEC}" type="parTrans" cxnId="{A085F69D-5BD8-4949-A562-496032346B0C}">
      <dgm:prSet/>
      <dgm:spPr/>
      <dgm:t>
        <a:bodyPr/>
        <a:lstStyle/>
        <a:p>
          <a:endParaRPr lang="en-US"/>
        </a:p>
      </dgm:t>
    </dgm:pt>
    <dgm:pt modelId="{CD733F96-96DC-4840-BF9C-4F8187FCD5DB}" type="sibTrans" cxnId="{A085F69D-5BD8-4949-A562-496032346B0C}">
      <dgm:prSet/>
      <dgm:spPr/>
      <dgm:t>
        <a:bodyPr/>
        <a:lstStyle/>
        <a:p>
          <a:endParaRPr lang="en-US"/>
        </a:p>
      </dgm:t>
    </dgm:pt>
    <dgm:pt modelId="{8D94303B-F894-4CF2-9F27-8DB296CD7286}">
      <dgm:prSet/>
      <dgm:spPr/>
      <dgm:t>
        <a:bodyPr/>
        <a:lstStyle/>
        <a:p>
          <a:r>
            <a:rPr lang="en-US" dirty="0"/>
            <a:t>Regard September 11</a:t>
          </a:r>
          <a:r>
            <a:rPr lang="en-US" baseline="30000" dirty="0"/>
            <a:t>th</a:t>
          </a:r>
          <a:r>
            <a:rPr lang="en-US" dirty="0"/>
            <a:t> as schoolbook history, but remember recessions</a:t>
          </a:r>
        </a:p>
      </dgm:t>
    </dgm:pt>
    <dgm:pt modelId="{E531A583-0511-4FED-B053-391A9FC2673A}" type="parTrans" cxnId="{D9FA18B3-EED4-417E-80FE-CE9792F15BC7}">
      <dgm:prSet/>
      <dgm:spPr/>
      <dgm:t>
        <a:bodyPr/>
        <a:lstStyle/>
        <a:p>
          <a:endParaRPr lang="en-US"/>
        </a:p>
      </dgm:t>
    </dgm:pt>
    <dgm:pt modelId="{FAB510D4-55B3-4CD4-A4B8-C20A08CF6F2F}" type="sibTrans" cxnId="{D9FA18B3-EED4-417E-80FE-CE9792F15BC7}">
      <dgm:prSet/>
      <dgm:spPr/>
      <dgm:t>
        <a:bodyPr/>
        <a:lstStyle/>
        <a:p>
          <a:endParaRPr lang="en-US"/>
        </a:p>
      </dgm:t>
    </dgm:pt>
    <dgm:pt modelId="{676DC095-1BE5-4242-81A5-A8C1437EB6A1}">
      <dgm:prSet/>
      <dgm:spPr/>
      <dgm:t>
        <a:bodyPr/>
        <a:lstStyle/>
        <a:p>
          <a:r>
            <a:rPr lang="en-US" dirty="0"/>
            <a:t>Social media dependent</a:t>
          </a:r>
        </a:p>
      </dgm:t>
    </dgm:pt>
    <dgm:pt modelId="{C70A6A04-6EB8-47A5-9C67-06D9D49EF5A9}" type="parTrans" cxnId="{9ABF16D4-3635-4D06-B129-2399F264A239}">
      <dgm:prSet/>
      <dgm:spPr/>
      <dgm:t>
        <a:bodyPr/>
        <a:lstStyle/>
        <a:p>
          <a:endParaRPr lang="en-US"/>
        </a:p>
      </dgm:t>
    </dgm:pt>
    <dgm:pt modelId="{497A3134-BF43-4E0F-A037-172A896B5B67}" type="sibTrans" cxnId="{9ABF16D4-3635-4D06-B129-2399F264A239}">
      <dgm:prSet/>
      <dgm:spPr/>
      <dgm:t>
        <a:bodyPr/>
        <a:lstStyle/>
        <a:p>
          <a:endParaRPr lang="en-US"/>
        </a:p>
      </dgm:t>
    </dgm:pt>
    <dgm:pt modelId="{0EC74DD9-C7F1-4D4D-976F-B3A13EE247BF}">
      <dgm:prSet/>
      <dgm:spPr/>
      <dgm:t>
        <a:bodyPr/>
        <a:lstStyle/>
        <a:p>
          <a:r>
            <a:rPr lang="en-US"/>
            <a:t>Learn about new products</a:t>
          </a:r>
        </a:p>
      </dgm:t>
    </dgm:pt>
    <dgm:pt modelId="{1556AF58-E8BF-4271-90B5-0210666AA5DF}" type="parTrans" cxnId="{6A699B7B-44DD-42D4-9584-B44B751497ED}">
      <dgm:prSet/>
      <dgm:spPr/>
      <dgm:t>
        <a:bodyPr/>
        <a:lstStyle/>
        <a:p>
          <a:endParaRPr lang="en-US"/>
        </a:p>
      </dgm:t>
    </dgm:pt>
    <dgm:pt modelId="{F2EC773E-E175-4F55-96AF-F9FFF9AB0209}" type="sibTrans" cxnId="{6A699B7B-44DD-42D4-9584-B44B751497ED}">
      <dgm:prSet/>
      <dgm:spPr/>
      <dgm:t>
        <a:bodyPr/>
        <a:lstStyle/>
        <a:p>
          <a:endParaRPr lang="en-US"/>
        </a:p>
      </dgm:t>
    </dgm:pt>
    <dgm:pt modelId="{FF483EE4-83D8-4DCA-88D8-13FCCCE6878F}">
      <dgm:prSet/>
      <dgm:spPr/>
      <dgm:t>
        <a:bodyPr/>
        <a:lstStyle/>
        <a:p>
          <a:r>
            <a:rPr lang="en-US" dirty="0"/>
            <a:t>YouTube, Tic-Toc, Snapchat and Instagram</a:t>
          </a:r>
        </a:p>
      </dgm:t>
    </dgm:pt>
    <dgm:pt modelId="{90ABEEA3-F01E-4B1D-A018-DA556924DDCB}" type="parTrans" cxnId="{2E11B449-1799-4CD6-AC0F-E9289B0901D7}">
      <dgm:prSet/>
      <dgm:spPr/>
      <dgm:t>
        <a:bodyPr/>
        <a:lstStyle/>
        <a:p>
          <a:endParaRPr lang="en-US"/>
        </a:p>
      </dgm:t>
    </dgm:pt>
    <dgm:pt modelId="{42D1F388-F07A-4987-BFA2-D48D95550F0C}" type="sibTrans" cxnId="{2E11B449-1799-4CD6-AC0F-E9289B0901D7}">
      <dgm:prSet/>
      <dgm:spPr/>
      <dgm:t>
        <a:bodyPr/>
        <a:lstStyle/>
        <a:p>
          <a:endParaRPr lang="en-US"/>
        </a:p>
      </dgm:t>
    </dgm:pt>
    <dgm:pt modelId="{1A67FCB9-902D-4E35-9E16-1963FDC2F7E2}">
      <dgm:prSet/>
      <dgm:spPr/>
      <dgm:t>
        <a:bodyPr/>
        <a:lstStyle/>
        <a:p>
          <a:r>
            <a:rPr lang="en-US"/>
            <a:t>Online videos</a:t>
          </a:r>
        </a:p>
      </dgm:t>
    </dgm:pt>
    <dgm:pt modelId="{601EB39D-E12D-4105-97A5-8D7F6425B951}" type="parTrans" cxnId="{AA3AB3B9-2CE6-4A28-99E7-C4E5E28B138B}">
      <dgm:prSet/>
      <dgm:spPr/>
      <dgm:t>
        <a:bodyPr/>
        <a:lstStyle/>
        <a:p>
          <a:endParaRPr lang="en-US"/>
        </a:p>
      </dgm:t>
    </dgm:pt>
    <dgm:pt modelId="{123DBBEB-06BF-4514-9DB9-08A1B5E0053C}" type="sibTrans" cxnId="{AA3AB3B9-2CE6-4A28-99E7-C4E5E28B138B}">
      <dgm:prSet/>
      <dgm:spPr/>
      <dgm:t>
        <a:bodyPr/>
        <a:lstStyle/>
        <a:p>
          <a:endParaRPr lang="en-US"/>
        </a:p>
      </dgm:t>
    </dgm:pt>
    <dgm:pt modelId="{D3C515D7-B65A-4343-A98B-8F13353236D6}">
      <dgm:prSet/>
      <dgm:spPr/>
      <dgm:t>
        <a:bodyPr/>
        <a:lstStyle/>
        <a:p>
          <a:r>
            <a:rPr lang="en-US" dirty="0"/>
            <a:t>Mental </a:t>
          </a:r>
        </a:p>
      </dgm:t>
    </dgm:pt>
    <dgm:pt modelId="{7B6C2D38-CABD-446F-A6C3-208293ABF804}" type="parTrans" cxnId="{889E006F-BFC3-4158-96D0-E0C39DC3E36E}">
      <dgm:prSet/>
      <dgm:spPr/>
      <dgm:t>
        <a:bodyPr/>
        <a:lstStyle/>
        <a:p>
          <a:endParaRPr lang="en-US"/>
        </a:p>
      </dgm:t>
    </dgm:pt>
    <dgm:pt modelId="{5DBAECC9-00D1-413E-8B13-3B3DE6301182}" type="sibTrans" cxnId="{889E006F-BFC3-4158-96D0-E0C39DC3E36E}">
      <dgm:prSet/>
      <dgm:spPr/>
      <dgm:t>
        <a:bodyPr/>
        <a:lstStyle/>
        <a:p>
          <a:endParaRPr lang="en-US"/>
        </a:p>
      </dgm:t>
    </dgm:pt>
    <dgm:pt modelId="{14794E09-6CCB-40A2-B7D5-306768A63A4C}">
      <dgm:prSet/>
      <dgm:spPr/>
      <dgm:t>
        <a:bodyPr/>
        <a:lstStyle/>
        <a:p>
          <a:r>
            <a:rPr lang="en-US" dirty="0"/>
            <a:t>57 million future workers</a:t>
          </a:r>
        </a:p>
      </dgm:t>
    </dgm:pt>
    <dgm:pt modelId="{B0B99D51-41ED-4266-A833-49164654D8D8}" type="parTrans" cxnId="{C6A9B9B2-5E4F-481E-9005-73B129C4EA88}">
      <dgm:prSet/>
      <dgm:spPr/>
      <dgm:t>
        <a:bodyPr/>
        <a:lstStyle/>
        <a:p>
          <a:endParaRPr lang="en-US"/>
        </a:p>
      </dgm:t>
    </dgm:pt>
    <dgm:pt modelId="{85D0F98E-9EA6-477C-8F6A-FE9EB78AEE06}" type="sibTrans" cxnId="{C6A9B9B2-5E4F-481E-9005-73B129C4EA88}">
      <dgm:prSet/>
      <dgm:spPr/>
      <dgm:t>
        <a:bodyPr/>
        <a:lstStyle/>
        <a:p>
          <a:endParaRPr lang="en-US"/>
        </a:p>
      </dgm:t>
    </dgm:pt>
    <dgm:pt modelId="{E06E5523-337A-4620-A5FC-37804C70D576}">
      <dgm:prSet/>
      <dgm:spPr/>
      <dgm:t>
        <a:bodyPr/>
        <a:lstStyle/>
        <a:p>
          <a:r>
            <a:rPr lang="en-US" dirty="0"/>
            <a:t>Digital photo and videos</a:t>
          </a:r>
        </a:p>
      </dgm:t>
    </dgm:pt>
    <dgm:pt modelId="{C98247B0-167F-4F28-A672-773A22B06C7C}" type="parTrans" cxnId="{E64A45FA-81FC-4800-9558-9959253E329C}">
      <dgm:prSet/>
      <dgm:spPr/>
      <dgm:t>
        <a:bodyPr/>
        <a:lstStyle/>
        <a:p>
          <a:endParaRPr lang="en-US"/>
        </a:p>
      </dgm:t>
    </dgm:pt>
    <dgm:pt modelId="{B315F102-09B5-467E-84C1-EC60EB7DDB74}" type="sibTrans" cxnId="{E64A45FA-81FC-4800-9558-9959253E329C}">
      <dgm:prSet/>
      <dgm:spPr/>
      <dgm:t>
        <a:bodyPr/>
        <a:lstStyle/>
        <a:p>
          <a:endParaRPr lang="en-US"/>
        </a:p>
      </dgm:t>
    </dgm:pt>
    <dgm:pt modelId="{8CD3A323-CB7A-40B4-AE4E-82778D6E05E5}">
      <dgm:prSet/>
      <dgm:spPr/>
      <dgm:t>
        <a:bodyPr/>
        <a:lstStyle/>
        <a:p>
          <a:r>
            <a:rPr lang="en-US" dirty="0"/>
            <a:t>Short attention span</a:t>
          </a:r>
        </a:p>
      </dgm:t>
    </dgm:pt>
    <dgm:pt modelId="{52449738-43D5-4009-A75D-C3107C4C50B2}" type="parTrans" cxnId="{4CFFEC8C-F93D-4438-8263-1BA683ACEBD4}">
      <dgm:prSet/>
      <dgm:spPr/>
      <dgm:t>
        <a:bodyPr/>
        <a:lstStyle/>
        <a:p>
          <a:endParaRPr lang="en-US"/>
        </a:p>
      </dgm:t>
    </dgm:pt>
    <dgm:pt modelId="{4DCDB138-E6B4-4062-A854-907C52BFFE33}" type="sibTrans" cxnId="{4CFFEC8C-F93D-4438-8263-1BA683ACEBD4}">
      <dgm:prSet/>
      <dgm:spPr/>
      <dgm:t>
        <a:bodyPr/>
        <a:lstStyle/>
        <a:p>
          <a:endParaRPr lang="en-US"/>
        </a:p>
      </dgm:t>
    </dgm:pt>
    <dgm:pt modelId="{BAFF96A2-4937-435A-8828-BB8D84652E2A}">
      <dgm:prSet/>
      <dgm:spPr/>
      <dgm:t>
        <a:bodyPr/>
        <a:lstStyle/>
        <a:p>
          <a:r>
            <a:rPr lang="en-US" dirty="0"/>
            <a:t>Depression and anxiety</a:t>
          </a:r>
        </a:p>
      </dgm:t>
    </dgm:pt>
    <dgm:pt modelId="{032CE98A-248C-4B3D-BEE0-094009AD62FA}" type="parTrans" cxnId="{9E5FDAD1-5705-465B-95AB-D663C0318224}">
      <dgm:prSet/>
      <dgm:spPr/>
      <dgm:t>
        <a:bodyPr/>
        <a:lstStyle/>
        <a:p>
          <a:endParaRPr lang="en-US"/>
        </a:p>
      </dgm:t>
    </dgm:pt>
    <dgm:pt modelId="{D99C7A4E-0381-40BF-A98B-96660BB20161}" type="sibTrans" cxnId="{9E5FDAD1-5705-465B-95AB-D663C0318224}">
      <dgm:prSet/>
      <dgm:spPr/>
      <dgm:t>
        <a:bodyPr/>
        <a:lstStyle/>
        <a:p>
          <a:endParaRPr lang="en-US"/>
        </a:p>
      </dgm:t>
    </dgm:pt>
    <dgm:pt modelId="{A96B6966-4679-4874-BA59-F0671C50AED8}">
      <dgm:prSet/>
      <dgm:spPr/>
      <dgm:t>
        <a:bodyPr/>
        <a:lstStyle/>
        <a:p>
          <a:r>
            <a:rPr lang="en-US" dirty="0"/>
            <a:t>Prefer Face to Face Communication</a:t>
          </a:r>
        </a:p>
      </dgm:t>
    </dgm:pt>
    <dgm:pt modelId="{23062232-B705-4495-BC66-2176B6AC37BF}" type="parTrans" cxnId="{4FF97C6C-75B4-4940-A173-CCA9CC92C31F}">
      <dgm:prSet/>
      <dgm:spPr/>
      <dgm:t>
        <a:bodyPr/>
        <a:lstStyle/>
        <a:p>
          <a:endParaRPr lang="en-US"/>
        </a:p>
      </dgm:t>
    </dgm:pt>
    <dgm:pt modelId="{2D80378E-22C3-4E89-BD7A-CA840EBD5510}" type="sibTrans" cxnId="{4FF97C6C-75B4-4940-A173-CCA9CC92C31F}">
      <dgm:prSet/>
      <dgm:spPr/>
      <dgm:t>
        <a:bodyPr/>
        <a:lstStyle/>
        <a:p>
          <a:endParaRPr lang="en-US"/>
        </a:p>
      </dgm:t>
    </dgm:pt>
    <dgm:pt modelId="{32595E9B-B254-4E7D-BF64-93AFBFDFA8B4}" type="pres">
      <dgm:prSet presAssocID="{974D2501-8579-440C-A39A-D63372330D39}" presName="linear" presStyleCnt="0">
        <dgm:presLayoutVars>
          <dgm:animLvl val="lvl"/>
          <dgm:resizeHandles val="exact"/>
        </dgm:presLayoutVars>
      </dgm:prSet>
      <dgm:spPr/>
    </dgm:pt>
    <dgm:pt modelId="{6AD62F68-0019-4924-B687-FA997B5FD29C}" type="pres">
      <dgm:prSet presAssocID="{E0202FC5-9D6F-4AB8-A009-A56688ED3A5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D381381-FFC8-420C-B712-1CC6CCCE37C6}" type="pres">
      <dgm:prSet presAssocID="{C5136566-0218-41DE-9F5A-9E55608AC7E7}" presName="spacer" presStyleCnt="0"/>
      <dgm:spPr/>
    </dgm:pt>
    <dgm:pt modelId="{6D59A5E5-F260-4DF7-8B37-6D8CE0CC3BD3}" type="pres">
      <dgm:prSet presAssocID="{14794E09-6CCB-40A2-B7D5-306768A63A4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128FD82-3C45-4AF0-8FDF-F9FFB7235A36}" type="pres">
      <dgm:prSet presAssocID="{85D0F98E-9EA6-477C-8F6A-FE9EB78AEE06}" presName="spacer" presStyleCnt="0"/>
      <dgm:spPr/>
    </dgm:pt>
    <dgm:pt modelId="{46474AB5-1E09-4CA2-AFB4-F529617339C7}" type="pres">
      <dgm:prSet presAssocID="{61621331-D1B6-4DCF-B656-F7BE10E2DC7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69F8641-804B-45C0-8914-5C4241CF7FFE}" type="pres">
      <dgm:prSet presAssocID="{61621331-D1B6-4DCF-B656-F7BE10E2DC76}" presName="childText" presStyleLbl="revTx" presStyleIdx="0" presStyleCnt="3">
        <dgm:presLayoutVars>
          <dgm:bulletEnabled val="1"/>
        </dgm:presLayoutVars>
      </dgm:prSet>
      <dgm:spPr/>
    </dgm:pt>
    <dgm:pt modelId="{83F00502-9ED2-4B98-8AFB-F55420A8D453}" type="pres">
      <dgm:prSet presAssocID="{8D94303B-F894-4CF2-9F27-8DB296CD728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0B29208-8A9E-4FDF-8A19-E37B8106FC74}" type="pres">
      <dgm:prSet presAssocID="{FAB510D4-55B3-4CD4-A4B8-C20A08CF6F2F}" presName="spacer" presStyleCnt="0"/>
      <dgm:spPr/>
    </dgm:pt>
    <dgm:pt modelId="{2DFEFB5C-B6DE-4C4F-A288-F7118F373B98}" type="pres">
      <dgm:prSet presAssocID="{676DC095-1BE5-4242-81A5-A8C1437EB6A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3D91C49-5473-4AD0-9E05-258B0A77759F}" type="pres">
      <dgm:prSet presAssocID="{676DC095-1BE5-4242-81A5-A8C1437EB6A1}" presName="childText" presStyleLbl="revTx" presStyleIdx="1" presStyleCnt="3">
        <dgm:presLayoutVars>
          <dgm:bulletEnabled val="1"/>
        </dgm:presLayoutVars>
      </dgm:prSet>
      <dgm:spPr/>
    </dgm:pt>
    <dgm:pt modelId="{9FE77806-838D-4ED2-B4CC-33DD41410F66}" type="pres">
      <dgm:prSet presAssocID="{D3C515D7-B65A-4343-A98B-8F13353236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9DDB7EC-ECB0-4B85-8C27-CAAC7EE083AD}" type="pres">
      <dgm:prSet presAssocID="{D3C515D7-B65A-4343-A98B-8F13353236D6}" presName="childText" presStyleLbl="revTx" presStyleIdx="2" presStyleCnt="3">
        <dgm:presLayoutVars>
          <dgm:bulletEnabled val="1"/>
        </dgm:presLayoutVars>
      </dgm:prSet>
      <dgm:spPr/>
    </dgm:pt>
    <dgm:pt modelId="{5E32AF9D-C237-40F1-8365-A71D2C5C7B1A}" type="pres">
      <dgm:prSet presAssocID="{A96B6966-4679-4874-BA59-F0671C50AED8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6C8642C-C1DB-4294-8234-9282038F63E5}" type="presOf" srcId="{61621331-D1B6-4DCF-B656-F7BE10E2DC76}" destId="{46474AB5-1E09-4CA2-AFB4-F529617339C7}" srcOrd="0" destOrd="0" presId="urn:microsoft.com/office/officeart/2005/8/layout/vList2"/>
    <dgm:cxn modelId="{2059E247-D819-49C7-AA89-739D22DEFFEF}" type="presOf" srcId="{0EC74DD9-C7F1-4D4D-976F-B3A13EE247BF}" destId="{B3D91C49-5473-4AD0-9E05-258B0A77759F}" srcOrd="0" destOrd="0" presId="urn:microsoft.com/office/officeart/2005/8/layout/vList2"/>
    <dgm:cxn modelId="{2E11B449-1799-4CD6-AC0F-E9289B0901D7}" srcId="{676DC095-1BE5-4242-81A5-A8C1437EB6A1}" destId="{FF483EE4-83D8-4DCA-88D8-13FCCCE6878F}" srcOrd="1" destOrd="0" parTransId="{90ABEEA3-F01E-4B1D-A018-DA556924DDCB}" sibTransId="{42D1F388-F07A-4987-BFA2-D48D95550F0C}"/>
    <dgm:cxn modelId="{4FF97C6C-75B4-4940-A173-CCA9CC92C31F}" srcId="{974D2501-8579-440C-A39A-D63372330D39}" destId="{A96B6966-4679-4874-BA59-F0671C50AED8}" srcOrd="6" destOrd="0" parTransId="{23062232-B705-4495-BC66-2176B6AC37BF}" sibTransId="{2D80378E-22C3-4E89-BD7A-CA840EBD5510}"/>
    <dgm:cxn modelId="{889E006F-BFC3-4158-96D0-E0C39DC3E36E}" srcId="{974D2501-8579-440C-A39A-D63372330D39}" destId="{D3C515D7-B65A-4343-A98B-8F13353236D6}" srcOrd="5" destOrd="0" parTransId="{7B6C2D38-CABD-446F-A6C3-208293ABF804}" sibTransId="{5DBAECC9-00D1-413E-8B13-3B3DE6301182}"/>
    <dgm:cxn modelId="{3EE90B53-308F-4D8A-AE8B-3E1DB1E7025D}" type="presOf" srcId="{8CD3A323-CB7A-40B4-AE4E-82778D6E05E5}" destId="{09DDB7EC-ECB0-4B85-8C27-CAAC7EE083AD}" srcOrd="0" destOrd="0" presId="urn:microsoft.com/office/officeart/2005/8/layout/vList2"/>
    <dgm:cxn modelId="{8D444E53-DD1E-4891-9D6B-75CF516AE516}" srcId="{974D2501-8579-440C-A39A-D63372330D39}" destId="{61621331-D1B6-4DCF-B656-F7BE10E2DC76}" srcOrd="2" destOrd="0" parTransId="{61CADFF8-75B0-4725-A4EB-589391952341}" sibTransId="{9AF11781-77A5-496E-BA17-A154F65D6663}"/>
    <dgm:cxn modelId="{32500955-83B2-4E7D-AEDA-BA3B552355FD}" type="presOf" srcId="{E06E5523-337A-4620-A5FC-37804C70D576}" destId="{269F8641-804B-45C0-8914-5C4241CF7FFE}" srcOrd="0" destOrd="2" presId="urn:microsoft.com/office/officeart/2005/8/layout/vList2"/>
    <dgm:cxn modelId="{6A699B7B-44DD-42D4-9584-B44B751497ED}" srcId="{676DC095-1BE5-4242-81A5-A8C1437EB6A1}" destId="{0EC74DD9-C7F1-4D4D-976F-B3A13EE247BF}" srcOrd="0" destOrd="0" parTransId="{1556AF58-E8BF-4271-90B5-0210666AA5DF}" sibTransId="{F2EC773E-E175-4F55-96AF-F9FFF9AB0209}"/>
    <dgm:cxn modelId="{52AEC483-A029-45B0-837F-8528A2268615}" srcId="{61621331-D1B6-4DCF-B656-F7BE10E2DC76}" destId="{9DCF8BD0-F653-4C8D-B73C-79C19038A576}" srcOrd="0" destOrd="0" parTransId="{CC9FA8C2-77AF-4315-9001-C9EA19D4B395}" sibTransId="{38608E89-2CAD-4836-8E6B-9AB310C992A5}"/>
    <dgm:cxn modelId="{77046F8B-E56D-44DC-B969-08783963F817}" type="presOf" srcId="{676DC095-1BE5-4242-81A5-A8C1437EB6A1}" destId="{2DFEFB5C-B6DE-4C4F-A288-F7118F373B98}" srcOrd="0" destOrd="0" presId="urn:microsoft.com/office/officeart/2005/8/layout/vList2"/>
    <dgm:cxn modelId="{97CFA88B-E016-46C2-B22A-92473E04BE18}" type="presOf" srcId="{FF483EE4-83D8-4DCA-88D8-13FCCCE6878F}" destId="{B3D91C49-5473-4AD0-9E05-258B0A77759F}" srcOrd="0" destOrd="1" presId="urn:microsoft.com/office/officeart/2005/8/layout/vList2"/>
    <dgm:cxn modelId="{4CFFEC8C-F93D-4438-8263-1BA683ACEBD4}" srcId="{D3C515D7-B65A-4343-A98B-8F13353236D6}" destId="{8CD3A323-CB7A-40B4-AE4E-82778D6E05E5}" srcOrd="0" destOrd="0" parTransId="{52449738-43D5-4009-A75D-C3107C4C50B2}" sibTransId="{4DCDB138-E6B4-4062-A854-907C52BFFE33}"/>
    <dgm:cxn modelId="{6B5A2D8E-738C-4DAB-B773-01F479632525}" type="presOf" srcId="{BAFF96A2-4937-435A-8828-BB8D84652E2A}" destId="{09DDB7EC-ECB0-4B85-8C27-CAAC7EE083AD}" srcOrd="0" destOrd="1" presId="urn:microsoft.com/office/officeart/2005/8/layout/vList2"/>
    <dgm:cxn modelId="{A085F69D-5BD8-4949-A562-496032346B0C}" srcId="{61621331-D1B6-4DCF-B656-F7BE10E2DC76}" destId="{BFB870A3-38A4-46C6-A53D-C02D27FF0D80}" srcOrd="1" destOrd="0" parTransId="{984F5B00-1C58-4C60-B06A-4180BF234FEC}" sibTransId="{CD733F96-96DC-4840-BF9C-4F8187FCD5DB}"/>
    <dgm:cxn modelId="{9D9630AC-F534-479E-BE2E-AB09937BBA18}" srcId="{974D2501-8579-440C-A39A-D63372330D39}" destId="{E0202FC5-9D6F-4AB8-A009-A56688ED3A51}" srcOrd="0" destOrd="0" parTransId="{95A3025E-2FCF-421C-A1D4-EC0B44B5A137}" sibTransId="{C5136566-0218-41DE-9F5A-9E55608AC7E7}"/>
    <dgm:cxn modelId="{345EECAF-46F5-46C3-8920-A0B49C6C17F8}" type="presOf" srcId="{974D2501-8579-440C-A39A-D63372330D39}" destId="{32595E9B-B254-4E7D-BF64-93AFBFDFA8B4}" srcOrd="0" destOrd="0" presId="urn:microsoft.com/office/officeart/2005/8/layout/vList2"/>
    <dgm:cxn modelId="{C6A9B9B2-5E4F-481E-9005-73B129C4EA88}" srcId="{974D2501-8579-440C-A39A-D63372330D39}" destId="{14794E09-6CCB-40A2-B7D5-306768A63A4C}" srcOrd="1" destOrd="0" parTransId="{B0B99D51-41ED-4266-A833-49164654D8D8}" sibTransId="{85D0F98E-9EA6-477C-8F6A-FE9EB78AEE06}"/>
    <dgm:cxn modelId="{D9FA18B3-EED4-417E-80FE-CE9792F15BC7}" srcId="{974D2501-8579-440C-A39A-D63372330D39}" destId="{8D94303B-F894-4CF2-9F27-8DB296CD7286}" srcOrd="3" destOrd="0" parTransId="{E531A583-0511-4FED-B053-391A9FC2673A}" sibTransId="{FAB510D4-55B3-4CD4-A4B8-C20A08CF6F2F}"/>
    <dgm:cxn modelId="{A42C8AB8-E05D-4AD2-A496-C69D0D216A01}" type="presOf" srcId="{9DCF8BD0-F653-4C8D-B73C-79C19038A576}" destId="{269F8641-804B-45C0-8914-5C4241CF7FFE}" srcOrd="0" destOrd="0" presId="urn:microsoft.com/office/officeart/2005/8/layout/vList2"/>
    <dgm:cxn modelId="{AA3AB3B9-2CE6-4A28-99E7-C4E5E28B138B}" srcId="{676DC095-1BE5-4242-81A5-A8C1437EB6A1}" destId="{1A67FCB9-902D-4E35-9E16-1963FDC2F7E2}" srcOrd="2" destOrd="0" parTransId="{601EB39D-E12D-4105-97A5-8D7F6425B951}" sibTransId="{123DBBEB-06BF-4514-9DB9-08A1B5E0053C}"/>
    <dgm:cxn modelId="{DD2999BC-4635-449A-BFB6-15332FBA594D}" type="presOf" srcId="{BFB870A3-38A4-46C6-A53D-C02D27FF0D80}" destId="{269F8641-804B-45C0-8914-5C4241CF7FFE}" srcOrd="0" destOrd="1" presId="urn:microsoft.com/office/officeart/2005/8/layout/vList2"/>
    <dgm:cxn modelId="{481954C1-7B5D-453C-97F1-9707F6B89B4E}" type="presOf" srcId="{A96B6966-4679-4874-BA59-F0671C50AED8}" destId="{5E32AF9D-C237-40F1-8365-A71D2C5C7B1A}" srcOrd="0" destOrd="0" presId="urn:microsoft.com/office/officeart/2005/8/layout/vList2"/>
    <dgm:cxn modelId="{A4EC4DC2-699E-4C2C-9114-58FBE641E4A6}" type="presOf" srcId="{D3C515D7-B65A-4343-A98B-8F13353236D6}" destId="{9FE77806-838D-4ED2-B4CC-33DD41410F66}" srcOrd="0" destOrd="0" presId="urn:microsoft.com/office/officeart/2005/8/layout/vList2"/>
    <dgm:cxn modelId="{0F8DDBCA-F0FD-4E20-8C30-4B32A0D79F6F}" type="presOf" srcId="{14794E09-6CCB-40A2-B7D5-306768A63A4C}" destId="{6D59A5E5-F260-4DF7-8B37-6D8CE0CC3BD3}" srcOrd="0" destOrd="0" presId="urn:microsoft.com/office/officeart/2005/8/layout/vList2"/>
    <dgm:cxn modelId="{B4EE05CD-2688-4CF4-83E2-FC2451CA7197}" type="presOf" srcId="{E0202FC5-9D6F-4AB8-A009-A56688ED3A51}" destId="{6AD62F68-0019-4924-B687-FA997B5FD29C}" srcOrd="0" destOrd="0" presId="urn:microsoft.com/office/officeart/2005/8/layout/vList2"/>
    <dgm:cxn modelId="{9E5FDAD1-5705-465B-95AB-D663C0318224}" srcId="{D3C515D7-B65A-4343-A98B-8F13353236D6}" destId="{BAFF96A2-4937-435A-8828-BB8D84652E2A}" srcOrd="1" destOrd="0" parTransId="{032CE98A-248C-4B3D-BEE0-094009AD62FA}" sibTransId="{D99C7A4E-0381-40BF-A98B-96660BB20161}"/>
    <dgm:cxn modelId="{9ABF16D4-3635-4D06-B129-2399F264A239}" srcId="{974D2501-8579-440C-A39A-D63372330D39}" destId="{676DC095-1BE5-4242-81A5-A8C1437EB6A1}" srcOrd="4" destOrd="0" parTransId="{C70A6A04-6EB8-47A5-9C67-06D9D49EF5A9}" sibTransId="{497A3134-BF43-4E0F-A037-172A896B5B67}"/>
    <dgm:cxn modelId="{3FB914E4-4FFD-4EB2-838D-323BC8D0D094}" type="presOf" srcId="{1A67FCB9-902D-4E35-9E16-1963FDC2F7E2}" destId="{B3D91C49-5473-4AD0-9E05-258B0A77759F}" srcOrd="0" destOrd="2" presId="urn:microsoft.com/office/officeart/2005/8/layout/vList2"/>
    <dgm:cxn modelId="{6A32AFEB-0C74-4748-B012-1B752EE84E8C}" type="presOf" srcId="{8D94303B-F894-4CF2-9F27-8DB296CD7286}" destId="{83F00502-9ED2-4B98-8AFB-F55420A8D453}" srcOrd="0" destOrd="0" presId="urn:microsoft.com/office/officeart/2005/8/layout/vList2"/>
    <dgm:cxn modelId="{E64A45FA-81FC-4800-9558-9959253E329C}" srcId="{61621331-D1B6-4DCF-B656-F7BE10E2DC76}" destId="{E06E5523-337A-4620-A5FC-37804C70D576}" srcOrd="2" destOrd="0" parTransId="{C98247B0-167F-4F28-A672-773A22B06C7C}" sibTransId="{B315F102-09B5-467E-84C1-EC60EB7DDB74}"/>
    <dgm:cxn modelId="{E7BCB0A0-BFF0-4641-9A44-CFB9D78E1424}" type="presParOf" srcId="{32595E9B-B254-4E7D-BF64-93AFBFDFA8B4}" destId="{6AD62F68-0019-4924-B687-FA997B5FD29C}" srcOrd="0" destOrd="0" presId="urn:microsoft.com/office/officeart/2005/8/layout/vList2"/>
    <dgm:cxn modelId="{3828B808-3C41-4C13-8CA3-351ED05BF3E8}" type="presParOf" srcId="{32595E9B-B254-4E7D-BF64-93AFBFDFA8B4}" destId="{4D381381-FFC8-420C-B712-1CC6CCCE37C6}" srcOrd="1" destOrd="0" presId="urn:microsoft.com/office/officeart/2005/8/layout/vList2"/>
    <dgm:cxn modelId="{B0E42AA5-83F8-475D-A7C6-DF8A57EBEC23}" type="presParOf" srcId="{32595E9B-B254-4E7D-BF64-93AFBFDFA8B4}" destId="{6D59A5E5-F260-4DF7-8B37-6D8CE0CC3BD3}" srcOrd="2" destOrd="0" presId="urn:microsoft.com/office/officeart/2005/8/layout/vList2"/>
    <dgm:cxn modelId="{4DAA1412-0E07-476B-9890-F463DABEBBD8}" type="presParOf" srcId="{32595E9B-B254-4E7D-BF64-93AFBFDFA8B4}" destId="{B128FD82-3C45-4AF0-8FDF-F9FFB7235A36}" srcOrd="3" destOrd="0" presId="urn:microsoft.com/office/officeart/2005/8/layout/vList2"/>
    <dgm:cxn modelId="{B3A197ED-D60F-4E06-8E20-8A2E9C355A10}" type="presParOf" srcId="{32595E9B-B254-4E7D-BF64-93AFBFDFA8B4}" destId="{46474AB5-1E09-4CA2-AFB4-F529617339C7}" srcOrd="4" destOrd="0" presId="urn:microsoft.com/office/officeart/2005/8/layout/vList2"/>
    <dgm:cxn modelId="{FF3C19A0-7636-4F9E-BBEE-6AD690EE58A1}" type="presParOf" srcId="{32595E9B-B254-4E7D-BF64-93AFBFDFA8B4}" destId="{269F8641-804B-45C0-8914-5C4241CF7FFE}" srcOrd="5" destOrd="0" presId="urn:microsoft.com/office/officeart/2005/8/layout/vList2"/>
    <dgm:cxn modelId="{719B0D04-7394-4E09-9097-219C5E23F0E8}" type="presParOf" srcId="{32595E9B-B254-4E7D-BF64-93AFBFDFA8B4}" destId="{83F00502-9ED2-4B98-8AFB-F55420A8D453}" srcOrd="6" destOrd="0" presId="urn:microsoft.com/office/officeart/2005/8/layout/vList2"/>
    <dgm:cxn modelId="{A13D3E0F-ADDF-43A1-A604-14975A658F97}" type="presParOf" srcId="{32595E9B-B254-4E7D-BF64-93AFBFDFA8B4}" destId="{70B29208-8A9E-4FDF-8A19-E37B8106FC74}" srcOrd="7" destOrd="0" presId="urn:microsoft.com/office/officeart/2005/8/layout/vList2"/>
    <dgm:cxn modelId="{CF7B5874-32EA-491F-ACBA-BE4CBE3E0417}" type="presParOf" srcId="{32595E9B-B254-4E7D-BF64-93AFBFDFA8B4}" destId="{2DFEFB5C-B6DE-4C4F-A288-F7118F373B98}" srcOrd="8" destOrd="0" presId="urn:microsoft.com/office/officeart/2005/8/layout/vList2"/>
    <dgm:cxn modelId="{40839DAE-1633-43F7-BCB5-405B89572743}" type="presParOf" srcId="{32595E9B-B254-4E7D-BF64-93AFBFDFA8B4}" destId="{B3D91C49-5473-4AD0-9E05-258B0A77759F}" srcOrd="9" destOrd="0" presId="urn:microsoft.com/office/officeart/2005/8/layout/vList2"/>
    <dgm:cxn modelId="{A7A80D25-79D7-4388-A281-15093A91A5C0}" type="presParOf" srcId="{32595E9B-B254-4E7D-BF64-93AFBFDFA8B4}" destId="{9FE77806-838D-4ED2-B4CC-33DD41410F66}" srcOrd="10" destOrd="0" presId="urn:microsoft.com/office/officeart/2005/8/layout/vList2"/>
    <dgm:cxn modelId="{BD86449D-1904-4ECD-A86A-154D245744E2}" type="presParOf" srcId="{32595E9B-B254-4E7D-BF64-93AFBFDFA8B4}" destId="{09DDB7EC-ECB0-4B85-8C27-CAAC7EE083AD}" srcOrd="11" destOrd="0" presId="urn:microsoft.com/office/officeart/2005/8/layout/vList2"/>
    <dgm:cxn modelId="{3AAECFA2-4770-47ED-8E83-FD855D9BF10D}" type="presParOf" srcId="{32595E9B-B254-4E7D-BF64-93AFBFDFA8B4}" destId="{5E32AF9D-C237-40F1-8365-A71D2C5C7B1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55F0F-3881-4246-8164-A861F1C10FEC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10759A-157C-422B-B12A-3B6E78800B10}">
      <dgm:prSet/>
      <dgm:spPr/>
      <dgm:t>
        <a:bodyPr/>
        <a:lstStyle/>
        <a:p>
          <a:r>
            <a:rPr lang="en-US"/>
            <a:t>Communicate </a:t>
          </a:r>
        </a:p>
      </dgm:t>
    </dgm:pt>
    <dgm:pt modelId="{81B2B5A0-E848-4913-99DD-078327B95AFE}" type="parTrans" cxnId="{EE95AEF3-F35D-4C99-80CB-5135B24E64DD}">
      <dgm:prSet/>
      <dgm:spPr/>
      <dgm:t>
        <a:bodyPr/>
        <a:lstStyle/>
        <a:p>
          <a:endParaRPr lang="en-US"/>
        </a:p>
      </dgm:t>
    </dgm:pt>
    <dgm:pt modelId="{BCD7B714-037F-4253-977B-24A965D2FDB1}" type="sibTrans" cxnId="{EE95AEF3-F35D-4C99-80CB-5135B24E64DD}">
      <dgm:prSet/>
      <dgm:spPr/>
      <dgm:t>
        <a:bodyPr/>
        <a:lstStyle/>
        <a:p>
          <a:endParaRPr lang="en-US"/>
        </a:p>
      </dgm:t>
    </dgm:pt>
    <dgm:pt modelId="{F5B421CD-AE64-4FFC-B931-F600B0C510C8}">
      <dgm:prSet/>
      <dgm:spPr/>
      <dgm:t>
        <a:bodyPr/>
        <a:lstStyle/>
        <a:p>
          <a:r>
            <a:rPr lang="en-US"/>
            <a:t>Provide structure and career growth paths</a:t>
          </a:r>
        </a:p>
      </dgm:t>
    </dgm:pt>
    <dgm:pt modelId="{EA418174-1D70-48D1-8142-786238AD6ECE}" type="parTrans" cxnId="{E5A94E4A-AF90-4BEE-AAF8-F08AC5881BBE}">
      <dgm:prSet/>
      <dgm:spPr/>
      <dgm:t>
        <a:bodyPr/>
        <a:lstStyle/>
        <a:p>
          <a:endParaRPr lang="en-US"/>
        </a:p>
      </dgm:t>
    </dgm:pt>
    <dgm:pt modelId="{964C1596-BDD1-47F8-A5FD-DA9E95BA6148}" type="sibTrans" cxnId="{E5A94E4A-AF90-4BEE-AAF8-F08AC5881BBE}">
      <dgm:prSet/>
      <dgm:spPr/>
      <dgm:t>
        <a:bodyPr/>
        <a:lstStyle/>
        <a:p>
          <a:endParaRPr lang="en-US"/>
        </a:p>
      </dgm:t>
    </dgm:pt>
    <dgm:pt modelId="{900B05AF-5730-4AF5-856E-EAE74A4CB662}">
      <dgm:prSet/>
      <dgm:spPr/>
      <dgm:t>
        <a:bodyPr/>
        <a:lstStyle/>
        <a:p>
          <a:r>
            <a:rPr lang="en-US" dirty="0"/>
            <a:t>Set measurable goals</a:t>
          </a:r>
        </a:p>
      </dgm:t>
    </dgm:pt>
    <dgm:pt modelId="{7966DFE6-5C36-433E-AE3C-0A9B0343192A}" type="parTrans" cxnId="{BCE49FDC-1108-464A-B427-C37F00D62D26}">
      <dgm:prSet/>
      <dgm:spPr/>
      <dgm:t>
        <a:bodyPr/>
        <a:lstStyle/>
        <a:p>
          <a:endParaRPr lang="en-US"/>
        </a:p>
      </dgm:t>
    </dgm:pt>
    <dgm:pt modelId="{727DE634-1700-4F67-982B-60425A742685}" type="sibTrans" cxnId="{BCE49FDC-1108-464A-B427-C37F00D62D26}">
      <dgm:prSet/>
      <dgm:spPr/>
      <dgm:t>
        <a:bodyPr/>
        <a:lstStyle/>
        <a:p>
          <a:endParaRPr lang="en-US"/>
        </a:p>
      </dgm:t>
    </dgm:pt>
    <dgm:pt modelId="{39C4D132-C699-4103-B65D-239B0881A271}">
      <dgm:prSet/>
      <dgm:spPr/>
      <dgm:t>
        <a:bodyPr/>
        <a:lstStyle/>
        <a:p>
          <a:r>
            <a:rPr lang="en-US" dirty="0"/>
            <a:t>Allow time and encourage creative problem-solving</a:t>
          </a:r>
        </a:p>
      </dgm:t>
    </dgm:pt>
    <dgm:pt modelId="{8DC3EBD5-A7A4-4585-AB2D-1649BD15BEC1}" type="parTrans" cxnId="{E87F3173-8258-4780-962D-B27D27321DB5}">
      <dgm:prSet/>
      <dgm:spPr/>
      <dgm:t>
        <a:bodyPr/>
        <a:lstStyle/>
        <a:p>
          <a:endParaRPr lang="en-US"/>
        </a:p>
      </dgm:t>
    </dgm:pt>
    <dgm:pt modelId="{88E84668-0864-4277-8449-A86DD1E196EE}" type="sibTrans" cxnId="{E87F3173-8258-4780-962D-B27D27321DB5}">
      <dgm:prSet/>
      <dgm:spPr/>
      <dgm:t>
        <a:bodyPr/>
        <a:lstStyle/>
        <a:p>
          <a:endParaRPr lang="en-US"/>
        </a:p>
      </dgm:t>
    </dgm:pt>
    <dgm:pt modelId="{D7090E6F-E10F-4BF9-8A7B-9AF59AC61951}">
      <dgm:prSet/>
      <dgm:spPr/>
      <dgm:t>
        <a:bodyPr/>
        <a:lstStyle/>
        <a:p>
          <a:r>
            <a:rPr lang="en-US"/>
            <a:t>Create inclusive and flexible work environment</a:t>
          </a:r>
        </a:p>
      </dgm:t>
    </dgm:pt>
    <dgm:pt modelId="{3EB7A8AC-8D23-453F-A34E-C34AC9DB2745}" type="parTrans" cxnId="{8050262C-F7FB-43B8-ACC6-854107839952}">
      <dgm:prSet/>
      <dgm:spPr/>
      <dgm:t>
        <a:bodyPr/>
        <a:lstStyle/>
        <a:p>
          <a:endParaRPr lang="en-US"/>
        </a:p>
      </dgm:t>
    </dgm:pt>
    <dgm:pt modelId="{59A285AE-33C3-46C4-9374-90B3A81A6BA6}" type="sibTrans" cxnId="{8050262C-F7FB-43B8-ACC6-854107839952}">
      <dgm:prSet/>
      <dgm:spPr/>
      <dgm:t>
        <a:bodyPr/>
        <a:lstStyle/>
        <a:p>
          <a:endParaRPr lang="en-US"/>
        </a:p>
      </dgm:t>
    </dgm:pt>
    <dgm:pt modelId="{9E0AA7D5-FCE7-42F0-8AAF-D7E5D3FC5ED8}">
      <dgm:prSet/>
      <dgm:spPr/>
      <dgm:t>
        <a:bodyPr/>
        <a:lstStyle/>
        <a:p>
          <a:r>
            <a:rPr lang="en-US"/>
            <a:t>Revisit HR policies and procedures</a:t>
          </a:r>
        </a:p>
      </dgm:t>
    </dgm:pt>
    <dgm:pt modelId="{F8391308-D41F-480B-B0B4-504C566B36E8}" type="parTrans" cxnId="{4D78107F-8EBA-4D19-9B2C-FA8C2BC1134B}">
      <dgm:prSet/>
      <dgm:spPr/>
      <dgm:t>
        <a:bodyPr/>
        <a:lstStyle/>
        <a:p>
          <a:endParaRPr lang="en-US"/>
        </a:p>
      </dgm:t>
    </dgm:pt>
    <dgm:pt modelId="{88D27041-4E25-462B-BFA3-53CAA3F481AE}" type="sibTrans" cxnId="{4D78107F-8EBA-4D19-9B2C-FA8C2BC1134B}">
      <dgm:prSet/>
      <dgm:spPr/>
      <dgm:t>
        <a:bodyPr/>
        <a:lstStyle/>
        <a:p>
          <a:endParaRPr lang="en-US"/>
        </a:p>
      </dgm:t>
    </dgm:pt>
    <dgm:pt modelId="{4BD53155-527C-49EC-96E9-6C29095ED10B}">
      <dgm:prSet/>
      <dgm:spPr/>
      <dgm:t>
        <a:bodyPr/>
        <a:lstStyle/>
        <a:p>
          <a:r>
            <a:rPr lang="en-US" dirty="0"/>
            <a:t>Provide employment opportunities to explore careers and gain experience</a:t>
          </a:r>
        </a:p>
      </dgm:t>
    </dgm:pt>
    <dgm:pt modelId="{C2FCF6EF-8964-4646-A1FF-4EBC4A425391}" type="parTrans" cxnId="{ED23F9EA-4370-4FF8-8598-B63C9E7703AA}">
      <dgm:prSet/>
      <dgm:spPr/>
      <dgm:t>
        <a:bodyPr/>
        <a:lstStyle/>
        <a:p>
          <a:endParaRPr lang="en-US"/>
        </a:p>
      </dgm:t>
    </dgm:pt>
    <dgm:pt modelId="{1B23F877-AD34-4392-8E55-D3000F39E2F4}" type="sibTrans" cxnId="{ED23F9EA-4370-4FF8-8598-B63C9E7703AA}">
      <dgm:prSet/>
      <dgm:spPr/>
      <dgm:t>
        <a:bodyPr/>
        <a:lstStyle/>
        <a:p>
          <a:endParaRPr lang="en-US"/>
        </a:p>
      </dgm:t>
    </dgm:pt>
    <dgm:pt modelId="{C2A4C271-9F5A-4D80-B6EA-ECA3D1975307}" type="pres">
      <dgm:prSet presAssocID="{D8855F0F-3881-4246-8164-A861F1C10FEC}" presName="Name0" presStyleCnt="0">
        <dgm:presLayoutVars>
          <dgm:dir/>
          <dgm:animLvl val="lvl"/>
          <dgm:resizeHandles val="exact"/>
        </dgm:presLayoutVars>
      </dgm:prSet>
      <dgm:spPr/>
    </dgm:pt>
    <dgm:pt modelId="{832F636E-C66D-4F88-BDF1-06790E7BD271}" type="pres">
      <dgm:prSet presAssocID="{4BD53155-527C-49EC-96E9-6C29095ED10B}" presName="boxAndChildren" presStyleCnt="0"/>
      <dgm:spPr/>
    </dgm:pt>
    <dgm:pt modelId="{52500A97-7984-4AC5-A6A6-3A72BBC772AC}" type="pres">
      <dgm:prSet presAssocID="{4BD53155-527C-49EC-96E9-6C29095ED10B}" presName="parentTextBox" presStyleLbl="node1" presStyleIdx="0" presStyleCnt="7"/>
      <dgm:spPr/>
    </dgm:pt>
    <dgm:pt modelId="{B373F820-80AE-4969-BEF9-82B9F73518F6}" type="pres">
      <dgm:prSet presAssocID="{88D27041-4E25-462B-BFA3-53CAA3F481AE}" presName="sp" presStyleCnt="0"/>
      <dgm:spPr/>
    </dgm:pt>
    <dgm:pt modelId="{AD60F878-7E4A-4233-A58F-6767C74C1A72}" type="pres">
      <dgm:prSet presAssocID="{9E0AA7D5-FCE7-42F0-8AAF-D7E5D3FC5ED8}" presName="arrowAndChildren" presStyleCnt="0"/>
      <dgm:spPr/>
    </dgm:pt>
    <dgm:pt modelId="{E7D7B061-8560-46BE-A494-DAA01D5C2D02}" type="pres">
      <dgm:prSet presAssocID="{9E0AA7D5-FCE7-42F0-8AAF-D7E5D3FC5ED8}" presName="parentTextArrow" presStyleLbl="node1" presStyleIdx="1" presStyleCnt="7"/>
      <dgm:spPr/>
    </dgm:pt>
    <dgm:pt modelId="{0F5211C8-1E07-4110-B508-D49C720C0F77}" type="pres">
      <dgm:prSet presAssocID="{59A285AE-33C3-46C4-9374-90B3A81A6BA6}" presName="sp" presStyleCnt="0"/>
      <dgm:spPr/>
    </dgm:pt>
    <dgm:pt modelId="{5F78C505-A8EE-44D1-85CD-EDBF64248A9E}" type="pres">
      <dgm:prSet presAssocID="{D7090E6F-E10F-4BF9-8A7B-9AF59AC61951}" presName="arrowAndChildren" presStyleCnt="0"/>
      <dgm:spPr/>
    </dgm:pt>
    <dgm:pt modelId="{4A6DD10D-C638-401B-9B67-2BC82A8A992E}" type="pres">
      <dgm:prSet presAssocID="{D7090E6F-E10F-4BF9-8A7B-9AF59AC61951}" presName="parentTextArrow" presStyleLbl="node1" presStyleIdx="2" presStyleCnt="7"/>
      <dgm:spPr/>
    </dgm:pt>
    <dgm:pt modelId="{F80C98B5-FFC1-4086-ACF8-41FD4E097317}" type="pres">
      <dgm:prSet presAssocID="{88E84668-0864-4277-8449-A86DD1E196EE}" presName="sp" presStyleCnt="0"/>
      <dgm:spPr/>
    </dgm:pt>
    <dgm:pt modelId="{7FBB2ADB-5AFD-4B42-A092-4029BC5830E2}" type="pres">
      <dgm:prSet presAssocID="{39C4D132-C699-4103-B65D-239B0881A271}" presName="arrowAndChildren" presStyleCnt="0"/>
      <dgm:spPr/>
    </dgm:pt>
    <dgm:pt modelId="{9CDDC896-32E1-4485-A853-250D22EA5AE0}" type="pres">
      <dgm:prSet presAssocID="{39C4D132-C699-4103-B65D-239B0881A271}" presName="parentTextArrow" presStyleLbl="node1" presStyleIdx="3" presStyleCnt="7"/>
      <dgm:spPr/>
    </dgm:pt>
    <dgm:pt modelId="{28442E7F-B57E-4EE9-9989-8B6EDFFEDAAC}" type="pres">
      <dgm:prSet presAssocID="{727DE634-1700-4F67-982B-60425A742685}" presName="sp" presStyleCnt="0"/>
      <dgm:spPr/>
    </dgm:pt>
    <dgm:pt modelId="{82C735B5-6B02-480D-B06C-0FA8AC1F24ED}" type="pres">
      <dgm:prSet presAssocID="{900B05AF-5730-4AF5-856E-EAE74A4CB662}" presName="arrowAndChildren" presStyleCnt="0"/>
      <dgm:spPr/>
    </dgm:pt>
    <dgm:pt modelId="{29190457-0D3E-4BCD-A243-AE1FD73B4AFF}" type="pres">
      <dgm:prSet presAssocID="{900B05AF-5730-4AF5-856E-EAE74A4CB662}" presName="parentTextArrow" presStyleLbl="node1" presStyleIdx="4" presStyleCnt="7"/>
      <dgm:spPr/>
    </dgm:pt>
    <dgm:pt modelId="{98D9A7F8-723F-47C5-98DF-0C11FEA77135}" type="pres">
      <dgm:prSet presAssocID="{964C1596-BDD1-47F8-A5FD-DA9E95BA6148}" presName="sp" presStyleCnt="0"/>
      <dgm:spPr/>
    </dgm:pt>
    <dgm:pt modelId="{386AEB23-4157-4882-878B-0B8D79D15789}" type="pres">
      <dgm:prSet presAssocID="{F5B421CD-AE64-4FFC-B931-F600B0C510C8}" presName="arrowAndChildren" presStyleCnt="0"/>
      <dgm:spPr/>
    </dgm:pt>
    <dgm:pt modelId="{D9035147-AE2B-42E5-A9E8-1AA3A1C99013}" type="pres">
      <dgm:prSet presAssocID="{F5B421CD-AE64-4FFC-B931-F600B0C510C8}" presName="parentTextArrow" presStyleLbl="node1" presStyleIdx="5" presStyleCnt="7"/>
      <dgm:spPr/>
    </dgm:pt>
    <dgm:pt modelId="{4E78918F-066F-45A9-AD13-7B497A223D51}" type="pres">
      <dgm:prSet presAssocID="{BCD7B714-037F-4253-977B-24A965D2FDB1}" presName="sp" presStyleCnt="0"/>
      <dgm:spPr/>
    </dgm:pt>
    <dgm:pt modelId="{700139B6-3491-40EF-98DB-72AB8AF38F43}" type="pres">
      <dgm:prSet presAssocID="{BF10759A-157C-422B-B12A-3B6E78800B10}" presName="arrowAndChildren" presStyleCnt="0"/>
      <dgm:spPr/>
    </dgm:pt>
    <dgm:pt modelId="{EF892AF5-7DC9-4A94-87BD-3B9880B2F418}" type="pres">
      <dgm:prSet presAssocID="{BF10759A-157C-422B-B12A-3B6E78800B10}" presName="parentTextArrow" presStyleLbl="node1" presStyleIdx="6" presStyleCnt="7"/>
      <dgm:spPr/>
    </dgm:pt>
  </dgm:ptLst>
  <dgm:cxnLst>
    <dgm:cxn modelId="{77C11214-20C4-4238-B9C1-D49B4960B036}" type="presOf" srcId="{F5B421CD-AE64-4FFC-B931-F600B0C510C8}" destId="{D9035147-AE2B-42E5-A9E8-1AA3A1C99013}" srcOrd="0" destOrd="0" presId="urn:microsoft.com/office/officeart/2005/8/layout/process4"/>
    <dgm:cxn modelId="{927C111C-109B-4F36-A5A5-35B9EAF8F84D}" type="presOf" srcId="{D7090E6F-E10F-4BF9-8A7B-9AF59AC61951}" destId="{4A6DD10D-C638-401B-9B67-2BC82A8A992E}" srcOrd="0" destOrd="0" presId="urn:microsoft.com/office/officeart/2005/8/layout/process4"/>
    <dgm:cxn modelId="{8050262C-F7FB-43B8-ACC6-854107839952}" srcId="{D8855F0F-3881-4246-8164-A861F1C10FEC}" destId="{D7090E6F-E10F-4BF9-8A7B-9AF59AC61951}" srcOrd="4" destOrd="0" parTransId="{3EB7A8AC-8D23-453F-A34E-C34AC9DB2745}" sibTransId="{59A285AE-33C3-46C4-9374-90B3A81A6BA6}"/>
    <dgm:cxn modelId="{E5A94E4A-AF90-4BEE-AAF8-F08AC5881BBE}" srcId="{D8855F0F-3881-4246-8164-A861F1C10FEC}" destId="{F5B421CD-AE64-4FFC-B931-F600B0C510C8}" srcOrd="1" destOrd="0" parTransId="{EA418174-1D70-48D1-8142-786238AD6ECE}" sibTransId="{964C1596-BDD1-47F8-A5FD-DA9E95BA6148}"/>
    <dgm:cxn modelId="{D706564E-81D9-478D-9DDE-7A9F0D88BF36}" type="presOf" srcId="{BF10759A-157C-422B-B12A-3B6E78800B10}" destId="{EF892AF5-7DC9-4A94-87BD-3B9880B2F418}" srcOrd="0" destOrd="0" presId="urn:microsoft.com/office/officeart/2005/8/layout/process4"/>
    <dgm:cxn modelId="{4644DA50-A0F4-45B3-AE75-CBBBF92F44D0}" type="presOf" srcId="{39C4D132-C699-4103-B65D-239B0881A271}" destId="{9CDDC896-32E1-4485-A853-250D22EA5AE0}" srcOrd="0" destOrd="0" presId="urn:microsoft.com/office/officeart/2005/8/layout/process4"/>
    <dgm:cxn modelId="{E87F3173-8258-4780-962D-B27D27321DB5}" srcId="{D8855F0F-3881-4246-8164-A861F1C10FEC}" destId="{39C4D132-C699-4103-B65D-239B0881A271}" srcOrd="3" destOrd="0" parTransId="{8DC3EBD5-A7A4-4585-AB2D-1649BD15BEC1}" sibTransId="{88E84668-0864-4277-8449-A86DD1E196EE}"/>
    <dgm:cxn modelId="{933EB054-7F2A-4563-9EB7-F3F9D842C819}" type="presOf" srcId="{9E0AA7D5-FCE7-42F0-8AAF-D7E5D3FC5ED8}" destId="{E7D7B061-8560-46BE-A494-DAA01D5C2D02}" srcOrd="0" destOrd="0" presId="urn:microsoft.com/office/officeart/2005/8/layout/process4"/>
    <dgm:cxn modelId="{4D78107F-8EBA-4D19-9B2C-FA8C2BC1134B}" srcId="{D8855F0F-3881-4246-8164-A861F1C10FEC}" destId="{9E0AA7D5-FCE7-42F0-8AAF-D7E5D3FC5ED8}" srcOrd="5" destOrd="0" parTransId="{F8391308-D41F-480B-B0B4-504C566B36E8}" sibTransId="{88D27041-4E25-462B-BFA3-53CAA3F481AE}"/>
    <dgm:cxn modelId="{7A3AAD98-15CA-4D89-946C-C8E19D768B56}" type="presOf" srcId="{4BD53155-527C-49EC-96E9-6C29095ED10B}" destId="{52500A97-7984-4AC5-A6A6-3A72BBC772AC}" srcOrd="0" destOrd="0" presId="urn:microsoft.com/office/officeart/2005/8/layout/process4"/>
    <dgm:cxn modelId="{E5A504B2-EF8B-42F8-B3DC-392F3620610C}" type="presOf" srcId="{900B05AF-5730-4AF5-856E-EAE74A4CB662}" destId="{29190457-0D3E-4BCD-A243-AE1FD73B4AFF}" srcOrd="0" destOrd="0" presId="urn:microsoft.com/office/officeart/2005/8/layout/process4"/>
    <dgm:cxn modelId="{BCE49FDC-1108-464A-B427-C37F00D62D26}" srcId="{D8855F0F-3881-4246-8164-A861F1C10FEC}" destId="{900B05AF-5730-4AF5-856E-EAE74A4CB662}" srcOrd="2" destOrd="0" parTransId="{7966DFE6-5C36-433E-AE3C-0A9B0343192A}" sibTransId="{727DE634-1700-4F67-982B-60425A742685}"/>
    <dgm:cxn modelId="{ED23F9EA-4370-4FF8-8598-B63C9E7703AA}" srcId="{D8855F0F-3881-4246-8164-A861F1C10FEC}" destId="{4BD53155-527C-49EC-96E9-6C29095ED10B}" srcOrd="6" destOrd="0" parTransId="{C2FCF6EF-8964-4646-A1FF-4EBC4A425391}" sibTransId="{1B23F877-AD34-4392-8E55-D3000F39E2F4}"/>
    <dgm:cxn modelId="{EE95AEF3-F35D-4C99-80CB-5135B24E64DD}" srcId="{D8855F0F-3881-4246-8164-A861F1C10FEC}" destId="{BF10759A-157C-422B-B12A-3B6E78800B10}" srcOrd="0" destOrd="0" parTransId="{81B2B5A0-E848-4913-99DD-078327B95AFE}" sibTransId="{BCD7B714-037F-4253-977B-24A965D2FDB1}"/>
    <dgm:cxn modelId="{0E3B06FE-FD2F-4E3C-B630-2991B9FB8E2E}" type="presOf" srcId="{D8855F0F-3881-4246-8164-A861F1C10FEC}" destId="{C2A4C271-9F5A-4D80-B6EA-ECA3D1975307}" srcOrd="0" destOrd="0" presId="urn:microsoft.com/office/officeart/2005/8/layout/process4"/>
    <dgm:cxn modelId="{C650308B-A3C4-4064-9F45-4EA7BA8090DB}" type="presParOf" srcId="{C2A4C271-9F5A-4D80-B6EA-ECA3D1975307}" destId="{832F636E-C66D-4F88-BDF1-06790E7BD271}" srcOrd="0" destOrd="0" presId="urn:microsoft.com/office/officeart/2005/8/layout/process4"/>
    <dgm:cxn modelId="{9D7CBA50-6A6E-4C5A-82BB-8ED772ED552C}" type="presParOf" srcId="{832F636E-C66D-4F88-BDF1-06790E7BD271}" destId="{52500A97-7984-4AC5-A6A6-3A72BBC772AC}" srcOrd="0" destOrd="0" presId="urn:microsoft.com/office/officeart/2005/8/layout/process4"/>
    <dgm:cxn modelId="{D41346AB-EFAF-4AA6-A398-F40DB6E9559C}" type="presParOf" srcId="{C2A4C271-9F5A-4D80-B6EA-ECA3D1975307}" destId="{B373F820-80AE-4969-BEF9-82B9F73518F6}" srcOrd="1" destOrd="0" presId="urn:microsoft.com/office/officeart/2005/8/layout/process4"/>
    <dgm:cxn modelId="{10803096-5ACE-4A5B-A01B-EDCCAD8273A0}" type="presParOf" srcId="{C2A4C271-9F5A-4D80-B6EA-ECA3D1975307}" destId="{AD60F878-7E4A-4233-A58F-6767C74C1A72}" srcOrd="2" destOrd="0" presId="urn:microsoft.com/office/officeart/2005/8/layout/process4"/>
    <dgm:cxn modelId="{C988AB9F-3C49-4464-A432-824B87587791}" type="presParOf" srcId="{AD60F878-7E4A-4233-A58F-6767C74C1A72}" destId="{E7D7B061-8560-46BE-A494-DAA01D5C2D02}" srcOrd="0" destOrd="0" presId="urn:microsoft.com/office/officeart/2005/8/layout/process4"/>
    <dgm:cxn modelId="{337F0D6E-6228-4AE5-98EA-3F4CC223A356}" type="presParOf" srcId="{C2A4C271-9F5A-4D80-B6EA-ECA3D1975307}" destId="{0F5211C8-1E07-4110-B508-D49C720C0F77}" srcOrd="3" destOrd="0" presId="urn:microsoft.com/office/officeart/2005/8/layout/process4"/>
    <dgm:cxn modelId="{22340649-E39F-4706-8BF7-EF64CA8D72E9}" type="presParOf" srcId="{C2A4C271-9F5A-4D80-B6EA-ECA3D1975307}" destId="{5F78C505-A8EE-44D1-85CD-EDBF64248A9E}" srcOrd="4" destOrd="0" presId="urn:microsoft.com/office/officeart/2005/8/layout/process4"/>
    <dgm:cxn modelId="{82404FC5-1815-4671-B593-0E94F87D9228}" type="presParOf" srcId="{5F78C505-A8EE-44D1-85CD-EDBF64248A9E}" destId="{4A6DD10D-C638-401B-9B67-2BC82A8A992E}" srcOrd="0" destOrd="0" presId="urn:microsoft.com/office/officeart/2005/8/layout/process4"/>
    <dgm:cxn modelId="{7254F9E9-03E4-46FD-A6C1-5D1B7FA2BEC7}" type="presParOf" srcId="{C2A4C271-9F5A-4D80-B6EA-ECA3D1975307}" destId="{F80C98B5-FFC1-4086-ACF8-41FD4E097317}" srcOrd="5" destOrd="0" presId="urn:microsoft.com/office/officeart/2005/8/layout/process4"/>
    <dgm:cxn modelId="{83DB3FF7-4E67-4A98-9408-137390E36CB1}" type="presParOf" srcId="{C2A4C271-9F5A-4D80-B6EA-ECA3D1975307}" destId="{7FBB2ADB-5AFD-4B42-A092-4029BC5830E2}" srcOrd="6" destOrd="0" presId="urn:microsoft.com/office/officeart/2005/8/layout/process4"/>
    <dgm:cxn modelId="{110D6A33-172E-4114-A208-08035EBE0907}" type="presParOf" srcId="{7FBB2ADB-5AFD-4B42-A092-4029BC5830E2}" destId="{9CDDC896-32E1-4485-A853-250D22EA5AE0}" srcOrd="0" destOrd="0" presId="urn:microsoft.com/office/officeart/2005/8/layout/process4"/>
    <dgm:cxn modelId="{34BFA957-BA09-438A-8394-3CEB22E825CD}" type="presParOf" srcId="{C2A4C271-9F5A-4D80-B6EA-ECA3D1975307}" destId="{28442E7F-B57E-4EE9-9989-8B6EDFFEDAAC}" srcOrd="7" destOrd="0" presId="urn:microsoft.com/office/officeart/2005/8/layout/process4"/>
    <dgm:cxn modelId="{90796F83-134A-41DE-B48F-C214B581982E}" type="presParOf" srcId="{C2A4C271-9F5A-4D80-B6EA-ECA3D1975307}" destId="{82C735B5-6B02-480D-B06C-0FA8AC1F24ED}" srcOrd="8" destOrd="0" presId="urn:microsoft.com/office/officeart/2005/8/layout/process4"/>
    <dgm:cxn modelId="{E479B24F-757C-4F4F-9E3F-87AD35684906}" type="presParOf" srcId="{82C735B5-6B02-480D-B06C-0FA8AC1F24ED}" destId="{29190457-0D3E-4BCD-A243-AE1FD73B4AFF}" srcOrd="0" destOrd="0" presId="urn:microsoft.com/office/officeart/2005/8/layout/process4"/>
    <dgm:cxn modelId="{E1B10107-DBE1-4503-839E-D80127665310}" type="presParOf" srcId="{C2A4C271-9F5A-4D80-B6EA-ECA3D1975307}" destId="{98D9A7F8-723F-47C5-98DF-0C11FEA77135}" srcOrd="9" destOrd="0" presId="urn:microsoft.com/office/officeart/2005/8/layout/process4"/>
    <dgm:cxn modelId="{F8C68E3A-B9DF-4CF0-A5A1-5C3104119DF2}" type="presParOf" srcId="{C2A4C271-9F5A-4D80-B6EA-ECA3D1975307}" destId="{386AEB23-4157-4882-878B-0B8D79D15789}" srcOrd="10" destOrd="0" presId="urn:microsoft.com/office/officeart/2005/8/layout/process4"/>
    <dgm:cxn modelId="{38980B52-C0DE-4E51-B457-FE1170549560}" type="presParOf" srcId="{386AEB23-4157-4882-878B-0B8D79D15789}" destId="{D9035147-AE2B-42E5-A9E8-1AA3A1C99013}" srcOrd="0" destOrd="0" presId="urn:microsoft.com/office/officeart/2005/8/layout/process4"/>
    <dgm:cxn modelId="{C0C7A49C-E741-43FA-A284-062BCB230372}" type="presParOf" srcId="{C2A4C271-9F5A-4D80-B6EA-ECA3D1975307}" destId="{4E78918F-066F-45A9-AD13-7B497A223D51}" srcOrd="11" destOrd="0" presId="urn:microsoft.com/office/officeart/2005/8/layout/process4"/>
    <dgm:cxn modelId="{4DEBF2CB-C8E6-47BA-8DEF-3B7432D089C4}" type="presParOf" srcId="{C2A4C271-9F5A-4D80-B6EA-ECA3D1975307}" destId="{700139B6-3491-40EF-98DB-72AB8AF38F43}" srcOrd="12" destOrd="0" presId="urn:microsoft.com/office/officeart/2005/8/layout/process4"/>
    <dgm:cxn modelId="{2CD5CD61-0749-4E25-9F85-D6BDC95AE0AC}" type="presParOf" srcId="{700139B6-3491-40EF-98DB-72AB8AF38F43}" destId="{EF892AF5-7DC9-4A94-87BD-3B9880B2F41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62F68-0019-4924-B687-FA997B5FD29C}">
      <dsp:nvSpPr>
        <dsp:cNvPr id="0" name=""/>
        <dsp:cNvSpPr/>
      </dsp:nvSpPr>
      <dsp:spPr>
        <a:xfrm>
          <a:off x="0" y="1871"/>
          <a:ext cx="7886700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1996 – 2009</a:t>
          </a:r>
        </a:p>
      </dsp:txBody>
      <dsp:txXfrm>
        <a:off x="18277" y="20148"/>
        <a:ext cx="7850146" cy="337846"/>
      </dsp:txXfrm>
    </dsp:sp>
    <dsp:sp modelId="{6D59A5E5-F260-4DF7-8B37-6D8CE0CC3BD3}">
      <dsp:nvSpPr>
        <dsp:cNvPr id="0" name=""/>
        <dsp:cNvSpPr/>
      </dsp:nvSpPr>
      <dsp:spPr>
        <a:xfrm>
          <a:off x="0" y="422351"/>
          <a:ext cx="7886700" cy="374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57 million future workers</a:t>
          </a:r>
        </a:p>
      </dsp:txBody>
      <dsp:txXfrm>
        <a:off x="18277" y="440628"/>
        <a:ext cx="7850146" cy="337846"/>
      </dsp:txXfrm>
    </dsp:sp>
    <dsp:sp modelId="{46474AB5-1E09-4CA2-AFB4-F529617339C7}">
      <dsp:nvSpPr>
        <dsp:cNvPr id="0" name=""/>
        <dsp:cNvSpPr/>
      </dsp:nvSpPr>
      <dsp:spPr>
        <a:xfrm>
          <a:off x="0" y="842831"/>
          <a:ext cx="7886700" cy="374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Life</a:t>
          </a:r>
        </a:p>
      </dsp:txBody>
      <dsp:txXfrm>
        <a:off x="18277" y="861108"/>
        <a:ext cx="7850146" cy="337846"/>
      </dsp:txXfrm>
    </dsp:sp>
    <dsp:sp modelId="{269F8641-804B-45C0-8914-5C4241CF7FFE}">
      <dsp:nvSpPr>
        <dsp:cNvPr id="0" name=""/>
        <dsp:cNvSpPr/>
      </dsp:nvSpPr>
      <dsp:spPr>
        <a:xfrm>
          <a:off x="0" y="1217231"/>
          <a:ext cx="788670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Internet/Google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Smart phones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Digital photo and videos</a:t>
          </a:r>
        </a:p>
      </dsp:txBody>
      <dsp:txXfrm>
        <a:off x="0" y="1217231"/>
        <a:ext cx="7886700" cy="596160"/>
      </dsp:txXfrm>
    </dsp:sp>
    <dsp:sp modelId="{83F00502-9ED2-4B98-8AFB-F55420A8D453}">
      <dsp:nvSpPr>
        <dsp:cNvPr id="0" name=""/>
        <dsp:cNvSpPr/>
      </dsp:nvSpPr>
      <dsp:spPr>
        <a:xfrm>
          <a:off x="0" y="1813391"/>
          <a:ext cx="7886700" cy="374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Regard September 11</a:t>
          </a:r>
          <a:r>
            <a:rPr lang="en-US" sz="1600" kern="1200" baseline="30000" dirty="0"/>
            <a:t>th</a:t>
          </a:r>
          <a:r>
            <a:rPr lang="en-US" sz="1600" kern="1200" dirty="0"/>
            <a:t> as schoolbook history, but remember recessions</a:t>
          </a:r>
        </a:p>
      </dsp:txBody>
      <dsp:txXfrm>
        <a:off x="18277" y="1831668"/>
        <a:ext cx="7850146" cy="337846"/>
      </dsp:txXfrm>
    </dsp:sp>
    <dsp:sp modelId="{2DFEFB5C-B6DE-4C4F-A288-F7118F373B98}">
      <dsp:nvSpPr>
        <dsp:cNvPr id="0" name=""/>
        <dsp:cNvSpPr/>
      </dsp:nvSpPr>
      <dsp:spPr>
        <a:xfrm>
          <a:off x="0" y="2233871"/>
          <a:ext cx="7886700" cy="374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Social media dependent</a:t>
          </a:r>
        </a:p>
      </dsp:txBody>
      <dsp:txXfrm>
        <a:off x="18277" y="2252148"/>
        <a:ext cx="7850146" cy="337846"/>
      </dsp:txXfrm>
    </dsp:sp>
    <dsp:sp modelId="{B3D91C49-5473-4AD0-9E05-258B0A77759F}">
      <dsp:nvSpPr>
        <dsp:cNvPr id="0" name=""/>
        <dsp:cNvSpPr/>
      </dsp:nvSpPr>
      <dsp:spPr>
        <a:xfrm>
          <a:off x="0" y="2608272"/>
          <a:ext cx="788670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Learn about new products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YouTube, Tic-Toc, Snapchat and Instagram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Online videos</a:t>
          </a:r>
        </a:p>
      </dsp:txBody>
      <dsp:txXfrm>
        <a:off x="0" y="2608272"/>
        <a:ext cx="7886700" cy="596160"/>
      </dsp:txXfrm>
    </dsp:sp>
    <dsp:sp modelId="{9FE77806-838D-4ED2-B4CC-33DD41410F66}">
      <dsp:nvSpPr>
        <dsp:cNvPr id="0" name=""/>
        <dsp:cNvSpPr/>
      </dsp:nvSpPr>
      <dsp:spPr>
        <a:xfrm>
          <a:off x="0" y="3204432"/>
          <a:ext cx="7886700" cy="37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Mental </a:t>
          </a:r>
        </a:p>
      </dsp:txBody>
      <dsp:txXfrm>
        <a:off x="18277" y="3222709"/>
        <a:ext cx="7850146" cy="337846"/>
      </dsp:txXfrm>
    </dsp:sp>
    <dsp:sp modelId="{09DDB7EC-ECB0-4B85-8C27-CAAC7EE083AD}">
      <dsp:nvSpPr>
        <dsp:cNvPr id="0" name=""/>
        <dsp:cNvSpPr/>
      </dsp:nvSpPr>
      <dsp:spPr>
        <a:xfrm>
          <a:off x="0" y="3578832"/>
          <a:ext cx="7886700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Short attention span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Depression and anxiety</a:t>
          </a:r>
        </a:p>
      </dsp:txBody>
      <dsp:txXfrm>
        <a:off x="0" y="3578832"/>
        <a:ext cx="7886700" cy="397440"/>
      </dsp:txXfrm>
    </dsp:sp>
    <dsp:sp modelId="{5E32AF9D-C237-40F1-8365-A71D2C5C7B1A}">
      <dsp:nvSpPr>
        <dsp:cNvPr id="0" name=""/>
        <dsp:cNvSpPr/>
      </dsp:nvSpPr>
      <dsp:spPr>
        <a:xfrm>
          <a:off x="0" y="3976272"/>
          <a:ext cx="7886700" cy="374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Prefer Face to Face Communication</a:t>
          </a:r>
        </a:p>
      </dsp:txBody>
      <dsp:txXfrm>
        <a:off x="18277" y="3994549"/>
        <a:ext cx="7850146" cy="337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00A97-7984-4AC5-A6A6-3A72BBC772AC}">
      <dsp:nvSpPr>
        <dsp:cNvPr id="0" name=""/>
        <dsp:cNvSpPr/>
      </dsp:nvSpPr>
      <dsp:spPr>
        <a:xfrm>
          <a:off x="0" y="5616340"/>
          <a:ext cx="5765292" cy="614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 employment opportunities to explore careers and gain experience</a:t>
          </a:r>
        </a:p>
      </dsp:txBody>
      <dsp:txXfrm>
        <a:off x="0" y="5616340"/>
        <a:ext cx="5765292" cy="614593"/>
      </dsp:txXfrm>
    </dsp:sp>
    <dsp:sp modelId="{E7D7B061-8560-46BE-A494-DAA01D5C2D02}">
      <dsp:nvSpPr>
        <dsp:cNvPr id="0" name=""/>
        <dsp:cNvSpPr/>
      </dsp:nvSpPr>
      <dsp:spPr>
        <a:xfrm rot="10800000">
          <a:off x="0" y="4680315"/>
          <a:ext cx="5765292" cy="94524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Revisit HR policies and procedures</a:t>
          </a:r>
        </a:p>
      </dsp:txBody>
      <dsp:txXfrm rot="10800000">
        <a:off x="0" y="4680315"/>
        <a:ext cx="5765292" cy="614191"/>
      </dsp:txXfrm>
    </dsp:sp>
    <dsp:sp modelId="{4A6DD10D-C638-401B-9B67-2BC82A8A992E}">
      <dsp:nvSpPr>
        <dsp:cNvPr id="0" name=""/>
        <dsp:cNvSpPr/>
      </dsp:nvSpPr>
      <dsp:spPr>
        <a:xfrm rot="10800000">
          <a:off x="0" y="3744289"/>
          <a:ext cx="5765292" cy="94524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Create inclusive and flexible work environment</a:t>
          </a:r>
        </a:p>
      </dsp:txBody>
      <dsp:txXfrm rot="10800000">
        <a:off x="0" y="3744289"/>
        <a:ext cx="5765292" cy="614191"/>
      </dsp:txXfrm>
    </dsp:sp>
    <dsp:sp modelId="{9CDDC896-32E1-4485-A853-250D22EA5AE0}">
      <dsp:nvSpPr>
        <dsp:cNvPr id="0" name=""/>
        <dsp:cNvSpPr/>
      </dsp:nvSpPr>
      <dsp:spPr>
        <a:xfrm rot="10800000">
          <a:off x="0" y="2808264"/>
          <a:ext cx="5765292" cy="94524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Allow time and encourage creative problem-solving</a:t>
          </a:r>
        </a:p>
      </dsp:txBody>
      <dsp:txXfrm rot="10800000">
        <a:off x="0" y="2808264"/>
        <a:ext cx="5765292" cy="614191"/>
      </dsp:txXfrm>
    </dsp:sp>
    <dsp:sp modelId="{29190457-0D3E-4BCD-A243-AE1FD73B4AFF}">
      <dsp:nvSpPr>
        <dsp:cNvPr id="0" name=""/>
        <dsp:cNvSpPr/>
      </dsp:nvSpPr>
      <dsp:spPr>
        <a:xfrm rot="10800000">
          <a:off x="0" y="1872239"/>
          <a:ext cx="5765292" cy="94524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Set measurable goals</a:t>
          </a:r>
        </a:p>
      </dsp:txBody>
      <dsp:txXfrm rot="10800000">
        <a:off x="0" y="1872239"/>
        <a:ext cx="5765292" cy="614191"/>
      </dsp:txXfrm>
    </dsp:sp>
    <dsp:sp modelId="{D9035147-AE2B-42E5-A9E8-1AA3A1C99013}">
      <dsp:nvSpPr>
        <dsp:cNvPr id="0" name=""/>
        <dsp:cNvSpPr/>
      </dsp:nvSpPr>
      <dsp:spPr>
        <a:xfrm rot="10800000">
          <a:off x="0" y="936213"/>
          <a:ext cx="5765292" cy="94524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Provide structure and career growth paths</a:t>
          </a:r>
        </a:p>
      </dsp:txBody>
      <dsp:txXfrm rot="10800000">
        <a:off x="0" y="936213"/>
        <a:ext cx="5765292" cy="614191"/>
      </dsp:txXfrm>
    </dsp:sp>
    <dsp:sp modelId="{EF892AF5-7DC9-4A94-87BD-3B9880B2F418}">
      <dsp:nvSpPr>
        <dsp:cNvPr id="0" name=""/>
        <dsp:cNvSpPr/>
      </dsp:nvSpPr>
      <dsp:spPr>
        <a:xfrm rot="10800000">
          <a:off x="0" y="188"/>
          <a:ext cx="5765292" cy="94524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Communicate </a:t>
          </a:r>
        </a:p>
      </dsp:txBody>
      <dsp:txXfrm rot="10800000">
        <a:off x="0" y="188"/>
        <a:ext cx="5765292" cy="614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wrap="square" lIns="93264" tIns="93264" rIns="93264" bIns="93264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ships.com/paid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00KM6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>
            <a:spLocks noGrp="1"/>
          </p:cNvSpPr>
          <p:nvPr>
            <p:ph type="body" idx="1"/>
          </p:nvPr>
        </p:nvSpPr>
        <p:spPr>
          <a:xfrm>
            <a:off x="702947" y="4424844"/>
            <a:ext cx="5623570" cy="4191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53" tIns="93353" rIns="93353" bIns="9335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60900" cy="3495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c6527543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4c6527543b_0_46:notes"/>
          <p:cNvSpPr txBox="1">
            <a:spLocks noGrp="1"/>
          </p:cNvSpPr>
          <p:nvPr>
            <p:ph type="body" idx="1"/>
          </p:nvPr>
        </p:nvSpPr>
        <p:spPr>
          <a:xfrm>
            <a:off x="701992" y="4420315"/>
            <a:ext cx="5615820" cy="418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2" tIns="93252" rIns="93252" bIns="93252" anchor="t" anchorCtr="0">
            <a:noAutofit/>
          </a:bodyPr>
          <a:lstStyle/>
          <a:p>
            <a:pPr>
              <a:buClr>
                <a:schemeClr val="dk1"/>
              </a:buClr>
              <a:buSzPts val="1200"/>
              <a:buNone/>
            </a:pPr>
            <a:endParaRPr dirty="0"/>
          </a:p>
          <a:p>
            <a:pPr>
              <a:buClr>
                <a:schemeClr val="dk1"/>
              </a:buClr>
              <a:buSzPts val="1200"/>
              <a:buNone/>
            </a:pPr>
            <a:endParaRPr dirty="0"/>
          </a:p>
          <a:p>
            <a:pPr>
              <a:buClr>
                <a:schemeClr val="dk1"/>
              </a:buClr>
              <a:buSzPts val="1200"/>
              <a:buNone/>
            </a:pPr>
            <a:endParaRPr dirty="0"/>
          </a:p>
          <a:p>
            <a:pPr>
              <a:buClr>
                <a:schemeClr val="dk1"/>
              </a:buClr>
              <a:buSzPts val="1200"/>
              <a:buNone/>
            </a:pPr>
            <a:endParaRPr dirty="0"/>
          </a:p>
          <a:p>
            <a:pPr>
              <a:buClr>
                <a:schemeClr val="dk1"/>
              </a:buClr>
              <a:buSzPts val="12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c6527543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24c6527543b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 demand nonservice industries. Great option for your CCP students and they keep internship after graduation while going to college FT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struggling on what a high school or college student can do.</a:t>
            </a:r>
          </a:p>
          <a:p>
            <a:pPr lvl="1"/>
            <a:r>
              <a:rPr lang="en-US" dirty="0"/>
              <a:t> Ask – what tasks that I never get done?</a:t>
            </a:r>
          </a:p>
          <a:p>
            <a:pPr lvl="1"/>
            <a:r>
              <a:rPr lang="en-US" dirty="0"/>
              <a:t>Are there any special projects? (i.e., data entry for new </a:t>
            </a:r>
            <a:r>
              <a:rPr lang="en-US" dirty="0" err="1"/>
              <a:t>crm</a:t>
            </a:r>
            <a:r>
              <a:rPr lang="en-US" dirty="0"/>
              <a:t> – why pay the contractor’s rate while a high school student can do it and gain value experience?)</a:t>
            </a:r>
          </a:p>
          <a:p>
            <a:pPr lvl="1"/>
            <a:r>
              <a:rPr lang="en-US" dirty="0"/>
              <a:t>Where is your workforce needs in 2 -5 years?</a:t>
            </a:r>
          </a:p>
          <a:p>
            <a:pPr lvl="1"/>
            <a:r>
              <a:rPr lang="en-US" dirty="0"/>
              <a:t>Is there a certain department always working overtime? (Zach – reduce stress/overtime by hiring intern non-aircraft maintenance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/>
            </a:pPr>
            <a:r>
              <a:rPr lang="en-US" b="1" dirty="0"/>
              <a:t>Increase productivity.</a:t>
            </a:r>
            <a:r>
              <a:rPr lang="en-US" dirty="0"/>
              <a:t>  short-term support, increased productivity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/>
            </a:pPr>
            <a:r>
              <a:rPr lang="en-US" dirty="0"/>
              <a:t>Institutional knowledge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18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wrap="square" lIns="93264" tIns="93264" rIns="93264" bIns="93264" anchor="ctr" anchorCtr="0">
            <a:noAutofit/>
          </a:bodyPr>
          <a:lstStyle/>
          <a:p>
            <a:pPr>
              <a:buNone/>
            </a:pPr>
            <a:endParaRPr dirty="0"/>
          </a:p>
        </p:txBody>
      </p:sp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6555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wrap="square" lIns="93264" tIns="93264" rIns="93264" bIns="93264" anchor="ctr" anchorCtr="0">
            <a:noAutofit/>
          </a:bodyPr>
          <a:lstStyle/>
          <a:p>
            <a:pPr>
              <a:buNone/>
            </a:pPr>
            <a:endParaRPr dirty="0"/>
          </a:p>
        </p:txBody>
      </p:sp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75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6732" y="4347850"/>
            <a:ext cx="5493854" cy="411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6" tIns="91526" rIns="91526" bIns="91526" anchor="ctr" anchorCtr="0">
            <a:noAutofit/>
          </a:bodyPr>
          <a:lstStyle/>
          <a:p>
            <a:pPr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8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6732" y="4347850"/>
            <a:ext cx="5493854" cy="411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6" tIns="91526" rIns="91526" bIns="91526" anchor="ctr" anchorCtr="0">
            <a:noAutofit/>
          </a:bodyPr>
          <a:lstStyle/>
          <a:p>
            <a:pPr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8350" cy="3433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408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2" tIns="93252" rIns="93252" bIns="93252" anchor="ctr" anchorCtr="0">
            <a:noAutofit/>
          </a:bodyPr>
          <a:lstStyle/>
          <a:p>
            <a:pPr>
              <a:buNone/>
            </a:pPr>
            <a:r>
              <a:rPr lang="en-US" b="1" dirty="0"/>
              <a:t>Find future employees.</a:t>
            </a:r>
            <a:r>
              <a:rPr lang="en-US" dirty="0"/>
              <a:t> year-round recruiting tool, connect &amp; select</a:t>
            </a:r>
            <a:endParaRPr dirty="0"/>
          </a:p>
          <a:p>
            <a:pPr>
              <a:buNone/>
            </a:pPr>
            <a:r>
              <a:rPr lang="en-US" b="1" dirty="0"/>
              <a:t> Test-drive the talent.</a:t>
            </a:r>
            <a:r>
              <a:rPr lang="en-US" dirty="0"/>
              <a:t>  Evaluate potential &amp; alignment w/ culture</a:t>
            </a:r>
            <a:endParaRPr dirty="0"/>
          </a:p>
          <a:p>
            <a:pPr>
              <a:buNone/>
            </a:pPr>
            <a:r>
              <a:rPr lang="en-US" b="1" dirty="0"/>
              <a:t> Increase productivity.</a:t>
            </a:r>
            <a:r>
              <a:rPr lang="en-US" dirty="0"/>
              <a:t>  short-term support, increased productivity</a:t>
            </a:r>
            <a:endParaRPr dirty="0"/>
          </a:p>
          <a:p>
            <a:pPr>
              <a:buNone/>
            </a:pPr>
            <a:r>
              <a:rPr lang="en-US" b="1" dirty="0"/>
              <a:t> Increase employee-retention rate.</a:t>
            </a:r>
            <a:r>
              <a:rPr lang="en-US" dirty="0"/>
              <a:t>  40% &gt; five-year retention rate </a:t>
            </a:r>
            <a:endParaRPr dirty="0"/>
          </a:p>
          <a:p>
            <a:pPr>
              <a:buNone/>
            </a:pPr>
            <a:r>
              <a:rPr lang="en-US" b="1" dirty="0"/>
              <a:t> Enhance perspective.</a:t>
            </a:r>
            <a:r>
              <a:rPr lang="en-US" dirty="0"/>
              <a:t> Augment team w/novel perspectives, fresh ideas, and specialized strengths and skill sets. </a:t>
            </a:r>
            <a:endParaRPr dirty="0"/>
          </a:p>
          <a:p>
            <a:pPr>
              <a:buNone/>
            </a:pPr>
            <a:r>
              <a:rPr lang="en-US" b="1" dirty="0"/>
              <a:t> Take advantage of low-cost labor.</a:t>
            </a:r>
            <a:r>
              <a:rPr lang="en-US" dirty="0"/>
              <a:t>  Inexpensive &amp; agile resources </a:t>
            </a:r>
            <a:endParaRPr dirty="0"/>
          </a:p>
          <a:p>
            <a:pPr>
              <a:buNone/>
            </a:pPr>
            <a:r>
              <a:rPr lang="en-US" b="1" dirty="0"/>
              <a:t> Find free-of-charge.</a:t>
            </a:r>
            <a:r>
              <a:rPr lang="en-US" dirty="0"/>
              <a:t>  SOCHEengage provides extensive exposure </a:t>
            </a:r>
            <a:endParaRPr dirty="0"/>
          </a:p>
          <a:p>
            <a:pPr>
              <a:buNone/>
            </a:pPr>
            <a:r>
              <a:rPr lang="en-US" b="1" dirty="0"/>
              <a:t> Give back.</a:t>
            </a:r>
            <a:r>
              <a:rPr lang="en-US" dirty="0"/>
              <a:t> Enhance local workforce &amp; connect w/community</a:t>
            </a:r>
            <a:endParaRPr dirty="0"/>
          </a:p>
          <a:p>
            <a:pPr>
              <a:buNone/>
            </a:pPr>
            <a:r>
              <a:rPr lang="en-US" b="1" dirty="0"/>
              <a:t> Support students.</a:t>
            </a:r>
            <a:r>
              <a:rPr lang="en-US" dirty="0"/>
              <a:t> Interns gain experience, develop skills, make connections, strengthen their resumes, learn about a field, and assess their interest and abilities.</a:t>
            </a:r>
            <a:endParaRPr dirty="0"/>
          </a:p>
          <a:p>
            <a:pPr>
              <a:buNone/>
            </a:pPr>
            <a:r>
              <a:rPr lang="en-US" dirty="0"/>
              <a:t> Offering a </a:t>
            </a:r>
            <a:r>
              <a:rPr lang="en-US" b="1" u="sng" dirty="0">
                <a:solidFill>
                  <a:schemeClr val="hlink"/>
                </a:solidFill>
                <a:hlinkClick r:id="rId3"/>
              </a:rPr>
              <a:t>paid internship</a:t>
            </a:r>
            <a:r>
              <a:rPr lang="en-US" dirty="0"/>
              <a:t> is particularly beneficial, because it enables economically disadvantaged youth to participate. Students who have to help fund their own schooling will need a job, regardless. Providing an internship allows that job to facilitate a positive future.</a:t>
            </a:r>
            <a:endParaRPr dirty="0"/>
          </a:p>
          <a:p>
            <a:pPr>
              <a:buNone/>
            </a:pPr>
            <a:r>
              <a:rPr lang="en-US" b="1" dirty="0"/>
              <a:t> Benefit your small business.</a:t>
            </a:r>
            <a:r>
              <a:rPr lang="en-US" dirty="0"/>
              <a:t> When looking for fulltime work, the top talent often go for big-name businesses. But when seeking internships, </a:t>
            </a:r>
            <a:r>
              <a:rPr lang="en-US" i="1" dirty="0"/>
              <a:t>learning</a:t>
            </a:r>
            <a:r>
              <a:rPr lang="en-US" dirty="0"/>
              <a:t> is the leading draw. Many candidates feel they'll get more hands-on training, real experience, and mentoring opportunities with smaller organizations.</a:t>
            </a:r>
            <a:endParaRPr dirty="0"/>
          </a:p>
          <a:p>
            <a:pPr>
              <a:buNone/>
            </a:pPr>
            <a:r>
              <a:rPr lang="en-US" b="1" dirty="0"/>
              <a:t> Employer takeaway:</a:t>
            </a:r>
            <a:r>
              <a:rPr lang="en-US" dirty="0"/>
              <a:t> In terms of both today's workload and tomorrow's workforce, starting an internship program is an excellent way to facilitate success at your small- or medium-sized business.</a:t>
            </a:r>
            <a:endParaRPr dirty="0"/>
          </a:p>
          <a:p>
            <a:pPr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4550" cy="3490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4c6527543b_0_13:notes"/>
          <p:cNvSpPr txBox="1">
            <a:spLocks noGrp="1"/>
          </p:cNvSpPr>
          <p:nvPr>
            <p:ph type="body" idx="1"/>
          </p:nvPr>
        </p:nvSpPr>
        <p:spPr>
          <a:xfrm>
            <a:off x="702947" y="4424844"/>
            <a:ext cx="5623330" cy="419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02" tIns="93202" rIns="93202" bIns="93202" anchor="ctr" anchorCtr="0">
            <a:noAutofit/>
          </a:bodyPr>
          <a:lstStyle/>
          <a:p>
            <a:pPr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41" name="Google Shape;41;g24c6527543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98500"/>
            <a:ext cx="4656138" cy="3494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6732" y="4405059"/>
            <a:ext cx="5493854" cy="3604139"/>
          </a:xfrm>
          <a:prstGeom prst="rect">
            <a:avLst/>
          </a:prstGeom>
        </p:spPr>
        <p:txBody>
          <a:bodyPr spcFirstLastPara="1" wrap="square" lIns="91526" tIns="45750" rIns="91526" bIns="45750" anchor="t" anchorCtr="0">
            <a:noAutofit/>
          </a:bodyPr>
          <a:lstStyle/>
          <a:p>
            <a:pPr>
              <a:buNone/>
            </a:pPr>
            <a:endParaRPr dirty="0"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144588"/>
            <a:ext cx="4117975" cy="3089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●"/>
              <a:tabLst/>
              <a:defRPr/>
            </a:pPr>
            <a:r>
              <a:rPr lang="en-US" b="0" dirty="0"/>
              <a:t>We cannot talk about</a:t>
            </a:r>
            <a:r>
              <a:rPr lang="en-US" sz="1100" b="0" i="0" u="none" strike="noStrike" dirty="0">
                <a:solidFill>
                  <a:srgbClr val="253D7F"/>
                </a:solidFill>
                <a:effectLst/>
                <a:latin typeface="Calibri" panose="020F0502020204030204" pitchFamily="34" charset="0"/>
              </a:rPr>
              <a:t> workforce pipeline without recognizing that most be from Generation Z</a:t>
            </a:r>
            <a:endParaRPr lang="en-US" b="1" dirty="0"/>
          </a:p>
          <a:p>
            <a:r>
              <a:rPr lang="en-US" b="1" dirty="0"/>
              <a:t>Ask </a:t>
            </a:r>
            <a:r>
              <a:rPr lang="en-US" dirty="0"/>
              <a:t>what they think about Gen Z</a:t>
            </a:r>
          </a:p>
        </p:txBody>
      </p:sp>
    </p:spTree>
    <p:extLst>
      <p:ext uri="{BB962C8B-B14F-4D97-AF65-F5344CB8AC3E}">
        <p14:creationId xmlns:p14="http://schemas.microsoft.com/office/powerpoint/2010/main" val="2807856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Oldest 26 and Youngest 13 </a:t>
            </a:r>
          </a:p>
          <a:p>
            <a:r>
              <a:rPr lang="en-US" b="1" dirty="0"/>
              <a:t>30% of workforce</a:t>
            </a:r>
          </a:p>
          <a:p>
            <a:r>
              <a:rPr lang="en-US" dirty="0"/>
              <a:t>Most </a:t>
            </a:r>
            <a:r>
              <a:rPr lang="en-US" b="1" dirty="0"/>
              <a:t>stressed</a:t>
            </a:r>
            <a:r>
              <a:rPr lang="en-US" dirty="0"/>
              <a:t> out generation in history – cannot turn-off, pressure to achieve</a:t>
            </a:r>
          </a:p>
          <a:p>
            <a:r>
              <a:rPr lang="en-US" b="1" dirty="0"/>
              <a:t>8 second attention</a:t>
            </a:r>
            <a:r>
              <a:rPr lang="en-US" dirty="0"/>
              <a:t>– YouTube, </a:t>
            </a:r>
            <a:r>
              <a:rPr lang="en-US" dirty="0" err="1"/>
              <a:t>SnapChat</a:t>
            </a:r>
            <a:r>
              <a:rPr lang="en-US" dirty="0"/>
              <a:t>, Tic-Tock</a:t>
            </a:r>
          </a:p>
          <a:p>
            <a:r>
              <a:rPr lang="en-US" b="1" dirty="0"/>
              <a:t>Seek authenticity and honesty </a:t>
            </a:r>
            <a:r>
              <a:rPr lang="en-US" dirty="0"/>
              <a:t>which is best achieved in-person</a:t>
            </a:r>
          </a:p>
        </p:txBody>
      </p:sp>
    </p:spTree>
    <p:extLst>
      <p:ext uri="{BB962C8B-B14F-4D97-AF65-F5344CB8AC3E}">
        <p14:creationId xmlns:p14="http://schemas.microsoft.com/office/powerpoint/2010/main" val="205414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 Z does not accept “It cannot be done” or “this is how we have always done it” – they </a:t>
            </a:r>
            <a:r>
              <a:rPr lang="en-US" b="1" dirty="0"/>
              <a:t>will seek the challenge to make it better</a:t>
            </a:r>
          </a:p>
        </p:txBody>
      </p:sp>
    </p:spTree>
    <p:extLst>
      <p:ext uri="{BB962C8B-B14F-4D97-AF65-F5344CB8AC3E}">
        <p14:creationId xmlns:p14="http://schemas.microsoft.com/office/powerpoint/2010/main" val="342051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Crave structure, goals, and ways to measure progress</a:t>
            </a:r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56907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dirty="0">
                <a:latin typeface="+mn-lt"/>
              </a:rPr>
              <a:t>. Diverse –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92B30"/>
                </a:solidFill>
                <a:effectLst/>
                <a:latin typeface="+mn-lt"/>
              </a:rPr>
              <a:t>Want a </a:t>
            </a:r>
            <a:r>
              <a:rPr lang="en-US" b="1" i="0" dirty="0">
                <a:solidFill>
                  <a:srgbClr val="292B30"/>
                </a:solidFill>
                <a:effectLst/>
                <a:latin typeface="+mn-lt"/>
              </a:rPr>
              <a:t>diverse slate of candidates </a:t>
            </a:r>
            <a:r>
              <a:rPr lang="en-US" b="0" i="0" dirty="0">
                <a:solidFill>
                  <a:srgbClr val="292B30"/>
                </a:solidFill>
                <a:effectLst/>
                <a:latin typeface="+mn-lt"/>
              </a:rPr>
              <a:t>to secure the best talent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92B30"/>
                </a:solidFill>
                <a:effectLst/>
                <a:latin typeface="+mn-lt"/>
              </a:rPr>
              <a:t>Want </a:t>
            </a:r>
            <a:r>
              <a:rPr lang="en-US" b="1" i="0" dirty="0">
                <a:solidFill>
                  <a:srgbClr val="292B30"/>
                </a:solidFill>
                <a:effectLst/>
                <a:latin typeface="+mn-lt"/>
              </a:rPr>
              <a:t>training other employees </a:t>
            </a:r>
            <a:r>
              <a:rPr lang="en-US" b="0" i="0" dirty="0">
                <a:solidFill>
                  <a:srgbClr val="292B30"/>
                </a:solidFill>
                <a:effectLst/>
                <a:latin typeface="+mn-lt"/>
              </a:rPr>
              <a:t>(particularly older generations) on DEI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92B30"/>
                </a:solidFill>
                <a:effectLst/>
                <a:latin typeface="+mn-lt"/>
              </a:rPr>
              <a:t>Want </a:t>
            </a:r>
            <a:r>
              <a:rPr lang="en-US" b="1" i="0" dirty="0">
                <a:solidFill>
                  <a:srgbClr val="292B30"/>
                </a:solidFill>
                <a:effectLst/>
                <a:latin typeface="+mn-lt"/>
              </a:rPr>
              <a:t>representation </a:t>
            </a:r>
            <a:r>
              <a:rPr lang="en-US" b="0" i="0" dirty="0">
                <a:solidFill>
                  <a:srgbClr val="292B30"/>
                </a:solidFill>
                <a:effectLst/>
                <a:latin typeface="+mn-lt"/>
              </a:rPr>
              <a:t>across the leadership team.</a:t>
            </a:r>
          </a:p>
          <a:p>
            <a:r>
              <a:rPr lang="en-US" dirty="0">
                <a:latin typeface="+mn-lt"/>
              </a:rPr>
              <a:t>2 Income – </a:t>
            </a:r>
            <a:r>
              <a:rPr lang="en-US" b="1" dirty="0">
                <a:latin typeface="+mn-lt"/>
              </a:rPr>
              <a:t>financially responsible </a:t>
            </a:r>
            <a:r>
              <a:rPr lang="en-US" dirty="0">
                <a:latin typeface="+mn-lt"/>
              </a:rPr>
              <a:t>because of recessions and want fair pay – they will research peer pay (Looking Glass)</a:t>
            </a:r>
          </a:p>
          <a:p>
            <a:r>
              <a:rPr lang="en-US" dirty="0">
                <a:latin typeface="+mn-lt"/>
              </a:rPr>
              <a:t>3. Mental Health support resources. </a:t>
            </a:r>
          </a:p>
          <a:p>
            <a:pPr lvl="1"/>
            <a:r>
              <a:rPr lang="en-US" b="1" dirty="0">
                <a:latin typeface="+mn-lt"/>
              </a:rPr>
              <a:t>Manager’s role expanded </a:t>
            </a:r>
            <a:r>
              <a:rPr lang="en-US" dirty="0">
                <a:latin typeface="+mn-lt"/>
              </a:rPr>
              <a:t>as Gen Z wants to be able to speak openly to manager about both work and personal struggles</a:t>
            </a:r>
          </a:p>
          <a:p>
            <a:pPr lvl="1"/>
            <a:r>
              <a:rPr lang="en-US" dirty="0">
                <a:latin typeface="+mn-lt"/>
              </a:rPr>
              <a:t>Employers need to be aware of </a:t>
            </a:r>
            <a:r>
              <a:rPr lang="en-US" b="1" dirty="0">
                <a:latin typeface="+mn-lt"/>
              </a:rPr>
              <a:t>burn-out</a:t>
            </a:r>
          </a:p>
          <a:p>
            <a:pPr lvl="1"/>
            <a:r>
              <a:rPr lang="en-US" b="1" dirty="0">
                <a:latin typeface="+mn-lt"/>
              </a:rPr>
              <a:t>Incorporate fun </a:t>
            </a:r>
            <a:r>
              <a:rPr lang="en-US" dirty="0">
                <a:latin typeface="+mn-lt"/>
              </a:rPr>
              <a:t>and breaks into work environment for stress relief</a:t>
            </a:r>
          </a:p>
          <a:p>
            <a:pPr lvl="1"/>
            <a:r>
              <a:rPr lang="en-US" dirty="0">
                <a:latin typeface="+mn-lt"/>
              </a:rPr>
              <a:t>Not afraid of quitting if cannot find a </a:t>
            </a:r>
            <a:r>
              <a:rPr lang="en-US" b="1" dirty="0">
                <a:latin typeface="+mn-lt"/>
              </a:rPr>
              <a:t>work/life balance</a:t>
            </a:r>
          </a:p>
          <a:p>
            <a:pPr lvl="0"/>
            <a:r>
              <a:rPr lang="en-US" dirty="0">
                <a:latin typeface="+mn-lt"/>
              </a:rPr>
              <a:t>4. Want to </a:t>
            </a:r>
            <a:r>
              <a:rPr lang="en-US" b="1" dirty="0">
                <a:latin typeface="+mn-lt"/>
              </a:rPr>
              <a:t>make a difference </a:t>
            </a:r>
            <a:r>
              <a:rPr lang="en-US" dirty="0">
                <a:latin typeface="+mn-lt"/>
              </a:rPr>
              <a:t>not only in the company but world. Communicate how/what the company is doing to make the community/world better</a:t>
            </a:r>
          </a:p>
          <a:p>
            <a:pPr lvl="0"/>
            <a:r>
              <a:rPr lang="en-US" b="0" i="0" u="sng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 How is your new employee orientation? Is it </a:t>
            </a:r>
            <a:r>
              <a:rPr lang="en-US" b="1" i="0" u="sng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 and thoughtful welcome</a:t>
            </a:r>
            <a:r>
              <a:rPr lang="en-US" b="0" i="0" u="none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</a:rPr>
              <a:t>?</a:t>
            </a:r>
          </a:p>
          <a:p>
            <a:pPr lvl="1"/>
            <a:r>
              <a:rPr lang="en-US" b="0" i="0" u="none" dirty="0">
                <a:solidFill>
                  <a:srgbClr val="292B30"/>
                </a:solidFill>
                <a:effectLst/>
                <a:latin typeface="+mn-lt"/>
              </a:rPr>
              <a:t>Explain how their job relates to the company's mission</a:t>
            </a:r>
          </a:p>
          <a:p>
            <a:pPr lvl="1"/>
            <a:r>
              <a:rPr lang="en-US" b="0" i="0" u="none" dirty="0">
                <a:solidFill>
                  <a:srgbClr val="292B30"/>
                </a:solidFill>
                <a:effectLst/>
                <a:latin typeface="+mn-lt"/>
              </a:rPr>
              <a:t>Swag</a:t>
            </a:r>
          </a:p>
          <a:p>
            <a:pPr lvl="1"/>
            <a:r>
              <a:rPr lang="en-US" b="0" i="0" u="none" dirty="0">
                <a:solidFill>
                  <a:srgbClr val="292B30"/>
                </a:solidFill>
                <a:effectLst/>
                <a:latin typeface="+mn-lt"/>
              </a:rPr>
              <a:t>Defined support system; meet the team</a:t>
            </a:r>
          </a:p>
          <a:p>
            <a:pPr lvl="1"/>
            <a:r>
              <a:rPr lang="en-US" b="0" i="0" u="none" dirty="0">
                <a:solidFill>
                  <a:srgbClr val="292B30"/>
                </a:solidFill>
                <a:effectLst/>
                <a:latin typeface="+mn-lt"/>
              </a:rPr>
              <a:t>Plan touchpoints to ensure they are feeling welcomed, answer question, and provide guidance</a:t>
            </a:r>
          </a:p>
        </p:txBody>
      </p:sp>
    </p:spTree>
    <p:extLst>
      <p:ext uri="{BB962C8B-B14F-4D97-AF65-F5344CB8AC3E}">
        <p14:creationId xmlns:p14="http://schemas.microsoft.com/office/powerpoint/2010/main" val="44977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Communicate</a:t>
            </a:r>
            <a:r>
              <a:rPr lang="en-US" dirty="0"/>
              <a:t> </a:t>
            </a:r>
            <a:r>
              <a:rPr lang="en-US" b="1" dirty="0"/>
              <a:t>expectations and provide feedback</a:t>
            </a:r>
          </a:p>
          <a:p>
            <a:r>
              <a:rPr lang="en-US" b="1" dirty="0"/>
              <a:t>Tech Cred – paid companies for employees to get an industry </a:t>
            </a:r>
            <a:r>
              <a:rPr lang="en-US" b="1" dirty="0" err="1"/>
              <a:t>crediental</a:t>
            </a:r>
            <a:endParaRPr lang="en-US" b="1" dirty="0"/>
          </a:p>
          <a:p>
            <a:r>
              <a:rPr lang="en-US" dirty="0"/>
              <a:t>Encourage </a:t>
            </a:r>
            <a:r>
              <a:rPr lang="en-US" b="1" dirty="0"/>
              <a:t>sharing of ideas</a:t>
            </a:r>
          </a:p>
          <a:p>
            <a:r>
              <a:rPr lang="en-US" dirty="0"/>
              <a:t>Recognize the “normal” 9 -5 is no longer normal</a:t>
            </a:r>
          </a:p>
          <a:p>
            <a:r>
              <a:rPr lang="en-US" dirty="0"/>
              <a:t>Who are your </a:t>
            </a:r>
            <a:r>
              <a:rPr lang="en-US" b="1" dirty="0"/>
              <a:t>policies and procedure created for</a:t>
            </a:r>
            <a:r>
              <a:rPr lang="en-US" dirty="0"/>
              <a:t>? Vacation, sick/</a:t>
            </a:r>
            <a:r>
              <a:rPr lang="en-US" dirty="0" err="1"/>
              <a:t>wfh</a:t>
            </a:r>
            <a:r>
              <a:rPr lang="en-US" dirty="0"/>
              <a:t>. </a:t>
            </a:r>
            <a:r>
              <a:rPr lang="en-US" dirty="0" err="1"/>
              <a:t>Ie</a:t>
            </a:r>
            <a:r>
              <a:rPr lang="en-US" dirty="0"/>
              <a:t>. - if kid sick, do you have a take a sick day even if you can work from home. </a:t>
            </a:r>
          </a:p>
          <a:p>
            <a:r>
              <a:rPr lang="en-US" dirty="0"/>
              <a:t>Why does an </a:t>
            </a:r>
            <a:r>
              <a:rPr lang="en-US" b="1" dirty="0"/>
              <a:t>entry-level position require 3 – 5 years of experience</a:t>
            </a:r>
            <a:r>
              <a:rPr lang="en-US" dirty="0"/>
              <a:t>. Be realistic with skills and pay?</a:t>
            </a:r>
          </a:p>
          <a:p>
            <a:r>
              <a:rPr lang="en-US" dirty="0"/>
              <a:t>AI – ChatGPT) public domain</a:t>
            </a:r>
          </a:p>
          <a:p>
            <a:r>
              <a:rPr lang="en-US" dirty="0"/>
              <a:t>Out of the box – job duties – Can a job be divided up into an entry and mid-level position?  Provide </a:t>
            </a:r>
            <a:r>
              <a:rPr lang="en-US" b="1" dirty="0"/>
              <a:t>opportunities to explore and gain experience</a:t>
            </a:r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45936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~220,000 Juniors &amp; Seniors in Ohio are in the pipeline every year</a:t>
            </a:r>
          </a:p>
          <a:p>
            <a:pPr lvl="1"/>
            <a:r>
              <a:rPr lang="en-US" sz="1700" dirty="0"/>
              <a:t> ~43% elect </a:t>
            </a:r>
            <a:r>
              <a:rPr lang="en-US" sz="1700" b="1" dirty="0"/>
              <a:t>College</a:t>
            </a:r>
            <a:r>
              <a:rPr lang="en-US" sz="1700" dirty="0"/>
              <a:t> path </a:t>
            </a:r>
            <a:endParaRPr lang="en-US" sz="1400" dirty="0"/>
          </a:p>
          <a:p>
            <a:pPr lvl="1"/>
            <a:r>
              <a:rPr lang="en-US" sz="1700" dirty="0"/>
              <a:t> ~57% enter </a:t>
            </a:r>
            <a:r>
              <a:rPr lang="en-US" sz="1700" b="1" dirty="0"/>
              <a:t>Career</a:t>
            </a:r>
            <a:r>
              <a:rPr lang="en-US" sz="1700" dirty="0"/>
              <a:t> path (~65,000 enroll in On-the-Job-Training….)</a:t>
            </a:r>
          </a:p>
          <a:p>
            <a:r>
              <a:rPr lang="en-US" dirty="0"/>
              <a:t>Over 200,000 college students in Southwest Ohio region</a:t>
            </a:r>
          </a:p>
          <a:p>
            <a:r>
              <a:rPr lang="en-US" dirty="0"/>
              <a:t>Internship programs are a great strategy to build your </a:t>
            </a:r>
            <a:r>
              <a:rPr lang="en-US" b="1" dirty="0"/>
              <a:t>workforce pipeline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●"/>
              <a:tabLst/>
              <a:defRPr/>
            </a:pPr>
            <a:r>
              <a:rPr lang="en-US" b="1" dirty="0"/>
              <a:t>Enhance perspective.</a:t>
            </a:r>
            <a:r>
              <a:rPr lang="en-US" dirty="0"/>
              <a:t> Augment team w/novel perspectives, fresh ideas, and specialized strengths and skill sets.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●"/>
              <a:tabLst/>
              <a:defRPr/>
            </a:pPr>
            <a:r>
              <a:rPr lang="en-US" b="1" dirty="0"/>
              <a:t>Take advantage of low-cost labor.</a:t>
            </a:r>
            <a:r>
              <a:rPr lang="en-US" dirty="0"/>
              <a:t>  Inexpensive &amp; agile resources </a:t>
            </a:r>
          </a:p>
          <a:p>
            <a:r>
              <a:rPr lang="en-US" b="1" dirty="0"/>
              <a:t>Give back.</a:t>
            </a:r>
            <a:r>
              <a:rPr lang="en-US" dirty="0"/>
              <a:t> Enhance local workforce &amp; connect w/community</a:t>
            </a:r>
          </a:p>
          <a:p>
            <a:r>
              <a:rPr lang="en-US" b="1" dirty="0"/>
              <a:t> Support students.</a:t>
            </a:r>
            <a:r>
              <a:rPr lang="en-US" dirty="0"/>
              <a:t> Interns gain experience, develop skills, make connections, strengthen their resumes, learn about a field, and assess their interest and abilities.</a:t>
            </a:r>
          </a:p>
          <a:p>
            <a:r>
              <a:rPr lang="en-US" b="1" dirty="0"/>
              <a:t>50% of interns continue working </a:t>
            </a:r>
            <a:r>
              <a:rPr lang="en-US" dirty="0"/>
              <a:t>where they interned and are 58% more likely to remain at your company in 5 –year compared to a direct hire</a:t>
            </a:r>
          </a:p>
          <a:p>
            <a:r>
              <a:rPr lang="en-US" b="1" dirty="0"/>
              <a:t>Test drive </a:t>
            </a:r>
            <a:r>
              <a:rPr lang="en-US" dirty="0"/>
              <a:t>before you buy – goes both ways.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/>
            </a:pPr>
            <a:r>
              <a:rPr lang="en-US" dirty="0"/>
              <a:t>Evaluate potential &amp; alignment w/ culture </a:t>
            </a:r>
          </a:p>
          <a:p>
            <a:pPr lvl="1"/>
            <a:r>
              <a:rPr lang="en-US" dirty="0"/>
              <a:t>interns that decline FT offer state they do not like the culture, the mission did not align with their values, or do not see career growth</a:t>
            </a:r>
          </a:p>
        </p:txBody>
      </p:sp>
    </p:spTree>
    <p:extLst>
      <p:ext uri="{BB962C8B-B14F-4D97-AF65-F5344CB8AC3E}">
        <p14:creationId xmlns:p14="http://schemas.microsoft.com/office/powerpoint/2010/main" val="221137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1">
          <a:blip r:embed="rId2">
            <a:alphaModFix/>
          </a:blip>
          <a:stretch>
            <a:fillRect t="-999" b="-999"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138844" y="365126"/>
            <a:ext cx="7376506" cy="1281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CC6"/>
              </a:buClr>
              <a:buSzPct val="100000"/>
              <a:buFont typeface="Calibri"/>
              <a:buNone/>
              <a:defRPr sz="3300" b="0" i="0" u="none" strike="noStrike" cap="none">
                <a:solidFill>
                  <a:srgbClr val="007C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138844" y="1825625"/>
            <a:ext cx="7376506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rgbClr val="253D7F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rgbClr val="253D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rgbClr val="253D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rgbClr val="253D7F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rgbClr val="253D7F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A29F9-1ABF-4F70-AF67-8E85F366D1A6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80028-F5A0-45D1-B1B4-923323D2E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/>
          </a:blip>
          <a:stretch>
            <a:fillRect t="-999" b="-999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ransition spd="med" advClick="0" advTm="5000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atty.buddelmeyer@soche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vecteezy.com/vector-art/56105-dollar-sign-vecto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he.org/apply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nextmove.org/profile/summary/25-2023.00" TargetMode="External"/><Relationship Id="rId7" Type="http://schemas.openxmlformats.org/officeDocument/2006/relationships/hyperlink" Target="https://www.flickr.com/photos/nestle/12993485095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hyperlink" Target="https://www.flickr.com/photos/iloasiapacific/34912342680/" TargetMode="Externa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Patty.buddelmeyer@soche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6402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70175"/>
            <a:ext cx="9138997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5265546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001" y="5263483"/>
            <a:ext cx="9143999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90AB6-A09F-6442-A3BD-661F4083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22" y="1134972"/>
            <a:ext cx="7293836" cy="2461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7BD07-482A-CFF6-F2CC-0336522A1F3C}"/>
              </a:ext>
            </a:extLst>
          </p:cNvPr>
          <p:cNvSpPr txBox="1"/>
          <p:nvPr/>
        </p:nvSpPr>
        <p:spPr>
          <a:xfrm>
            <a:off x="294640" y="5500926"/>
            <a:ext cx="8686800" cy="1119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Partners in providing paid internship opportunities to students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  <a:hlinkClick r:id="rId3"/>
              </a:rPr>
              <a:t>Patty.buddelmeyer@soche.org</a:t>
            </a:r>
            <a:endParaRPr lang="en-US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981291"/>
      </p:ext>
    </p:extLst>
  </p:cSld>
  <p:clrMapOvr>
    <a:masterClrMapping/>
  </p:clrMapOvr>
  <p:transition spd="med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E482D-4476-4E79-A5C4-9D333AA8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06" y="614891"/>
            <a:ext cx="7553988" cy="5571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F46B9-F944-4B9B-A5A5-3907A48EA95F}"/>
              </a:ext>
            </a:extLst>
          </p:cNvPr>
          <p:cNvSpPr txBox="1"/>
          <p:nvPr/>
        </p:nvSpPr>
        <p:spPr>
          <a:xfrm>
            <a:off x="5762624" y="1504950"/>
            <a:ext cx="221932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You Get an Intern</a:t>
            </a:r>
            <a:r>
              <a:rPr lang="en-US" sz="18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8C267-E309-4E1B-A151-54F5E7DA17D1}"/>
              </a:ext>
            </a:extLst>
          </p:cNvPr>
          <p:cNvSpPr txBox="1"/>
          <p:nvPr/>
        </p:nvSpPr>
        <p:spPr>
          <a:xfrm>
            <a:off x="962024" y="3914775"/>
            <a:ext cx="221932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You Get an Intern</a:t>
            </a:r>
            <a:r>
              <a:rPr lang="en-US" sz="18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051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>
            <a:spLocks noGrp="1"/>
          </p:cNvSpPr>
          <p:nvPr>
            <p:ph type="title"/>
          </p:nvPr>
        </p:nvSpPr>
        <p:spPr>
          <a:xfrm>
            <a:off x="762956" y="-106923"/>
            <a:ext cx="7936035" cy="128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200"/>
              <a:buFont typeface="Calibri"/>
              <a:buNone/>
            </a:pPr>
            <a:r>
              <a:rPr lang="en-US" sz="320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Why Hire Interns – Research says…..</a:t>
            </a:r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body" idx="1"/>
          </p:nvPr>
        </p:nvSpPr>
        <p:spPr>
          <a:xfrm>
            <a:off x="762956" y="1025111"/>
            <a:ext cx="4227814" cy="286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ts val="1900"/>
              <a:buFont typeface="Arial"/>
              <a:buNone/>
            </a:pPr>
            <a:r>
              <a:rPr lang="en-US" sz="2000" b="1" i="0" u="none" strike="noStrike" cap="none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Cream of the Crop</a:t>
            </a: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 - 67% of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interns</a:t>
            </a: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 are offered  full-time positions after their internship.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C5B1F"/>
              </a:buClr>
              <a:buSzPts val="1900"/>
              <a:buFont typeface="Arial"/>
              <a:buNone/>
            </a:pPr>
            <a:r>
              <a:rPr lang="en-US" sz="2000" b="1" i="0" u="none" strike="noStrike" cap="none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Find Future Employees</a:t>
            </a: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 - Year-round recruiting tool and ongoing pipeline.</a:t>
            </a:r>
            <a:endParaRPr sz="2000" b="1" i="0" u="none" strike="noStrike" cap="none">
              <a:solidFill>
                <a:srgbClr val="253D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C5B1F"/>
              </a:buClr>
              <a:buSzPts val="1900"/>
              <a:buFont typeface="Arial"/>
              <a:buNone/>
            </a:pPr>
            <a:r>
              <a:rPr lang="en-US" sz="2000" b="1" i="0" u="none" strike="noStrike" cap="none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Better Retention</a:t>
            </a: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 - Interns have significantly greater retention rates after five years when compared to outside hires.  (52% vs 35%).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C5B1F"/>
              </a:buClr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 txBox="1"/>
          <p:nvPr/>
        </p:nvSpPr>
        <p:spPr>
          <a:xfrm>
            <a:off x="5071898" y="3675529"/>
            <a:ext cx="365076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Test Drive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>
                <a:solidFill>
                  <a:srgbClr val="243C7F"/>
                </a:solidFill>
                <a:latin typeface="Calibri"/>
                <a:ea typeface="Calibri"/>
                <a:cs typeface="Calibri"/>
                <a:sym typeface="Calibri"/>
              </a:rPr>
              <a:t>- The best way to evaluate a potential employee is through an internship. </a:t>
            </a:r>
            <a:endParaRPr sz="2000" b="1" i="0" u="none" strike="noStrike" cap="none">
              <a:solidFill>
                <a:srgbClr val="243C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Inspire Your Best Thinkers</a:t>
            </a: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 - Interns bring fresh ideas and can work with or free time for your best employees to explore new territory.</a:t>
            </a:r>
            <a:endParaRPr/>
          </a:p>
        </p:txBody>
      </p:sp>
      <p:pic>
        <p:nvPicPr>
          <p:cNvPr id="88" name="Google Shape;88;p5" descr="5 Reasons to Get a Student Internship | GCU Blo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1898" y="1326777"/>
            <a:ext cx="3005620" cy="226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" descr="The J-1 Student Intern Program | Arizona Glob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678" y="4105364"/>
            <a:ext cx="4048355" cy="141974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 txBox="1"/>
          <p:nvPr/>
        </p:nvSpPr>
        <p:spPr>
          <a:xfrm>
            <a:off x="762956" y="5525112"/>
            <a:ext cx="422781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*National Association of Colleges and Employers (NACE)</a:t>
            </a:r>
            <a:endParaRPr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732836" y="-40523"/>
            <a:ext cx="7936035" cy="128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200"/>
              <a:buFont typeface="Calibri"/>
              <a:buNone/>
            </a:pPr>
            <a:r>
              <a:rPr lang="en-US" sz="320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Why Hire Interns – Practice says….</a:t>
            </a:r>
            <a:endParaRPr/>
          </a:p>
        </p:txBody>
      </p:sp>
      <p:pic>
        <p:nvPicPr>
          <p:cNvPr id="76" name="Google Shape;76;p4" descr="Nexans - Research and develop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4651" y="1646237"/>
            <a:ext cx="3650760" cy="205291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 txBox="1"/>
          <p:nvPr/>
        </p:nvSpPr>
        <p:spPr>
          <a:xfrm>
            <a:off x="4824267" y="4141695"/>
            <a:ext cx="409687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53D7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Demand/Competition for Talent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53D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53D7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Fuel Ohio’s In-Demand Jobs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53D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53D7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Ohio needs world-class talent to attract/retain companies</a:t>
            </a:r>
            <a:endParaRPr/>
          </a:p>
        </p:txBody>
      </p:sp>
      <p:pic>
        <p:nvPicPr>
          <p:cNvPr id="78" name="Google Shape;78;p4" descr="Research &amp; Develop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836" y="4250437"/>
            <a:ext cx="3974891" cy="126285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32836" y="1435078"/>
            <a:ext cx="4465679" cy="262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D7F"/>
              </a:buClr>
              <a:buSzPts val="2000"/>
              <a:buChar char="•"/>
            </a:pPr>
            <a:r>
              <a:rPr lang="en-US" sz="2000"/>
              <a:t> Reduce Brain Drain – Only 69% of Ohio’s College Graduates stay in Ohio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000"/>
              <a:buChar char="•"/>
            </a:pPr>
            <a:r>
              <a:rPr lang="en-US" sz="2000"/>
              <a:t> Who stays in Ohio?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53D7F"/>
              </a:buClr>
              <a:buSzPts val="2000"/>
              <a:buChar char="•"/>
            </a:pPr>
            <a:r>
              <a:rPr lang="en-US" sz="2000"/>
              <a:t> 61% of Engineers 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53D7F"/>
              </a:buClr>
              <a:buSzPts val="2000"/>
              <a:buChar char="•"/>
            </a:pPr>
            <a:r>
              <a:rPr lang="en-US" sz="2000"/>
              <a:t> 63% of Scientists 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253D7F"/>
              </a:buClr>
              <a:buSzPts val="2000"/>
              <a:buChar char="•"/>
            </a:pPr>
            <a:r>
              <a:rPr lang="en-US" sz="2000"/>
              <a:t> 71% of Business Professionals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000"/>
              <a:buNone/>
            </a:pPr>
            <a:endParaRPr sz="2000"/>
          </a:p>
        </p:txBody>
      </p:sp>
      <p:sp>
        <p:nvSpPr>
          <p:cNvPr id="80" name="Google Shape;80;p4"/>
          <p:cNvSpPr txBox="1"/>
          <p:nvPr/>
        </p:nvSpPr>
        <p:spPr>
          <a:xfrm>
            <a:off x="849376" y="5684789"/>
            <a:ext cx="364807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3D7F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https://www.ohiohighered.org/sites/default/files/hei/sp18_grads_0.pdf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c6527543b_0_46"/>
          <p:cNvSpPr txBox="1">
            <a:spLocks noGrp="1"/>
          </p:cNvSpPr>
          <p:nvPr>
            <p:ph type="body" idx="1"/>
          </p:nvPr>
        </p:nvSpPr>
        <p:spPr>
          <a:xfrm>
            <a:off x="1459907" y="2167896"/>
            <a:ext cx="6593700" cy="4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800" b="1" u="sng" dirty="0"/>
          </a:p>
          <a:p>
            <a:pPr marL="1714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800"/>
              <a:buFont typeface="Arial"/>
              <a:buNone/>
            </a:pPr>
            <a:endParaRPr sz="2800" b="1" u="sng" dirty="0"/>
          </a:p>
          <a:p>
            <a:pPr marL="1714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800"/>
              <a:buFont typeface="Arial"/>
              <a:buNone/>
            </a:pPr>
            <a:endParaRPr sz="2800" b="1" u="sng" dirty="0"/>
          </a:p>
          <a:p>
            <a:pPr marL="1714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800"/>
              <a:buFont typeface="Arial"/>
              <a:buNone/>
            </a:pPr>
            <a:endParaRPr sz="2800" b="1" u="sng" dirty="0"/>
          </a:p>
          <a:p>
            <a:pPr marL="1714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800"/>
              <a:buFont typeface="Arial"/>
              <a:buNone/>
            </a:pPr>
            <a:endParaRPr sz="2800" b="1" u="sng" dirty="0"/>
          </a:p>
          <a:p>
            <a:pPr marL="1714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800"/>
              <a:buFont typeface="Arial"/>
              <a:buNone/>
            </a:pPr>
            <a:endParaRPr sz="2800" b="1" u="sng" dirty="0"/>
          </a:p>
          <a:p>
            <a:pPr marL="1714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000"/>
              <a:buFont typeface="Arial"/>
              <a:buNone/>
            </a:pPr>
            <a:endParaRPr sz="2000" dirty="0"/>
          </a:p>
          <a:p>
            <a:pPr marL="1333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700"/>
              <a:buNone/>
            </a:pPr>
            <a:endParaRPr sz="1700" dirty="0"/>
          </a:p>
        </p:txBody>
      </p:sp>
      <p:grpSp>
        <p:nvGrpSpPr>
          <p:cNvPr id="110" name="Google Shape;110;g24c6527543b_0_46"/>
          <p:cNvGrpSpPr/>
          <p:nvPr/>
        </p:nvGrpSpPr>
        <p:grpSpPr>
          <a:xfrm>
            <a:off x="3718620" y="2599454"/>
            <a:ext cx="2566200" cy="2566200"/>
            <a:chOff x="631843" y="0"/>
            <a:chExt cx="2566200" cy="2566200"/>
          </a:xfrm>
        </p:grpSpPr>
        <p:sp>
          <p:nvSpPr>
            <p:cNvPr id="111" name="Google Shape;111;g24c6527543b_0_46"/>
            <p:cNvSpPr/>
            <p:nvPr/>
          </p:nvSpPr>
          <p:spPr>
            <a:xfrm>
              <a:off x="631843" y="0"/>
              <a:ext cx="2566200" cy="2566200"/>
            </a:xfrm>
            <a:prstGeom prst="ellipse">
              <a:avLst/>
            </a:prstGeom>
            <a:solidFill>
              <a:srgbClr val="C55A1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24c6527543b_0_46"/>
            <p:cNvSpPr txBox="1"/>
            <p:nvPr/>
          </p:nvSpPr>
          <p:spPr>
            <a:xfrm>
              <a:off x="1433815" y="128315"/>
              <a:ext cx="9624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g24c6527543b_0_46"/>
            <p:cNvSpPr/>
            <p:nvPr/>
          </p:nvSpPr>
          <p:spPr>
            <a:xfrm>
              <a:off x="824316" y="187009"/>
              <a:ext cx="2181300" cy="2181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24c6527543b_0_46"/>
            <p:cNvSpPr txBox="1"/>
            <p:nvPr/>
          </p:nvSpPr>
          <p:spPr>
            <a:xfrm>
              <a:off x="1444641" y="312437"/>
              <a:ext cx="940800" cy="2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g24c6527543b_0_46"/>
            <p:cNvSpPr/>
            <p:nvPr/>
          </p:nvSpPr>
          <p:spPr>
            <a:xfrm>
              <a:off x="1014382" y="386699"/>
              <a:ext cx="1796400" cy="1796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g24c6527543b_0_46"/>
            <p:cNvSpPr txBox="1"/>
            <p:nvPr/>
          </p:nvSpPr>
          <p:spPr>
            <a:xfrm>
              <a:off x="1447768" y="510652"/>
              <a:ext cx="929700" cy="24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900" b="0" i="0" u="none" strike="noStrike" cap="none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g24c6527543b_0_46"/>
            <p:cNvSpPr/>
            <p:nvPr/>
          </p:nvSpPr>
          <p:spPr>
            <a:xfrm>
              <a:off x="1214330" y="578804"/>
              <a:ext cx="1411500" cy="1411500"/>
            </a:xfrm>
            <a:prstGeom prst="ellipse">
              <a:avLst/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24c6527543b_0_46"/>
            <p:cNvSpPr txBox="1"/>
            <p:nvPr/>
          </p:nvSpPr>
          <p:spPr>
            <a:xfrm>
              <a:off x="1538968" y="705836"/>
              <a:ext cx="762300" cy="2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endParaRPr sz="900" b="0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24c6527543b_0_46"/>
            <p:cNvSpPr/>
            <p:nvPr/>
          </p:nvSpPr>
          <p:spPr>
            <a:xfrm>
              <a:off x="1408634" y="772941"/>
              <a:ext cx="1026600" cy="1026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24c6527543b_0_46"/>
            <p:cNvSpPr txBox="1"/>
            <p:nvPr/>
          </p:nvSpPr>
          <p:spPr>
            <a:xfrm>
              <a:off x="1558965" y="1029572"/>
              <a:ext cx="726000" cy="5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21;g24c6527543b_0_46"/>
          <p:cNvSpPr/>
          <p:nvPr/>
        </p:nvSpPr>
        <p:spPr>
          <a:xfrm>
            <a:off x="3093257" y="2783710"/>
            <a:ext cx="1916700" cy="18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24c6527543b_0_46"/>
          <p:cNvSpPr/>
          <p:nvPr/>
        </p:nvSpPr>
        <p:spPr>
          <a:xfrm>
            <a:off x="4950874" y="2993364"/>
            <a:ext cx="1916700" cy="186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24c6527543b_0_46"/>
          <p:cNvSpPr/>
          <p:nvPr/>
        </p:nvSpPr>
        <p:spPr>
          <a:xfrm rot="5400000">
            <a:off x="4849518" y="4592338"/>
            <a:ext cx="1542600" cy="1794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24c6527543b_0_46"/>
          <p:cNvSpPr/>
          <p:nvPr/>
        </p:nvSpPr>
        <p:spPr>
          <a:xfrm rot="5400000">
            <a:off x="4645332" y="2175221"/>
            <a:ext cx="723000" cy="2061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4c6527543b_0_46"/>
          <p:cNvSpPr/>
          <p:nvPr/>
        </p:nvSpPr>
        <p:spPr>
          <a:xfrm>
            <a:off x="903825" y="1272400"/>
            <a:ext cx="7969800" cy="895500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1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Step 1</a:t>
            </a:r>
            <a:r>
              <a:rPr lang="en-US" sz="1400" b="1" i="1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: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 (Form Partnership)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080B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1" i="0" u="none" strike="noStrike" cap="none" dirty="0">
                <a:solidFill>
                  <a:srgbClr val="07080B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SOCHE and Business </a:t>
            </a:r>
            <a:r>
              <a:rPr lang="en-US" sz="1400" b="0" i="0" u="none" strike="noStrike" cap="none" dirty="0">
                <a:solidFill>
                  <a:srgbClr val="07080B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agree to work together to provide a student with an internship opportunity</a:t>
            </a:r>
            <a:endParaRPr sz="1400" b="0" i="0" u="none" strike="noStrike" cap="none" dirty="0">
              <a:solidFill>
                <a:srgbClr val="171616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26" name="Google Shape;126;g24c6527543b_0_46"/>
          <p:cNvSpPr/>
          <p:nvPr/>
        </p:nvSpPr>
        <p:spPr>
          <a:xfrm>
            <a:off x="883793" y="2259159"/>
            <a:ext cx="2696700" cy="2815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1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Step 2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: (Define Internship)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Times New Roman"/>
              <a:buNone/>
            </a:pPr>
            <a:r>
              <a:rPr lang="en-US" sz="1400" b="0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SOCHE works </a:t>
            </a:r>
            <a:r>
              <a:rPr lang="en-US" sz="1400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with </a:t>
            </a:r>
            <a:r>
              <a:rPr lang="en-US" sz="1400" b="1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Business</a:t>
            </a:r>
            <a:r>
              <a:rPr lang="en-US" sz="1400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1400" b="0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to: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Prepare Business for hosting a high school or college student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Develop job description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17161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Define work conditions </a:t>
            </a:r>
            <a:endParaRPr sz="1400" b="0" i="0" u="none" strike="noStrike" cap="none" dirty="0">
              <a:solidFill>
                <a:srgbClr val="00002C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</p:txBody>
      </p:sp>
      <p:sp>
        <p:nvSpPr>
          <p:cNvPr id="127" name="Google Shape;127;g24c6527543b_0_46"/>
          <p:cNvSpPr/>
          <p:nvPr/>
        </p:nvSpPr>
        <p:spPr>
          <a:xfrm>
            <a:off x="6423176" y="2259159"/>
            <a:ext cx="2566199" cy="28152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1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Step 3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: (Find Talent) 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SOCHE works </a:t>
            </a:r>
            <a:r>
              <a:rPr lang="en-US" sz="14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with 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School</a:t>
            </a:r>
            <a:r>
              <a:rPr lang="en-US" sz="14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to: 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C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2C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Ensure skill expectations are realistic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C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2C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Find qualified candidates for Business to interview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2C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2C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Coordinate hired student’s class schedule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8" name="Google Shape;128;g24c6527543b_0_46"/>
          <p:cNvSpPr/>
          <p:nvPr/>
        </p:nvSpPr>
        <p:spPr>
          <a:xfrm>
            <a:off x="903825" y="5218850"/>
            <a:ext cx="6911400" cy="15426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600"/>
              <a:buFont typeface="Times New Roman"/>
              <a:buNone/>
            </a:pPr>
            <a:r>
              <a:rPr lang="en-US" sz="1600" b="1" i="1" u="sng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Step 4:</a:t>
            </a:r>
            <a:r>
              <a:rPr lang="en-US" sz="1600" b="1" i="1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 </a:t>
            </a:r>
            <a:r>
              <a:rPr lang="en-US" sz="1400" b="1" i="1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(</a:t>
            </a:r>
            <a:r>
              <a:rPr lang="en-US" sz="1400" b="1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Manage</a:t>
            </a:r>
            <a:r>
              <a:rPr lang="en-US" sz="1400" b="1" i="1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</a:t>
            </a:r>
            <a:r>
              <a:rPr lang="en-US" sz="1400" b="1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Employment Cycle</a:t>
            </a:r>
            <a:r>
              <a:rPr lang="en-US" sz="1400" b="1" i="1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)</a:t>
            </a:r>
            <a:endParaRPr sz="1400" b="1" i="0" u="none" strike="noStrike" cap="none" dirty="0">
              <a:solidFill>
                <a:srgbClr val="EDEDED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SOCHE </a:t>
            </a:r>
            <a:r>
              <a:rPr lang="en-US" sz="1400" b="0" i="0" u="none" strike="noStrike" cap="none" dirty="0">
                <a:solidFill>
                  <a:srgbClr val="E7E6E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manages onboarding, orientation, hiring, payroll actions, taxes, and insurance</a:t>
            </a:r>
            <a:endParaRPr sz="1400" b="0" i="0" u="none" strike="noStrike" cap="none" dirty="0">
              <a:solidFill>
                <a:srgbClr val="E7E6E6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Font typeface="Times New Roman"/>
              <a:buChar char="•"/>
            </a:pPr>
            <a:r>
              <a:rPr lang="en-US" sz="1400" b="1" i="0" u="none" strike="noStrike" cap="none" dirty="0">
                <a:solidFill>
                  <a:srgbClr val="E7E6E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SOCHE</a:t>
            </a:r>
            <a:r>
              <a:rPr lang="en-US" sz="1400" b="0" i="0" u="none" strike="noStrike" cap="none" dirty="0">
                <a:solidFill>
                  <a:srgbClr val="E7E6E6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invoices business monthly for the hours the intern works</a:t>
            </a:r>
            <a:endParaRPr sz="1400" b="0" i="0" u="none" strike="noStrike" cap="none" dirty="0">
              <a:solidFill>
                <a:srgbClr val="E7E6E6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Business </a:t>
            </a:r>
            <a:r>
              <a:rPr lang="en-US" sz="1400" b="0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focuses on providing intern meaningful work and guidance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School</a:t>
            </a:r>
            <a:r>
              <a:rPr lang="en-US" sz="1400" b="0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focuses on developing student through coursework   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Student </a:t>
            </a:r>
            <a:r>
              <a:rPr lang="en-US" sz="1400" b="0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continues internship opportunities through SOCHE</a:t>
            </a:r>
            <a:r>
              <a:rPr lang="en-US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with</a:t>
            </a:r>
            <a:r>
              <a:rPr lang="en-US" sz="1400" b="0" i="0" u="none" strike="noStrike" cap="none" dirty="0">
                <a:solidFill>
                  <a:srgbClr val="EDEDED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no transfer fees to convert to business payroll</a:t>
            </a:r>
            <a:endParaRPr sz="1400" b="0" i="0" u="none" strike="noStrike" cap="none" dirty="0">
              <a:solidFill>
                <a:srgbClr val="EDEDED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9" name="Google Shape;129;g24c6527543b_0_46"/>
          <p:cNvSpPr txBox="1">
            <a:spLocks noGrp="1"/>
          </p:cNvSpPr>
          <p:nvPr>
            <p:ph type="title"/>
          </p:nvPr>
        </p:nvSpPr>
        <p:spPr>
          <a:xfrm>
            <a:off x="1068506" y="0"/>
            <a:ext cx="73764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300"/>
              <a:buFont typeface="Calibri"/>
              <a:buNone/>
            </a:pPr>
            <a:r>
              <a:rPr lang="en-US" b="1" dirty="0"/>
              <a:t>Partnering with SOCHE is easy</a:t>
            </a:r>
            <a:endParaRPr b="1" dirty="0"/>
          </a:p>
        </p:txBody>
      </p:sp>
      <p:pic>
        <p:nvPicPr>
          <p:cNvPr id="130" name="Google Shape;130;g24c6527543b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1098" y="3534861"/>
            <a:ext cx="704975" cy="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c6527543b_0_80"/>
          <p:cNvSpPr txBox="1">
            <a:spLocks noGrp="1"/>
          </p:cNvSpPr>
          <p:nvPr>
            <p:ph type="title"/>
          </p:nvPr>
        </p:nvSpPr>
        <p:spPr>
          <a:xfrm>
            <a:off x="1129594" y="65926"/>
            <a:ext cx="73764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300"/>
              <a:buFont typeface="Calibri"/>
              <a:buNone/>
            </a:pPr>
            <a:r>
              <a:rPr lang="en-US"/>
              <a:t>Financial Support for Companies who Hire High School Interns</a:t>
            </a:r>
            <a:endParaRPr/>
          </a:p>
        </p:txBody>
      </p:sp>
      <p:pic>
        <p:nvPicPr>
          <p:cNvPr id="136" name="Google Shape;136;g24c6527543b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9824" y="1278849"/>
            <a:ext cx="2691075" cy="2338500"/>
          </a:xfrm>
          <a:prstGeom prst="rect">
            <a:avLst/>
          </a:prstGeom>
          <a:noFill/>
          <a:ln w="28575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7" name="Google Shape;137;g24c6527543b_0_80"/>
          <p:cNvSpPr txBox="1"/>
          <p:nvPr/>
        </p:nvSpPr>
        <p:spPr>
          <a:xfrm>
            <a:off x="6089515" y="3617350"/>
            <a:ext cx="2921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Grants made possible: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1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Engineering &amp; Science Foundation of Dayton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1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Ohio College Tech Prep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1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ODE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000" b="0" i="1" u="none" strike="noStrike" cap="none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DOE</a:t>
            </a:r>
            <a:endParaRPr sz="1300" b="0" i="1" u="none" strike="noStrike" cap="none">
              <a:solidFill>
                <a:srgbClr val="253D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24c6527543b_0_80"/>
          <p:cNvPicPr preferRelativeResize="0"/>
          <p:nvPr/>
        </p:nvPicPr>
        <p:blipFill rotWithShape="1">
          <a:blip r:embed="rId4">
            <a:alphaModFix/>
          </a:blip>
          <a:srcRect t="20121"/>
          <a:stretch/>
        </p:blipFill>
        <p:spPr>
          <a:xfrm>
            <a:off x="959188" y="2969893"/>
            <a:ext cx="4980377" cy="332621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4c6527543b_0_80"/>
          <p:cNvSpPr/>
          <p:nvPr/>
        </p:nvSpPr>
        <p:spPr>
          <a:xfrm>
            <a:off x="1041725" y="1429068"/>
            <a:ext cx="4815300" cy="98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upplement’s student’s salary by at least 50% and up to 100% 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90E06-E944-2126-9AAB-E33289AF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93" y="79377"/>
            <a:ext cx="7376506" cy="836102"/>
          </a:xfrm>
        </p:spPr>
        <p:txBody>
          <a:bodyPr/>
          <a:lstStyle/>
          <a:p>
            <a:r>
              <a:rPr lang="en-US" dirty="0"/>
              <a:t>Ohio High School Tech Program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994136D-F724-2537-9094-0F38803B2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1086" y="800063"/>
            <a:ext cx="7874010" cy="51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indent="-171450">
              <a:lnSpc>
                <a:spcPts val="1800"/>
              </a:lnSpc>
              <a:spcBef>
                <a:spcPts val="0"/>
              </a:spcBef>
              <a:buClrTx/>
              <a:buSzTx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Time: January – September 2024</a:t>
            </a:r>
          </a:p>
          <a:p>
            <a:pPr lvl="1" indent="-171450">
              <a:lnSpc>
                <a:spcPts val="1800"/>
              </a:lnSpc>
              <a:spcBef>
                <a:spcPts val="0"/>
              </a:spcBef>
              <a:buClrTx/>
              <a:buSzTx/>
            </a:pPr>
            <a:endParaRPr kumimoji="0" lang="en-US" altLang="en-US" sz="21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171450">
              <a:lnSpc>
                <a:spcPts val="1800"/>
              </a:lnSpc>
              <a:spcBef>
                <a:spcPts val="0"/>
              </a:spcBef>
              <a:buClrTx/>
              <a:buSzTx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Student Intern Hours Worked/Employer Rebate: </a:t>
            </a:r>
          </a:p>
          <a:p>
            <a:pPr lvl="2" indent="-171450">
              <a:lnSpc>
                <a:spcPts val="1800"/>
              </a:lnSpc>
              <a:buClrTx/>
              <a:buSz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or more hours = 100% rebate up to $5000</a:t>
            </a:r>
          </a:p>
          <a:p>
            <a:pPr lvl="2" indent="-171450">
              <a:lnSpc>
                <a:spcPts val="1800"/>
              </a:lnSpc>
              <a:buClrTx/>
              <a:buSz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120 – 199.9 hours = 67% rebate</a:t>
            </a:r>
          </a:p>
          <a:p>
            <a:pPr lvl="2" indent="-171450">
              <a:lnSpc>
                <a:spcPts val="1800"/>
              </a:lnSpc>
              <a:buClrTx/>
              <a:buSzTx/>
            </a:pP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171450">
              <a:lnSpc>
                <a:spcPts val="1800"/>
              </a:lnSpc>
              <a:buClrTx/>
              <a:buSzTx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Wage: at least $12 per hour</a:t>
            </a:r>
          </a:p>
          <a:p>
            <a:pPr lvl="1" indent="-171450">
              <a:lnSpc>
                <a:spcPts val="1800"/>
              </a:lnSpc>
              <a:buClrTx/>
              <a:buSzTx/>
            </a:pPr>
            <a:endParaRPr kumimoji="0" lang="en-US" altLang="en-US" sz="21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171450">
              <a:lnSpc>
                <a:spcPts val="1800"/>
              </a:lnSpc>
              <a:buClrTx/>
              <a:buSzTx/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HR Services / Employer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2" indent="-171450">
              <a:lnSpc>
                <a:spcPts val="1800"/>
              </a:lnSpc>
              <a:buClrTx/>
              <a:buSzTx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Option 1: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student employed directly by the business (business pays student)</a:t>
            </a:r>
          </a:p>
          <a:p>
            <a:pPr lvl="2" indent="-171450">
              <a:lnSpc>
                <a:spcPts val="1800"/>
              </a:lnSpc>
              <a:buClrTx/>
              <a:buSzTx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Option 2: student employed by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SOCHE working at a hosting business </a:t>
            </a:r>
          </a:p>
          <a:p>
            <a:pPr lvl="3" indent="-171450">
              <a:lnSpc>
                <a:spcPts val="1800"/>
              </a:lnSpc>
              <a:buClrTx/>
              <a:buSzTx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SOCHE pays student, then invoices the host business monthly for the hours the intern worked</a:t>
            </a:r>
          </a:p>
          <a:p>
            <a:pPr marL="731520" lvl="3" indent="-171450">
              <a:lnSpc>
                <a:spcPts val="1800"/>
              </a:lnSpc>
              <a:buClrTx/>
              <a:buSzTx/>
            </a:pPr>
            <a:endParaRPr kumimoji="0" lang="en-US" altLang="en-US" sz="21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171450">
              <a:lnSpc>
                <a:spcPts val="1800"/>
              </a:lnSpc>
              <a:buClrTx/>
              <a:buSzTx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restrictions on the number of students in program</a:t>
            </a:r>
          </a:p>
          <a:p>
            <a:pPr lvl="1" indent="-171450">
              <a:lnSpc>
                <a:spcPts val="1800"/>
              </a:lnSpc>
              <a:buClrTx/>
              <a:buSzTx/>
            </a:pPr>
            <a:endParaRPr kumimoji="0" lang="en-US" altLang="en-US" sz="21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171450">
              <a:lnSpc>
                <a:spcPts val="1800"/>
              </a:lnSpc>
              <a:buClrTx/>
              <a:buSzTx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Reb</a:t>
            </a: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ate check sent to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business in December 2024</a:t>
            </a:r>
          </a:p>
          <a:p>
            <a:pPr lvl="1" indent="-171450">
              <a:lnSpc>
                <a:spcPts val="1800"/>
              </a:lnSpc>
              <a:buClrTx/>
              <a:buSzTx/>
            </a:pPr>
            <a:endParaRPr kumimoji="0" lang="en-US" altLang="en-US" sz="21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171450">
              <a:lnSpc>
                <a:spcPts val="1800"/>
              </a:lnSpc>
              <a:buClrTx/>
              <a:buSzTx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Qualifying Positions: </a:t>
            </a:r>
            <a:r>
              <a:rPr lang="en-US" sz="2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Electrician, HVAC, Digital Graphic Design, Help Desk, Web Design &amp; Marketing, Video Editing, IT Field Support, Database Management</a:t>
            </a:r>
            <a:endParaRPr kumimoji="0" lang="en-US" altLang="en-US" sz="21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96530"/>
      </p:ext>
    </p:extLst>
  </p:cSld>
  <p:clrMapOvr>
    <a:masterClrMapping/>
  </p:clrMapOvr>
  <p:transition spd="med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90E06-E944-2126-9AAB-E33289AF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93" y="79377"/>
            <a:ext cx="7376506" cy="739330"/>
          </a:xfrm>
        </p:spPr>
        <p:txBody>
          <a:bodyPr/>
          <a:lstStyle/>
          <a:p>
            <a:r>
              <a:rPr lang="en-US" dirty="0"/>
              <a:t>MVIA Grant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994136D-F724-2537-9094-0F38803B2C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5544" y="1127539"/>
            <a:ext cx="8187069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-171450">
              <a:lnSpc>
                <a:spcPts val="1800"/>
              </a:lnSpc>
              <a:buClrTx/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Time: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time windows</a:t>
            </a:r>
          </a:p>
          <a:p>
            <a:pPr indent="-171450">
              <a:lnSpc>
                <a:spcPts val="1800"/>
              </a:lnSpc>
              <a:buClrTx/>
              <a:buSzTx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71450">
              <a:lnSpc>
                <a:spcPts val="1800"/>
              </a:lnSpc>
              <a:buClrTx/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Hour Restriction: 250 hours per student </a:t>
            </a:r>
          </a:p>
          <a:p>
            <a:pPr indent="-171450">
              <a:lnSpc>
                <a:spcPts val="1800"/>
              </a:lnSpc>
              <a:buClrTx/>
              <a:buSzTx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71450">
              <a:lnSpc>
                <a:spcPts val="1800"/>
              </a:lnSpc>
              <a:buClrTx/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Wage: at least $10.45 per hour</a:t>
            </a:r>
          </a:p>
          <a:p>
            <a:pPr indent="-171450">
              <a:lnSpc>
                <a:spcPts val="1800"/>
              </a:lnSpc>
              <a:buClrTx/>
              <a:buSzTx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71450">
              <a:lnSpc>
                <a:spcPts val="1800"/>
              </a:lnSpc>
              <a:buClrTx/>
              <a:buSzTx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HR Services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 employed by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SOCHE</a:t>
            </a:r>
          </a:p>
          <a:p>
            <a:pPr indent="-171450">
              <a:lnSpc>
                <a:spcPts val="1800"/>
              </a:lnSpc>
              <a:buClrTx/>
              <a:buSzTx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71450">
              <a:lnSpc>
                <a:spcPts val="1800"/>
              </a:lnSpc>
              <a:buClrTx/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restrictions on the number of students in program</a:t>
            </a:r>
          </a:p>
          <a:p>
            <a:pPr indent="-171450">
              <a:lnSpc>
                <a:spcPts val="1800"/>
              </a:lnSpc>
              <a:buClrTx/>
              <a:buSzTx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171450">
              <a:lnSpc>
                <a:spcPts val="1800"/>
              </a:lnSpc>
              <a:buClrTx/>
              <a:buSzTx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Reb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ate is applied to the monthly invoice</a:t>
            </a:r>
          </a:p>
          <a:p>
            <a:pPr lvl="1" indent="-171450">
              <a:lnSpc>
                <a:spcPts val="1800"/>
              </a:lnSpc>
              <a:buClrTx/>
              <a:buSzTx/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171450">
              <a:lnSpc>
                <a:spcPts val="1800"/>
              </a:lnSpc>
              <a:buClrTx/>
              <a:buSzTx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Sample cost:</a:t>
            </a:r>
          </a:p>
          <a:p>
            <a:pPr marL="1085850" lvl="2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Student Salary: $12.00 per hour (Paid by SOCHE twice a month)</a:t>
            </a:r>
            <a:endParaRPr lang="en-US" sz="16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1085850" lvl="2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Employer Hourly Cost: $8.04 per hour (valid for 250 hours, then the cost is $16.08) </a:t>
            </a:r>
            <a:endParaRPr lang="en-US" sz="16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1657350" lvl="3" indent="-28575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SOCHE invoices the company monthly for the hours worked </a:t>
            </a:r>
            <a:endParaRPr lang="en-US" sz="16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1085850" lvl="2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Cost includes: </a:t>
            </a:r>
            <a:endParaRPr lang="en-US" sz="16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1657350" lvl="3" indent="-28575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HR services, including intern’s salary, payroll taxes, insurance, worker’s comp, payroll fees, and onboarding/offboarding </a:t>
            </a:r>
            <a:endParaRPr lang="en-US" sz="16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1657350" lvl="3" indent="-28575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Professional development opportunities for the intern</a:t>
            </a:r>
          </a:p>
          <a:p>
            <a:pPr marL="1657350" lvl="3" indent="-28575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endParaRPr lang="en-US" sz="16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/>
            <a:r>
              <a:rPr kumimoji="0" lang="en-US" altLang="en-US" sz="2100" b="0" i="0" u="none" strike="noStrike" cap="none" normalizeH="0" baseline="0" dirty="0">
                <a:ln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Qualifying Positions: </a:t>
            </a:r>
            <a:r>
              <a:rPr lang="en-US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Trades Assistant, Plumbing, Business Operations, Accounting, and Logistics</a:t>
            </a:r>
          </a:p>
        </p:txBody>
      </p:sp>
    </p:spTree>
    <p:extLst>
      <p:ext uri="{BB962C8B-B14F-4D97-AF65-F5344CB8AC3E}">
        <p14:creationId xmlns:p14="http://schemas.microsoft.com/office/powerpoint/2010/main" val="617213818"/>
      </p:ext>
    </p:extLst>
  </p:cSld>
  <p:clrMapOvr>
    <a:masterClrMapping/>
  </p:clrMapOvr>
  <p:transition spd="med"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4D917-91AA-46B6-9E57-1535C1DE794B}"/>
              </a:ext>
            </a:extLst>
          </p:cNvPr>
          <p:cNvSpPr txBox="1"/>
          <p:nvPr/>
        </p:nvSpPr>
        <p:spPr>
          <a:xfrm>
            <a:off x="1083426" y="198274"/>
            <a:ext cx="73765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CC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Paid Internships Opportunities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C86D2-F12C-4888-81B9-6FECC45D390E}"/>
              </a:ext>
            </a:extLst>
          </p:cNvPr>
          <p:cNvSpPr txBox="1"/>
          <p:nvPr/>
        </p:nvSpPr>
        <p:spPr>
          <a:xfrm>
            <a:off x="809306" y="857761"/>
            <a:ext cx="3962373" cy="58785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53D7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Occupations: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Aerospace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Accounting/Finance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Agriculture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Automotive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Biology, Chemistry, and Physics (all sciences)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Business Operations and HR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Computer and Cyber Security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Engineering (all fields)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Marketing/Graphic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Information Technology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Logistics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Manufacturing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Neuroscience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Construction/Trades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Healthcare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6E78F1-9781-419B-B59C-B87B1FB7E969}"/>
              </a:ext>
            </a:extLst>
          </p:cNvPr>
          <p:cNvSpPr/>
          <p:nvPr/>
        </p:nvSpPr>
        <p:spPr>
          <a:xfrm>
            <a:off x="4971248" y="2876633"/>
            <a:ext cx="3962372" cy="16435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ts val="19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53D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College Intern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15 - 25 hours/week during school year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ull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-time in summer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In-person, remote, and hybrid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16B66-0A56-419F-8F76-2A5EDD2D7C9D}"/>
              </a:ext>
            </a:extLst>
          </p:cNvPr>
          <p:cNvSpPr txBox="1"/>
          <p:nvPr/>
        </p:nvSpPr>
        <p:spPr>
          <a:xfrm>
            <a:off x="4971246" y="4733681"/>
            <a:ext cx="3962371" cy="10341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ts val="19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53D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College Co Op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Full-time for a semester</a:t>
            </a:r>
          </a:p>
          <a:p>
            <a:pPr marL="342900" indent="-342900">
              <a:lnSpc>
                <a:spcPct val="90000"/>
              </a:lnSpc>
              <a:buSzPts val="1900"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In-person, remote, and hybrid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FEE20E6-C74C-402B-9CF9-196E774AB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6683" y="198274"/>
            <a:ext cx="724542" cy="568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3A192-C63F-4D3D-BA07-10CB2BB03A11}"/>
              </a:ext>
            </a:extLst>
          </p:cNvPr>
          <p:cNvSpPr txBox="1"/>
          <p:nvPr/>
        </p:nvSpPr>
        <p:spPr>
          <a:xfrm>
            <a:off x="4971247" y="1013173"/>
            <a:ext cx="3962373" cy="16435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ts val="19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53D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 School Intern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5 - 15 hours/week during school year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Up to full-time in summer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Arial"/>
              </a:rPr>
              <a:t>In-person, remote, and hybrid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9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73240" y="117038"/>
            <a:ext cx="8159475" cy="91409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209550"/>
            <a:r>
              <a:rPr lang="en-US" b="1" dirty="0"/>
              <a:t>How To Apply</a:t>
            </a:r>
            <a:endParaRPr lang="en-US" b="1" i="0" u="none" strike="noStrike" cap="none" dirty="0">
              <a:solidFill>
                <a:srgbClr val="007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31">
            <a:extLst>
              <a:ext uri="{FF2B5EF4-FFF2-40B4-BE49-F238E27FC236}">
                <a16:creationId xmlns:a16="http://schemas.microsoft.com/office/drawing/2014/main" id="{93B9022B-873C-5446-92EC-9ABABB8045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240" y="1195689"/>
            <a:ext cx="7668120" cy="446662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794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Apply: </a:t>
            </a:r>
            <a:r>
              <a:rPr lang="en-US" sz="2400" b="1" i="0" u="none" strike="noStrike" cap="none" dirty="0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https://www.soche.org/apply/</a:t>
            </a:r>
            <a:r>
              <a:rPr lang="en-US" sz="2400" b="1" i="0" u="none" strike="noStrike" cap="none" dirty="0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lang="en-US" sz="2400" b="1" dirty="0">
              <a:solidFill>
                <a:srgbClr val="EC5B1F"/>
              </a:solidFill>
            </a:endParaRPr>
          </a:p>
          <a:p>
            <a:pPr marL="685800" lvl="1" indent="-342900">
              <a:spcBef>
                <a:spcPts val="0"/>
              </a:spcBef>
              <a:buClr>
                <a:srgbClr val="EC5B1F"/>
              </a:buClr>
            </a:pPr>
            <a:r>
              <a:rPr lang="en-US" sz="21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One application opens the door to dozens of positions at multiple organizations</a:t>
            </a:r>
          </a:p>
          <a:p>
            <a:pPr marL="342900" lvl="1" indent="0">
              <a:spcBef>
                <a:spcPts val="0"/>
              </a:spcBef>
              <a:buClr>
                <a:srgbClr val="EC5B1F"/>
              </a:buClr>
              <a:buNone/>
            </a:pPr>
            <a:endParaRPr lang="en-US" sz="21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94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C5B1F"/>
                </a:solidFill>
              </a:rPr>
              <a:t>Requested Information 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Name, address, birth date, and phone 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Non-school email address - professional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Resume, references, and work/volunteer - optional </a:t>
            </a: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C5B1F"/>
              </a:solidFill>
            </a:endParaRP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C5B1F"/>
                </a:solidFill>
              </a:rPr>
              <a:t>Tips for application and employment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skills, work, and volunteer experience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ALL relevant skills and courses; don’t assume the employer knows you have those skills based on your education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prepared to demonstrate skill knowledge 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rgbClr val="EC5B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</a:t>
            </a:r>
            <a:r>
              <a:rPr lang="en-US" sz="2400" b="1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ommunication</a:t>
            </a:r>
            <a:endParaRPr lang="en-US" sz="2400" b="1" dirty="0">
              <a:solidFill>
                <a:srgbClr val="EC5B1F"/>
              </a:solidFill>
            </a:endParaRP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mail and phone/voicem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</a:t>
            </a:r>
          </a:p>
          <a:p>
            <a:pPr marL="965200" lvl="2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 requests will not be sent via text</a:t>
            </a: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buClr>
                <a:srgbClr val="253D7F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rgbClr val="253D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E2217-A609-9349-7D3A-CC599F7C7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227" y="46559"/>
            <a:ext cx="1618052" cy="151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3419"/>
      </p:ext>
    </p:extLst>
  </p:cSld>
  <p:clrMapOvr>
    <a:masterClrMapping/>
  </p:clrMapOvr>
  <p:transition spd="slow" advClick="0" advTm="5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73240" y="117038"/>
            <a:ext cx="8159475" cy="91409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indent="-209550"/>
            <a:r>
              <a:rPr lang="en-US" b="1" dirty="0"/>
              <a:t>Items Needed to Start Employment</a:t>
            </a:r>
            <a:endParaRPr lang="en-US" b="1" i="0" u="none" strike="noStrike" cap="none" dirty="0">
              <a:solidFill>
                <a:srgbClr val="007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31">
            <a:extLst>
              <a:ext uri="{FF2B5EF4-FFF2-40B4-BE49-F238E27FC236}">
                <a16:creationId xmlns:a16="http://schemas.microsoft.com/office/drawing/2014/main" id="{93B9022B-873C-5446-92EC-9ABABB8045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240" y="1195689"/>
            <a:ext cx="7668120" cy="31832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C5B1F"/>
              </a:solidFill>
            </a:endParaRP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C5B1F"/>
                </a:solidFill>
              </a:rPr>
              <a:t>Proof of U.S. Citizenship or Work Visa</a:t>
            </a:r>
          </a:p>
          <a:p>
            <a:pPr marL="965200" lvl="2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SSN, Driver’s License, Student ID, Passport</a:t>
            </a: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 Account in Student Name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Non-school email address</a:t>
            </a:r>
          </a:p>
          <a:p>
            <a:pPr marL="622300" lvl="1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9400" indent="-457200">
              <a:spcBef>
                <a:spcPts val="0"/>
              </a:spcBef>
              <a:buClr>
                <a:srgbClr val="EC5B1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C5B1F"/>
                </a:solidFill>
              </a:rPr>
              <a:t>Work Permit (if under 18)</a:t>
            </a:r>
            <a:endParaRPr lang="en-US" sz="2400" b="1" dirty="0">
              <a:solidFill>
                <a:srgbClr val="EC5B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89;p5" descr="The J-1 Student Intern Program | Arizona Global">
            <a:extLst>
              <a:ext uri="{FF2B5EF4-FFF2-40B4-BE49-F238E27FC236}">
                <a16:creationId xmlns:a16="http://schemas.microsoft.com/office/drawing/2014/main" id="{50589552-ACA6-0CB4-6E54-8FAB7A6892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519" y="4543519"/>
            <a:ext cx="4965562" cy="1869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115402"/>
      </p:ext>
    </p:extLst>
  </p:cSld>
  <p:clrMapOvr>
    <a:masterClrMapping/>
  </p:clrMapOvr>
  <p:transition spd="slow" advClick="0" advTm="5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730752" y="169672"/>
            <a:ext cx="5047488" cy="141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4200"/>
              <a:buFont typeface="Calibri"/>
              <a:buNone/>
            </a:pPr>
            <a:r>
              <a:rPr lang="en-US" sz="4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SOCHE </a:t>
            </a:r>
            <a:r>
              <a:rPr lang="en-US" sz="4200" dirty="0"/>
              <a:t>Overview</a:t>
            </a:r>
            <a:endParaRPr dirty="0"/>
          </a:p>
        </p:txBody>
      </p:sp>
      <p:pic>
        <p:nvPicPr>
          <p:cNvPr id="38" name="Google Shape;38;p7" descr="Image result for images education"/>
          <p:cNvPicPr preferRelativeResize="0"/>
          <p:nvPr/>
        </p:nvPicPr>
        <p:blipFill rotWithShape="1">
          <a:blip r:embed="rId3">
            <a:alphaModFix/>
          </a:blip>
          <a:srcRect t="328" r="2" b="1"/>
          <a:stretch/>
        </p:blipFill>
        <p:spPr>
          <a:xfrm>
            <a:off x="20" y="10"/>
            <a:ext cx="3353542" cy="223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730752" y="1473200"/>
            <a:ext cx="5047488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300"/>
              <a:buFont typeface="Arial"/>
              <a:buNone/>
            </a:pPr>
            <a:r>
              <a:rPr lang="en-US" dirty="0"/>
              <a:t>Non-profit </a:t>
            </a:r>
            <a:r>
              <a:rPr lang="en-US" sz="2300" dirty="0">
                <a:solidFill>
                  <a:srgbClr val="2F5496"/>
                </a:solidFill>
              </a:rPr>
              <a:t>f</a:t>
            </a:r>
            <a:r>
              <a:rPr lang="en-US" sz="23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ounded in 1967 SOCHE, focused on </a:t>
            </a:r>
            <a:r>
              <a:rPr lang="en-US" sz="2300" b="1" i="0" u="none" strike="noStrike" cap="none" dirty="0">
                <a:solidFill>
                  <a:srgbClr val="2F5496"/>
                </a:solidFill>
              </a:rPr>
              <a:t>engaging</a:t>
            </a:r>
            <a:r>
              <a:rPr lang="en-US" sz="23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>
                <a:solidFill>
                  <a:srgbClr val="2F5496"/>
                </a:solidFill>
              </a:rPr>
              <a:t>with </a:t>
            </a:r>
            <a:r>
              <a:rPr lang="en-US" sz="23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colleges, universities, K-12, and industries to transform the economy through </a:t>
            </a:r>
            <a:r>
              <a:rPr lang="en-US" sz="23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education and employment</a:t>
            </a:r>
            <a:r>
              <a:rPr lang="en-US" sz="23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1700"/>
              <a:buFont typeface="Arial"/>
              <a:buNone/>
            </a:pPr>
            <a:endParaRPr sz="17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253D7F"/>
                </a:solidFill>
              </a:rPr>
              <a:t>Annually, employs hundreds of paid interns (High School through Postdoctoral) in businesses of all types, including government agencies. </a:t>
            </a:r>
            <a:endParaRPr dirty="0">
              <a:solidFill>
                <a:srgbClr val="253D7F"/>
              </a:solidFill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1700"/>
              <a:buFont typeface="Arial"/>
              <a:buNone/>
            </a:pPr>
            <a:endParaRPr sz="1700" dirty="0"/>
          </a:p>
        </p:txBody>
      </p:sp>
      <p:pic>
        <p:nvPicPr>
          <p:cNvPr id="40" name="Google Shape;4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5144" y="5653268"/>
            <a:ext cx="129540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 descr="Image result for images employ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" y="2231136"/>
            <a:ext cx="3353542" cy="239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 descr="group of college students talking with administrat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06" y="4622292"/>
            <a:ext cx="3346689" cy="223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6C10-7378-901E-6746-39351721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52" y="67834"/>
            <a:ext cx="7376506" cy="1014517"/>
          </a:xfrm>
        </p:spPr>
        <p:txBody>
          <a:bodyPr/>
          <a:lstStyle/>
          <a:p>
            <a:r>
              <a:rPr lang="en-US" b="1" dirty="0"/>
              <a:t>Student Orientation and Intern Handbook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C7C9-BAD9-1380-07F4-40AC8248C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58" y="1358016"/>
            <a:ext cx="4896343" cy="215191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EC5B1F"/>
              </a:buClr>
            </a:pPr>
            <a:r>
              <a:rPr lang="en-US" sz="2200" b="1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Minor Laws (pg. 6)</a:t>
            </a:r>
            <a:endParaRPr lang="en-US" sz="2200" b="1" i="0" u="none" strike="noStrike" baseline="0" dirty="0">
              <a:solidFill>
                <a:srgbClr val="EC5B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EC5B1F"/>
              </a:buClr>
            </a:pPr>
            <a:r>
              <a:rPr lang="en-US" sz="2200" b="1" i="0" u="none" strike="noStrike" baseline="0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Your Responsibilities (pg. 8)</a:t>
            </a:r>
          </a:p>
          <a:p>
            <a:pPr>
              <a:buClr>
                <a:srgbClr val="EC5B1F"/>
              </a:buClr>
            </a:pPr>
            <a:r>
              <a:rPr lang="en-US" sz="2200" b="1" i="0" u="none" strike="noStrike" baseline="0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Workplace Harassment (pg. 17)</a:t>
            </a:r>
          </a:p>
          <a:p>
            <a:pPr>
              <a:buClr>
                <a:srgbClr val="EC5B1F"/>
              </a:buClr>
            </a:pPr>
            <a:r>
              <a:rPr lang="en-US" sz="2200" b="1" i="0" u="none" strike="noStrike" baseline="0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Safety &amp; Injury Reporting (pg. </a:t>
            </a:r>
            <a:r>
              <a:rPr lang="en-US" sz="2200" b="1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2200" b="1" i="0" u="none" strike="noStrike" baseline="0" dirty="0">
                <a:solidFill>
                  <a:srgbClr val="EC5B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EC5B1F"/>
              </a:buClr>
            </a:pPr>
            <a:r>
              <a:rPr lang="en-US" sz="2200" b="1" dirty="0">
                <a:solidFill>
                  <a:srgbClr val="EC5B1F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Drug-Free Workplace (pg. 21)</a:t>
            </a:r>
            <a:endParaRPr lang="en-US" sz="2200" b="1" dirty="0">
              <a:solidFill>
                <a:srgbClr val="EC5B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0AE1E-B44C-F599-2194-D38EF733FC9F}"/>
              </a:ext>
            </a:extLst>
          </p:cNvPr>
          <p:cNvSpPr txBox="1"/>
          <p:nvPr/>
        </p:nvSpPr>
        <p:spPr>
          <a:xfrm>
            <a:off x="1569783" y="3681495"/>
            <a:ext cx="631651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rgbClr val="253D7F"/>
                </a:solidFill>
              </a:rPr>
              <a:t>***</a:t>
            </a:r>
            <a:r>
              <a:rPr lang="en-US" b="1" i="1" dirty="0">
                <a:solidFill>
                  <a:srgbClr val="253D7F"/>
                </a:solidFill>
              </a:rPr>
              <a:t>Important for students to READ the Handbook and ASK Questions.***</a:t>
            </a:r>
            <a:endParaRPr lang="en-US" dirty="0"/>
          </a:p>
        </p:txBody>
      </p:sp>
      <p:pic>
        <p:nvPicPr>
          <p:cNvPr id="8" name="Picture 7" descr="A group of people working on a project">
            <a:extLst>
              <a:ext uri="{FF2B5EF4-FFF2-40B4-BE49-F238E27FC236}">
                <a16:creationId xmlns:a16="http://schemas.microsoft.com/office/drawing/2014/main" id="{B108C5F1-DAB3-8BDF-95E9-B934AB7D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375" y="4180114"/>
            <a:ext cx="4302283" cy="2610052"/>
          </a:xfrm>
          <a:prstGeom prst="rect">
            <a:avLst/>
          </a:prstGeom>
        </p:spPr>
      </p:pic>
      <p:pic>
        <p:nvPicPr>
          <p:cNvPr id="13" name="Picture 12" descr="A person looking at her phone">
            <a:extLst>
              <a:ext uri="{FF2B5EF4-FFF2-40B4-BE49-F238E27FC236}">
                <a16:creationId xmlns:a16="http://schemas.microsoft.com/office/drawing/2014/main" id="{2A8AC1A8-4019-44EF-B296-EC2CD317F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44353" y="4193752"/>
            <a:ext cx="3861775" cy="2575774"/>
          </a:xfrm>
          <a:prstGeom prst="rect">
            <a:avLst/>
          </a:prstGeom>
        </p:spPr>
      </p:pic>
      <p:pic>
        <p:nvPicPr>
          <p:cNvPr id="16" name="Picture 15" descr="A person in a yellow shirt">
            <a:extLst>
              <a:ext uri="{FF2B5EF4-FFF2-40B4-BE49-F238E27FC236}">
                <a16:creationId xmlns:a16="http://schemas.microsoft.com/office/drawing/2014/main" id="{C6DF0B6B-F1FA-DF4C-0591-D8B3010C1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71825" y="1233489"/>
            <a:ext cx="3412257" cy="22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0">
        <p:fade/>
      </p:transition>
    </mc:Choice>
    <mc:Fallback xmlns="">
      <p:transition advClick="0" advTm="4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721419" y="-19144"/>
            <a:ext cx="8305379" cy="128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Student Pay System</a:t>
            </a:r>
            <a:endParaRPr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75ECE-DE5C-FD5C-4D67-B3C277553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2" y="1122574"/>
            <a:ext cx="3655338" cy="2438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48F6-9678-DAC3-5CF9-B0B9DEE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783" y="1122574"/>
            <a:ext cx="3828057" cy="2408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5C62C-8115-E651-6DDA-518F447CC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57" y="3723745"/>
            <a:ext cx="7216765" cy="295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721419" y="-19144"/>
            <a:ext cx="8305379" cy="128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3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ps for a Successful Internship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dirty="0"/>
          </a:p>
        </p:txBody>
      </p:sp>
      <p:sp>
        <p:nvSpPr>
          <p:cNvPr id="96" name="Google Shape;96;p6"/>
          <p:cNvSpPr txBox="1">
            <a:spLocks noGrp="1"/>
          </p:cNvSpPr>
          <p:nvPr>
            <p:ph type="body" idx="1"/>
          </p:nvPr>
        </p:nvSpPr>
        <p:spPr>
          <a:xfrm>
            <a:off x="721419" y="1395225"/>
            <a:ext cx="6210477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dirty="0"/>
              <a:t>Define clear job duties, expectations, and goals</a:t>
            </a:r>
            <a:endParaRPr dirty="0"/>
          </a:p>
          <a:p>
            <a:pPr marL="165100" marR="0" lvl="0" indent="-241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endParaRPr sz="2400" dirty="0"/>
          </a:p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dirty="0"/>
              <a:t>Explain company mission and intern’s role</a:t>
            </a:r>
            <a:endParaRPr dirty="0"/>
          </a:p>
          <a:p>
            <a:pPr marL="165100" marR="0" lvl="0" indent="-241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endParaRPr sz="2400" dirty="0"/>
          </a:p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dirty="0"/>
              <a:t>Conduct 30-minute individual meetings with team</a:t>
            </a:r>
            <a:endParaRPr dirty="0"/>
          </a:p>
          <a:p>
            <a:pPr marL="165100" marR="0" lvl="0" indent="-241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endParaRPr sz="2400" dirty="0"/>
          </a:p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dirty="0"/>
              <a:t>Designate a mentor</a:t>
            </a:r>
            <a:endParaRPr dirty="0"/>
          </a:p>
          <a:p>
            <a:pPr marL="165100" marR="0" lvl="0" indent="-241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endParaRPr sz="2400" dirty="0"/>
          </a:p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dirty="0"/>
              <a:t>Encourage two-way feedback</a:t>
            </a:r>
            <a:endParaRPr dirty="0"/>
          </a:p>
          <a:p>
            <a:pPr marL="165100" marR="0" lvl="0" indent="-241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endParaRPr sz="24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i="0" u="none" strike="noStrike" cap="none" dirty="0">
                <a:latin typeface="Calibri"/>
                <a:ea typeface="Calibri"/>
                <a:cs typeface="Calibri"/>
                <a:sym typeface="Calibri"/>
              </a:rPr>
              <a:t>Include intern in team activities</a:t>
            </a:r>
            <a:endParaRPr dirty="0"/>
          </a:p>
          <a:p>
            <a:pPr marL="165100" marR="0" lvl="0" indent="-241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endParaRPr sz="2400" dirty="0"/>
          </a:p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dirty="0"/>
              <a:t>Allocate time to train intern and learn from intern</a:t>
            </a:r>
            <a:endParaRPr dirty="0"/>
          </a:p>
          <a:p>
            <a:pPr marL="165100" marR="0" lvl="0" indent="-241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endParaRPr sz="24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400" dirty="0"/>
              <a:t>Communicate long-term employment plans</a:t>
            </a:r>
            <a:endParaRPr sz="17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6" descr="A group of people looking at a pape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1896" y="1661741"/>
            <a:ext cx="2005914" cy="3008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3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813733" y="40865"/>
            <a:ext cx="6394714" cy="109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300"/>
              <a:buFont typeface="Calibri"/>
              <a:buNone/>
            </a:pPr>
            <a:r>
              <a:rPr lang="en-US" b="1" i="0" u="none" strike="noStrike" cap="none" dirty="0">
                <a:solidFill>
                  <a:srgbClr val="2E75B5"/>
                </a:solidFill>
              </a:rPr>
              <a:t>The Impact of “Earn and Learn”?</a:t>
            </a:r>
            <a:endParaRPr b="1" dirty="0">
              <a:solidFill>
                <a:srgbClr val="2E75B5"/>
              </a:solidFill>
            </a:endParaRPr>
          </a:p>
        </p:txBody>
      </p:sp>
      <p:pic>
        <p:nvPicPr>
          <p:cNvPr id="103" name="Google Shape;103;p7" descr="A picture containing drawing, clo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460" r="1" b="1098"/>
          <a:stretch/>
        </p:blipFill>
        <p:spPr>
          <a:xfrm>
            <a:off x="18114" y="1334432"/>
            <a:ext cx="4180350" cy="4375387"/>
          </a:xfrm>
          <a:custGeom>
            <a:avLst/>
            <a:gdLst/>
            <a:ahLst/>
            <a:cxnLst/>
            <a:rect l="l" t="t" r="r" b="b"/>
            <a:pathLst>
              <a:path w="4838041" h="5063738" extrusionOk="0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4353886" y="1131403"/>
            <a:ext cx="4639474" cy="524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08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900"/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900"/>
              <a:buChar char="•"/>
            </a:pPr>
            <a:r>
              <a:rPr lang="en-US" sz="1800" b="0" i="0" u="none" strike="noStrike" cap="none" dirty="0">
                <a:solidFill>
                  <a:srgbClr val="2F5496"/>
                </a:solidFill>
              </a:rPr>
              <a:t>Students paid for an internship are motivated, valued, and committed to </a:t>
            </a:r>
            <a:r>
              <a:rPr lang="en-US" sz="1800" dirty="0">
                <a:solidFill>
                  <a:srgbClr val="2F5496"/>
                </a:solidFill>
              </a:rPr>
              <a:t>company </a:t>
            </a:r>
            <a:r>
              <a:rPr lang="en-US" sz="1800" b="0" i="0" u="none" strike="noStrike" cap="none" dirty="0">
                <a:solidFill>
                  <a:srgbClr val="2F5496"/>
                </a:solidFill>
              </a:rPr>
              <a:t>success</a:t>
            </a:r>
            <a:endParaRPr dirty="0"/>
          </a:p>
          <a:p>
            <a:pPr marL="171450" marR="0" lvl="0" indent="-17145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900"/>
              <a:buChar char="•"/>
            </a:pPr>
            <a:r>
              <a:rPr lang="en-US" sz="1800" dirty="0">
                <a:solidFill>
                  <a:srgbClr val="2F5496"/>
                </a:solidFill>
              </a:rPr>
              <a:t>Students gain critical money management skills</a:t>
            </a:r>
            <a:endParaRPr dirty="0"/>
          </a:p>
          <a:p>
            <a:pPr marL="171450" marR="0" lvl="0" indent="-17145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900"/>
              <a:buChar char="•"/>
            </a:pPr>
            <a:r>
              <a:rPr lang="en-US" sz="1800" dirty="0">
                <a:solidFill>
                  <a:srgbClr val="2F5496"/>
                </a:solidFill>
              </a:rPr>
              <a:t>The money earned during an internship helps support the student’s immediate financial needs and long-term savings goals like tuition and housing</a:t>
            </a:r>
            <a:endParaRPr dirty="0"/>
          </a:p>
          <a:p>
            <a:pPr marL="171450" marR="0" lvl="0" indent="-17145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900"/>
              <a:buChar char="•"/>
            </a:pPr>
            <a:r>
              <a:rPr lang="en-US" sz="1800" dirty="0">
                <a:solidFill>
                  <a:srgbClr val="2F5496"/>
                </a:solidFill>
              </a:rPr>
              <a:t>Paid internships open the door for increased future wages and opportunities</a:t>
            </a:r>
            <a:endParaRPr dirty="0"/>
          </a:p>
          <a:p>
            <a:pPr marL="171450" marR="0" lvl="0" indent="-17145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900"/>
              <a:buChar char="•"/>
            </a:pPr>
            <a:r>
              <a:rPr lang="en-US" sz="1800" dirty="0">
                <a:solidFill>
                  <a:srgbClr val="2F5496"/>
                </a:solidFill>
              </a:rPr>
              <a:t>Unpaid internships reduce opportunities for students who must work  </a:t>
            </a:r>
            <a:endParaRPr sz="1800" i="0" u="none" strike="noStrike" cap="none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EC5B1F"/>
              </a:buClr>
              <a:buSzPts val="2000"/>
              <a:buNone/>
            </a:pPr>
            <a:endParaRPr sz="1700" b="1" dirty="0">
              <a:solidFill>
                <a:srgbClr val="000000"/>
              </a:solidFill>
            </a:endParaRPr>
          </a:p>
          <a:p>
            <a:pPr marL="171450" marR="0" lvl="0" indent="-381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253D7F"/>
              </a:buClr>
              <a:buSzPts val="2100"/>
              <a:buFont typeface="Arial"/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820396" y="603875"/>
            <a:ext cx="8263783" cy="118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ct val="100000"/>
              <a:buFont typeface="Calibri"/>
              <a:buNone/>
            </a:pPr>
            <a:r>
              <a:rPr lang="en-US" b="1" dirty="0"/>
              <a:t>Resources for Students, Employers, Educators, Mentors, Parents/Guardians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https://www.soche.org</a:t>
            </a:r>
            <a:br>
              <a:rPr lang="en-US" dirty="0"/>
            </a:br>
            <a:endParaRPr dirty="0"/>
          </a:p>
        </p:txBody>
      </p:sp>
      <p:pic>
        <p:nvPicPr>
          <p:cNvPr id="145" name="Google Shape;145;p11"/>
          <p:cNvPicPr preferRelativeResize="0"/>
          <p:nvPr/>
        </p:nvPicPr>
        <p:blipFill rotWithShape="1">
          <a:blip r:embed="rId3">
            <a:alphaModFix/>
          </a:blip>
          <a:srcRect l="61869" t="6385" r="9719" b="5887"/>
          <a:stretch/>
        </p:blipFill>
        <p:spPr>
          <a:xfrm>
            <a:off x="1837347" y="1997190"/>
            <a:ext cx="5204387" cy="451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0E928-87AD-3222-AA72-01F0B83EB8AE}"/>
              </a:ext>
            </a:extLst>
          </p:cNvPr>
          <p:cNvSpPr txBox="1"/>
          <p:nvPr/>
        </p:nvSpPr>
        <p:spPr>
          <a:xfrm>
            <a:off x="1757680" y="1280480"/>
            <a:ext cx="5425439" cy="8679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EC5B1F"/>
              </a:buClr>
              <a:buSzPts val="1900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Questions?</a:t>
            </a:r>
          </a:p>
          <a:p>
            <a:pPr algn="ctr">
              <a:lnSpc>
                <a:spcPct val="90000"/>
              </a:lnSpc>
              <a:buClr>
                <a:srgbClr val="EC5B1F"/>
              </a:buClr>
              <a:buSzPts val="1900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2"/>
              </a:rPr>
              <a:t>Patty.buddelmeyer@soche.org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F31D5-4ECF-9142-AEF7-0840AAD85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505" y="3883804"/>
            <a:ext cx="2808990" cy="26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4198"/>
      </p:ext>
    </p:extLst>
  </p:cSld>
  <p:clrMapOvr>
    <a:masterClrMapping/>
  </p:clrMapOvr>
  <p:transition spd="med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4c6527543b_0_13"/>
          <p:cNvSpPr/>
          <p:nvPr/>
        </p:nvSpPr>
        <p:spPr>
          <a:xfrm>
            <a:off x="7091190" y="5277175"/>
            <a:ext cx="2052900" cy="158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g24c6527543b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922" y="2763382"/>
            <a:ext cx="6648175" cy="328206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g24c6527543b_0_13"/>
          <p:cNvSpPr txBox="1">
            <a:spLocks noGrp="1"/>
          </p:cNvSpPr>
          <p:nvPr>
            <p:ph type="title"/>
          </p:nvPr>
        </p:nvSpPr>
        <p:spPr>
          <a:xfrm>
            <a:off x="707986" y="0"/>
            <a:ext cx="73764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3300"/>
              <a:buFont typeface="Calibri"/>
              <a:buNone/>
            </a:pPr>
            <a:r>
              <a:rPr lang="en-US" sz="3300" b="0" i="0" u="none" strike="noStrike" cap="none" dirty="0">
                <a:solidFill>
                  <a:srgbClr val="007CC6"/>
                </a:solidFill>
                <a:latin typeface="Calibri"/>
                <a:ea typeface="Calibri"/>
                <a:cs typeface="Calibri"/>
                <a:sym typeface="Calibri"/>
              </a:rPr>
              <a:t>SOCHE Portfolio</a:t>
            </a:r>
            <a:endParaRPr dirty="0"/>
          </a:p>
        </p:txBody>
      </p:sp>
      <p:sp>
        <p:nvSpPr>
          <p:cNvPr id="46" name="Google Shape;46;g24c6527543b_0_13"/>
          <p:cNvSpPr txBox="1">
            <a:spLocks noGrp="1"/>
          </p:cNvSpPr>
          <p:nvPr>
            <p:ph type="body" idx="1"/>
          </p:nvPr>
        </p:nvSpPr>
        <p:spPr>
          <a:xfrm>
            <a:off x="6697448" y="2905798"/>
            <a:ext cx="23487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CC6"/>
                </a:solidFill>
                <a:latin typeface="Calibri"/>
                <a:ea typeface="Calibri"/>
                <a:cs typeface="Calibri"/>
                <a:sym typeface="Calibri"/>
              </a:rPr>
              <a:t>Cross Registration</a:t>
            </a:r>
            <a:endParaRPr dirty="0"/>
          </a:p>
        </p:txBody>
      </p:sp>
      <p:pic>
        <p:nvPicPr>
          <p:cNvPr id="47" name="Google Shape;47;g24c6527543b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035" y="3850124"/>
            <a:ext cx="994765" cy="99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g24c6527543b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184" y="2782172"/>
            <a:ext cx="1016464" cy="101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g24c6527543b_0_13" descr="https://www.soche.org/wp-content/uploads/2017/09/Articulation-Art-58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707" y="1715429"/>
            <a:ext cx="1016465" cy="101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g24c6527543b_0_13" descr="https://www.soche.org/wp-content/uploads/2016/06/NKU-Symposium-Square-28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706" y="4874311"/>
            <a:ext cx="1016465" cy="101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g24c6527543b_0_13" descr="APDC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28705" y="1307886"/>
            <a:ext cx="1715503" cy="83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24c6527543b_0_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1777" y="6334081"/>
            <a:ext cx="2589913" cy="30756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24c6527543b_0_13"/>
          <p:cNvSpPr txBox="1"/>
          <p:nvPr/>
        </p:nvSpPr>
        <p:spPr>
          <a:xfrm>
            <a:off x="815706" y="930569"/>
            <a:ext cx="2777400" cy="369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Professional Development</a:t>
            </a:r>
            <a:endParaRPr sz="1800" b="0" i="0" u="none" strike="noStrike" cap="none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g24c6527543b_0_13"/>
          <p:cNvSpPr/>
          <p:nvPr/>
        </p:nvSpPr>
        <p:spPr>
          <a:xfrm>
            <a:off x="6267778" y="926384"/>
            <a:ext cx="2588100" cy="369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Workforce Development</a:t>
            </a:r>
            <a:endParaRPr sz="1800" b="0" i="0" u="none" strike="noStrike" cap="none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24c6527543b_0_13"/>
          <p:cNvSpPr txBox="1"/>
          <p:nvPr/>
        </p:nvSpPr>
        <p:spPr>
          <a:xfrm>
            <a:off x="716951" y="5898788"/>
            <a:ext cx="26346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C6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CC6"/>
                </a:solidFill>
                <a:latin typeface="Calibri"/>
                <a:ea typeface="Calibri"/>
                <a:cs typeface="Calibri"/>
                <a:sym typeface="Calibri"/>
              </a:rPr>
              <a:t>Councils &amp; Committees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g24c6527543b_0_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89563" y="3977701"/>
            <a:ext cx="1654644" cy="8534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24c6527543b_0_13"/>
          <p:cNvSpPr txBox="1"/>
          <p:nvPr/>
        </p:nvSpPr>
        <p:spPr>
          <a:xfrm>
            <a:off x="1874033" y="1702699"/>
            <a:ext cx="51978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5B1F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EC5B1F"/>
                </a:solidFill>
                <a:latin typeface="Calibri"/>
                <a:ea typeface="Calibri"/>
                <a:cs typeface="Calibri"/>
                <a:sym typeface="Calibri"/>
              </a:rPr>
              <a:t>Vision: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D7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253D7F"/>
                </a:solidFill>
                <a:latin typeface="Calibri"/>
                <a:ea typeface="Calibri"/>
                <a:cs typeface="Calibri"/>
                <a:sym typeface="Calibri"/>
              </a:rPr>
              <a:t>An educated, employed, and engaged citizenry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g24c6527543b_0_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23954" y="2030303"/>
            <a:ext cx="1715502" cy="8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24c6527543b_0_13"/>
          <p:cNvSpPr/>
          <p:nvPr/>
        </p:nvSpPr>
        <p:spPr>
          <a:xfrm>
            <a:off x="7091190" y="5277175"/>
            <a:ext cx="2052900" cy="158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g24c6527543b_0_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54364" y="5732713"/>
            <a:ext cx="1419323" cy="9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g24c6527543b_0_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72218" y="4844900"/>
            <a:ext cx="1183614" cy="88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24c6527543b_0_13"/>
          <p:cNvSpPr txBox="1"/>
          <p:nvPr/>
        </p:nvSpPr>
        <p:spPr>
          <a:xfrm>
            <a:off x="3563025" y="2516500"/>
            <a:ext cx="2140500" cy="20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5215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EB5215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 sz="1800" b="1" i="0" u="none" strike="noStrike" cap="none" dirty="0">
              <a:solidFill>
                <a:srgbClr val="EB52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5215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EB5215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1800" b="1" i="0" u="none" strike="noStrike" cap="none" dirty="0">
              <a:solidFill>
                <a:srgbClr val="EB52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5215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EB5215"/>
                </a:solidFill>
                <a:latin typeface="Calibri"/>
                <a:ea typeface="Calibri"/>
                <a:cs typeface="Calibri"/>
                <a:sym typeface="Calibri"/>
              </a:rPr>
              <a:t> College Students</a:t>
            </a:r>
            <a:endParaRPr sz="1800" b="1" i="0" u="none" strike="noStrike" cap="none" dirty="0">
              <a:solidFill>
                <a:srgbClr val="EB52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5215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EB5215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1800" b="1" i="0" u="none" strike="noStrike" cap="none" dirty="0">
              <a:solidFill>
                <a:srgbClr val="EB521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B5215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EB5215"/>
                </a:solidFill>
                <a:latin typeface="Calibri"/>
                <a:ea typeface="Calibri"/>
                <a:cs typeface="Calibri"/>
                <a:sym typeface="Calibri"/>
              </a:rPr>
              <a:t> Tomorrow’s Workforce</a:t>
            </a:r>
            <a:endParaRPr sz="1800" b="1" i="0" u="none" strike="noStrike" cap="none" dirty="0">
              <a:solidFill>
                <a:srgbClr val="EB52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g24c6527543b_0_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54228" y="3142744"/>
            <a:ext cx="925314" cy="919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picture containing text, indoor, toy, automaton&#10;&#10;Description automatically generated">
            <a:extLst>
              <a:ext uri="{FF2B5EF4-FFF2-40B4-BE49-F238E27FC236}">
                <a16:creationId xmlns:a16="http://schemas.microsoft.com/office/drawing/2014/main" id="{ABB61907-1D23-4D98-B133-1CC9B5184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33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E60D0-E33F-49CC-891C-B14E4816BC08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/>
              </a:rPr>
              <a:t>What do you know?</a:t>
            </a:r>
          </a:p>
        </p:txBody>
      </p:sp>
    </p:spTree>
    <p:extLst>
      <p:ext uri="{BB962C8B-B14F-4D97-AF65-F5344CB8AC3E}">
        <p14:creationId xmlns:p14="http://schemas.microsoft.com/office/powerpoint/2010/main" val="15229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E60D0-E33F-49CC-891C-B14E4816BC08}"/>
              </a:ext>
            </a:extLst>
          </p:cNvPr>
          <p:cNvSpPr txBox="1"/>
          <p:nvPr/>
        </p:nvSpPr>
        <p:spPr>
          <a:xfrm>
            <a:off x="1137070" y="458830"/>
            <a:ext cx="52396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7CC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Gen Z Facts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538B741-875D-4BAE-A175-6125344D60E9}"/>
              </a:ext>
            </a:extLst>
          </p:cNvPr>
          <p:cNvGraphicFramePr>
            <a:graphicFrameLocks/>
          </p:cNvGraphicFramePr>
          <p:nvPr/>
        </p:nvGraphicFramePr>
        <p:xfrm>
          <a:off x="881569" y="1332689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7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E60D0-E33F-49CC-891C-B14E4816BC08}"/>
              </a:ext>
            </a:extLst>
          </p:cNvPr>
          <p:cNvSpPr txBox="1"/>
          <p:nvPr/>
        </p:nvSpPr>
        <p:spPr>
          <a:xfrm>
            <a:off x="942517" y="225366"/>
            <a:ext cx="52396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7CC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Gen Z Facts</a:t>
            </a: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8080573-1CAB-45F0-9ACB-D35EB300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370" y="396240"/>
            <a:ext cx="4419600" cy="3032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65792-6DD0-22E2-50E7-CBD8CFB50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74" y="3599875"/>
            <a:ext cx="4463975" cy="30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E60D0-E33F-49CC-891C-B14E4816BC08}"/>
              </a:ext>
            </a:extLst>
          </p:cNvPr>
          <p:cNvSpPr txBox="1"/>
          <p:nvPr/>
        </p:nvSpPr>
        <p:spPr>
          <a:xfrm>
            <a:off x="1146798" y="458830"/>
            <a:ext cx="69494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rgbClr val="007CC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Attributes of Gen Z in the workforce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srgbClr val="007CC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90711-5141-424F-AC0C-7CA7A569D191}"/>
              </a:ext>
            </a:extLst>
          </p:cNvPr>
          <p:cNvSpPr txBox="1"/>
          <p:nvPr/>
        </p:nvSpPr>
        <p:spPr>
          <a:xfrm>
            <a:off x="1146798" y="1514475"/>
            <a:ext cx="72256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53D7F"/>
                </a:solidFill>
              </a:rPr>
              <a:t>Problem-Solvers</a:t>
            </a:r>
          </a:p>
          <a:p>
            <a:endParaRPr lang="en-US" sz="2800" dirty="0">
              <a:solidFill>
                <a:srgbClr val="253D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53D7F"/>
                </a:solidFill>
              </a:rPr>
              <a:t>Leaders and Collaborators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53D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53D7F"/>
                </a:solidFill>
              </a:rPr>
              <a:t>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53D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53D7F"/>
                </a:solidFill>
              </a:rPr>
              <a:t>Drive and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53D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53D7F"/>
                </a:solidFill>
              </a:rPr>
              <a:t>Seek Knowledge and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53D7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53D7F"/>
                </a:solidFill>
              </a:rPr>
              <a:t>Contributors</a:t>
            </a:r>
          </a:p>
        </p:txBody>
      </p:sp>
    </p:spTree>
    <p:extLst>
      <p:ext uri="{BB962C8B-B14F-4D97-AF65-F5344CB8AC3E}">
        <p14:creationId xmlns:p14="http://schemas.microsoft.com/office/powerpoint/2010/main" val="10755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809E3-0D7F-4366-ACBB-D96385C9F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4" y="560807"/>
            <a:ext cx="6993857" cy="582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E60D0-E33F-49CC-891C-B14E4816BC08}"/>
              </a:ext>
            </a:extLst>
          </p:cNvPr>
          <p:cNvSpPr txBox="1"/>
          <p:nvPr/>
        </p:nvSpPr>
        <p:spPr>
          <a:xfrm>
            <a:off x="742949" y="525142"/>
            <a:ext cx="2375553" cy="5504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/>
              </a:rPr>
              <a:t>Strategies for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/>
              </a:rPr>
              <a:t>Emplo</a:t>
            </a:r>
            <a:r>
              <a:rPr lang="en-US" sz="3600" kern="1200" dirty="0" err="1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yers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aphicFrame>
        <p:nvGraphicFramePr>
          <p:cNvPr id="23" name="TextBox 3">
            <a:extLst>
              <a:ext uri="{FF2B5EF4-FFF2-40B4-BE49-F238E27FC236}">
                <a16:creationId xmlns:a16="http://schemas.microsoft.com/office/drawing/2014/main" id="{7773B03F-27D4-4B76-887B-25211B1C5FD2}"/>
              </a:ext>
            </a:extLst>
          </p:cNvPr>
          <p:cNvGraphicFramePr/>
          <p:nvPr/>
        </p:nvGraphicFramePr>
        <p:xfrm>
          <a:off x="3286125" y="257175"/>
          <a:ext cx="5765292" cy="6231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81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0">
        <p:fade/>
      </p:transition>
    </mc:Choice>
    <mc:Fallback xmlns="">
      <p:transition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5524</TotalTime>
  <Words>2355</Words>
  <Application>Microsoft Office PowerPoint</Application>
  <PresentationFormat>On-screen Show (4:3)</PresentationFormat>
  <Paragraphs>310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Times New Roman</vt:lpstr>
      <vt:lpstr>Arial</vt:lpstr>
      <vt:lpstr>Symbol</vt:lpstr>
      <vt:lpstr>Office Theme</vt:lpstr>
      <vt:lpstr>PowerPoint Presentation</vt:lpstr>
      <vt:lpstr>SOCHE Overview</vt:lpstr>
      <vt:lpstr>SOCHE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Hire Interns – Research says…..</vt:lpstr>
      <vt:lpstr>Why Hire Interns – Practice says….</vt:lpstr>
      <vt:lpstr>Partnering with SOCHE is easy</vt:lpstr>
      <vt:lpstr>Financial Support for Companies who Hire High School Interns</vt:lpstr>
      <vt:lpstr>Ohio High School Tech Program</vt:lpstr>
      <vt:lpstr>MVIA Grant</vt:lpstr>
      <vt:lpstr>PowerPoint Presentation</vt:lpstr>
      <vt:lpstr>How To Apply</vt:lpstr>
      <vt:lpstr>Items Needed to Start Employment</vt:lpstr>
      <vt:lpstr>Student Orientation and Intern Handbook Highlights</vt:lpstr>
      <vt:lpstr>Student Pay System</vt:lpstr>
      <vt:lpstr>Tips for a Successful Internship </vt:lpstr>
      <vt:lpstr>The Impact of “Earn and Learn”?</vt:lpstr>
      <vt:lpstr>Resources for Students, Employers, Educators, Mentors, Parents/Guardians  https://www.soche.org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Cassie</dc:creator>
  <cp:lastModifiedBy>Patty Buddelmeyer</cp:lastModifiedBy>
  <cp:revision>153</cp:revision>
  <cp:lastPrinted>2023-10-17T13:12:44Z</cp:lastPrinted>
  <dcterms:modified xsi:type="dcterms:W3CDTF">2024-03-19T13:38:58Z</dcterms:modified>
</cp:coreProperties>
</file>