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61" r:id="rId5"/>
    <p:sldId id="260" r:id="rId6"/>
    <p:sldId id="259" r:id="rId7"/>
    <p:sldId id="272" r:id="rId8"/>
    <p:sldId id="262" r:id="rId9"/>
    <p:sldId id="263" r:id="rId10"/>
    <p:sldId id="273" r:id="rId11"/>
    <p:sldId id="264" r:id="rId12"/>
    <p:sldId id="265" r:id="rId13"/>
    <p:sldId id="275" r:id="rId14"/>
    <p:sldId id="274" r:id="rId15"/>
    <p:sldId id="266" r:id="rId16"/>
    <p:sldId id="267" r:id="rId17"/>
    <p:sldId id="269" r:id="rId18"/>
    <p:sldId id="270" r:id="rId19"/>
    <p:sldId id="268" r:id="rId20"/>
    <p:sldId id="271"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11/12/2021</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11/12/2021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11/12/2021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11/12/2021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11/12/2021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11/12/2021</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11/12/2021</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11/12/2021</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docs.google.com/document/d/14nEVuF-WDdkdpWIHkLQpGrcyS-BBuyFf7frHoCr86T8/edit" TargetMode="External"/><Relationship Id="rId2" Type="http://schemas.openxmlformats.org/officeDocument/2006/relationships/hyperlink" Target="https://docs.google.com/document/d/1bICm5hqt8EAMnvQ4J2HuKc8q8lL3yy48mZ87nCHdYT8/edit" TargetMode="External"/><Relationship Id="rId1" Type="http://schemas.openxmlformats.org/officeDocument/2006/relationships/slideLayout" Target="../slideLayouts/slideLayout2.xml"/><Relationship Id="rId6" Type="http://schemas.openxmlformats.org/officeDocument/2006/relationships/hyperlink" Target="https://docs.google.com/document/d/1qgt0IHXJQmgn5ZQE6GiWscQ4ndY68tszHobpLVVmMo8/edit" TargetMode="External"/><Relationship Id="rId5" Type="http://schemas.openxmlformats.org/officeDocument/2006/relationships/hyperlink" Target="https://docs.google.com/document/d/1W9lR2zpGwwFw2kYkCGjJgw8mnF2QiqHk_5ItXggmMlc/edit" TargetMode="External"/><Relationship Id="rId4" Type="http://schemas.openxmlformats.org/officeDocument/2006/relationships/hyperlink" Target="https://docs.google.com/document/d/1mYlJyU0S22ttZ4EngaBa4oCmxB8yzS5X/edit"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education.ohio.gov/getattachment/Topics/Ohio-s-Graduation-Requirements/Sections/Classes-of-2023-and-Beyond-Graduation-Requirements/GradReq2023.pdf.aspx?lang=en-U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Graduation Requirements </a:t>
            </a:r>
            <a:endParaRPr lang="en-US" dirty="0"/>
          </a:p>
        </p:txBody>
      </p:sp>
      <p:sp>
        <p:nvSpPr>
          <p:cNvPr id="3" name="Subtitle 2"/>
          <p:cNvSpPr>
            <a:spLocks noGrp="1"/>
          </p:cNvSpPr>
          <p:nvPr>
            <p:ph type="subTitle" idx="1"/>
          </p:nvPr>
        </p:nvSpPr>
        <p:spPr/>
        <p:txBody>
          <a:bodyPr/>
          <a:lstStyle/>
          <a:p>
            <a:r>
              <a:rPr lang="en-US" dirty="0" smtClean="0"/>
              <a:t>Class of 2023 and Beyond</a:t>
            </a:r>
            <a:endParaRPr lang="en-US" dirty="0"/>
          </a:p>
        </p:txBody>
      </p:sp>
    </p:spTree>
    <p:extLst>
      <p:ext uri="{BB962C8B-B14F-4D97-AF65-F5344CB8AC3E}">
        <p14:creationId xmlns:p14="http://schemas.microsoft.com/office/powerpoint/2010/main" val="6701851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503" y="670560"/>
            <a:ext cx="12026537" cy="130629"/>
          </a:xfrm>
        </p:spPr>
        <p:txBody>
          <a:bodyPr>
            <a:normAutofit fontScale="90000"/>
          </a:bodyPr>
          <a:lstStyle/>
          <a:p>
            <a:r>
              <a:rPr lang="en-US" dirty="0" smtClean="0"/>
              <a:t>Requirement 3</a:t>
            </a:r>
            <a:r>
              <a:rPr lang="en-US" dirty="0"/>
              <a:t>: show Competency</a:t>
            </a:r>
            <a:br>
              <a:rPr lang="en-US" dirty="0"/>
            </a:br>
            <a:endParaRPr lang="en-US" dirty="0"/>
          </a:p>
        </p:txBody>
      </p:sp>
      <p:sp>
        <p:nvSpPr>
          <p:cNvPr id="3" name="Content Placeholder 2"/>
          <p:cNvSpPr>
            <a:spLocks noGrp="1"/>
          </p:cNvSpPr>
          <p:nvPr>
            <p:ph idx="1"/>
          </p:nvPr>
        </p:nvSpPr>
        <p:spPr>
          <a:xfrm>
            <a:off x="313509" y="1393371"/>
            <a:ext cx="10981509" cy="4084320"/>
          </a:xfrm>
        </p:spPr>
        <p:txBody>
          <a:bodyPr>
            <a:normAutofit fontScale="47500" lnSpcReduction="20000"/>
          </a:bodyPr>
          <a:lstStyle/>
          <a:p>
            <a:pPr marL="0" indent="0">
              <a:buNone/>
            </a:pPr>
            <a:r>
              <a:rPr lang="en-US" dirty="0" smtClean="0"/>
              <a:t>  </a:t>
            </a:r>
            <a:endParaRPr lang="en-US" sz="2900" b="1" dirty="0"/>
          </a:p>
          <a:p>
            <a:pPr marL="0" indent="0">
              <a:buNone/>
            </a:pPr>
            <a:endParaRPr lang="en-US" sz="2900" dirty="0" smtClean="0"/>
          </a:p>
          <a:p>
            <a:pPr marL="0" indent="0">
              <a:buNone/>
            </a:pPr>
            <a:r>
              <a:rPr lang="en-US" sz="4200" dirty="0" smtClean="0"/>
              <a:t>Option 4:</a:t>
            </a:r>
          </a:p>
          <a:p>
            <a:pPr marL="0" indent="0">
              <a:buNone/>
            </a:pPr>
            <a:r>
              <a:rPr lang="en-US" sz="3800" dirty="0"/>
              <a:t>The state has added a new competency alternative. Students can now try to meet competency by earning the required ACT/SAT readiness scores.</a:t>
            </a:r>
            <a:endParaRPr lang="en-US" sz="3800" dirty="0"/>
          </a:p>
          <a:p>
            <a:pPr marL="0" indent="0">
              <a:buNone/>
            </a:pPr>
            <a:r>
              <a:rPr lang="en-US" sz="2900" dirty="0" smtClean="0"/>
              <a:t>   </a:t>
            </a:r>
            <a:r>
              <a:rPr lang="en-US" sz="2900" dirty="0"/>
              <a:t/>
            </a:r>
            <a:br>
              <a:rPr lang="en-US" sz="2900" dirty="0"/>
            </a:br>
            <a:r>
              <a:rPr lang="en-US" sz="2900" dirty="0"/>
              <a:t>  </a:t>
            </a:r>
            <a:r>
              <a:rPr lang="en-US" sz="2900" dirty="0" smtClean="0"/>
              <a:t>                                                                                   </a:t>
            </a:r>
            <a:r>
              <a:rPr lang="en-US" sz="2900" dirty="0"/>
              <a:t> </a:t>
            </a:r>
            <a:r>
              <a:rPr lang="en-US" sz="2900" dirty="0" smtClean="0"/>
              <a:t>                             </a:t>
            </a:r>
            <a:r>
              <a:rPr lang="en-US" sz="4000" u="sng" dirty="0" smtClean="0"/>
              <a:t>ACT</a:t>
            </a:r>
            <a:r>
              <a:rPr lang="en-US" sz="4000" dirty="0"/>
              <a:t>                        </a:t>
            </a:r>
            <a:r>
              <a:rPr lang="en-US" sz="4000" u="sng" dirty="0"/>
              <a:t> SAT </a:t>
            </a:r>
            <a:endParaRPr lang="en-US" sz="4000" dirty="0"/>
          </a:p>
          <a:p>
            <a:pPr marL="0" indent="0">
              <a:buNone/>
            </a:pPr>
            <a:r>
              <a:rPr lang="en-US" sz="4000" dirty="0" smtClean="0"/>
              <a:t>                                                                               English </a:t>
            </a:r>
            <a:r>
              <a:rPr lang="en-US" sz="4000" dirty="0"/>
              <a:t>18              English 480</a:t>
            </a:r>
            <a:endParaRPr lang="en-US" sz="4000" dirty="0"/>
          </a:p>
          <a:p>
            <a:pPr marL="0" indent="0">
              <a:buNone/>
            </a:pPr>
            <a:r>
              <a:rPr lang="en-US" sz="4000" dirty="0" smtClean="0"/>
              <a:t>                                                                              Reading </a:t>
            </a:r>
            <a:r>
              <a:rPr lang="en-US" sz="4000" dirty="0"/>
              <a:t>22            Reading 480</a:t>
            </a:r>
            <a:endParaRPr lang="en-US" sz="4000" dirty="0"/>
          </a:p>
          <a:p>
            <a:pPr marL="0" indent="0">
              <a:buNone/>
            </a:pPr>
            <a:r>
              <a:rPr lang="en-US" sz="4000" dirty="0" smtClean="0"/>
              <a:t>                                                                                 Math </a:t>
            </a:r>
            <a:r>
              <a:rPr lang="en-US" sz="4000" dirty="0"/>
              <a:t>22                  Math 530</a:t>
            </a:r>
            <a:endParaRPr lang="en-US" sz="4000" dirty="0"/>
          </a:p>
          <a:p>
            <a:pPr marL="0" indent="0">
              <a:buNone/>
            </a:pPr>
            <a:r>
              <a:rPr lang="en-US" sz="2900" dirty="0"/>
              <a:t/>
            </a:r>
            <a:br>
              <a:rPr lang="en-US" sz="2900" dirty="0"/>
            </a:br>
            <a:endParaRPr lang="en-US" sz="2900" dirty="0" smtClean="0"/>
          </a:p>
          <a:p>
            <a:pPr marL="0" indent="0">
              <a:buNone/>
            </a:pPr>
            <a:r>
              <a:rPr lang="en-US" dirty="0" smtClean="0"/>
              <a:t>      </a:t>
            </a:r>
          </a:p>
          <a:p>
            <a:pPr marL="0" indent="0">
              <a:lnSpc>
                <a:spcPct val="100000"/>
              </a:lnSpc>
              <a:spcBef>
                <a:spcPts val="0"/>
              </a:spcBef>
              <a:buNone/>
            </a:pPr>
            <a:r>
              <a:rPr lang="en-US" dirty="0"/>
              <a:t>          </a:t>
            </a:r>
          </a:p>
        </p:txBody>
      </p:sp>
    </p:spTree>
    <p:extLst>
      <p:ext uri="{BB962C8B-B14F-4D97-AF65-F5344CB8AC3E}">
        <p14:creationId xmlns:p14="http://schemas.microsoft.com/office/powerpoint/2010/main" val="2488412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224" y="357052"/>
            <a:ext cx="9152708" cy="1018902"/>
          </a:xfrm>
        </p:spPr>
        <p:txBody>
          <a:bodyPr>
            <a:normAutofit fontScale="90000"/>
          </a:bodyPr>
          <a:lstStyle/>
          <a:p>
            <a:r>
              <a:rPr lang="en-US" dirty="0" smtClean="0"/>
              <a:t>Requirement 3</a:t>
            </a:r>
            <a:r>
              <a:rPr lang="en-US" dirty="0"/>
              <a:t>: show </a:t>
            </a:r>
            <a:r>
              <a:rPr lang="en-US" dirty="0" smtClean="0"/>
              <a:t>Readiness</a:t>
            </a:r>
            <a:r>
              <a:rPr lang="en-US" dirty="0"/>
              <a:t/>
            </a:r>
            <a:br>
              <a:rPr lang="en-US" dirty="0"/>
            </a:br>
            <a:endParaRPr lang="en-US" dirty="0"/>
          </a:p>
        </p:txBody>
      </p:sp>
      <p:sp>
        <p:nvSpPr>
          <p:cNvPr id="3" name="Content Placeholder 2"/>
          <p:cNvSpPr>
            <a:spLocks noGrp="1"/>
          </p:cNvSpPr>
          <p:nvPr>
            <p:ph idx="1"/>
          </p:nvPr>
        </p:nvSpPr>
        <p:spPr>
          <a:xfrm>
            <a:off x="670560" y="1219200"/>
            <a:ext cx="10457688" cy="4953000"/>
          </a:xfrm>
        </p:spPr>
        <p:txBody>
          <a:bodyPr/>
          <a:lstStyle/>
          <a:p>
            <a:pPr>
              <a:lnSpc>
                <a:spcPct val="100000"/>
              </a:lnSpc>
              <a:spcBef>
                <a:spcPts val="0"/>
              </a:spcBef>
              <a:buFont typeface="Arial" panose="020B0604020202020204" pitchFamily="34" charset="0"/>
              <a:buChar char="•"/>
            </a:pPr>
            <a:r>
              <a:rPr lang="en-US" dirty="0" smtClean="0"/>
              <a:t>State </a:t>
            </a:r>
            <a:r>
              <a:rPr lang="en-US" dirty="0"/>
              <a:t>law created 12 diploma seals for students to demonstrate academic, technical and professional readiness for careers, college, the military or self-sustaining professions. </a:t>
            </a:r>
            <a:endParaRPr lang="en-US" dirty="0" smtClean="0"/>
          </a:p>
          <a:p>
            <a:pPr marL="0" indent="0">
              <a:lnSpc>
                <a:spcPct val="100000"/>
              </a:lnSpc>
              <a:spcBef>
                <a:spcPts val="0"/>
              </a:spcBef>
              <a:buNone/>
            </a:pPr>
            <a:endParaRPr lang="en-US" dirty="0"/>
          </a:p>
          <a:p>
            <a:pPr>
              <a:lnSpc>
                <a:spcPct val="100000"/>
              </a:lnSpc>
              <a:spcBef>
                <a:spcPts val="0"/>
              </a:spcBef>
              <a:buFont typeface="Arial" panose="020B0604020202020204" pitchFamily="34" charset="0"/>
              <a:buChar char="•"/>
            </a:pPr>
            <a:r>
              <a:rPr lang="en-US" dirty="0" smtClean="0"/>
              <a:t>Each </a:t>
            </a:r>
            <a:r>
              <a:rPr lang="en-US" dirty="0"/>
              <a:t>seal allows students to demonstrate knowledge and skills essential for future success in their chosen post-high school paths.      </a:t>
            </a:r>
            <a:endParaRPr lang="en-US" dirty="0" smtClean="0"/>
          </a:p>
          <a:p>
            <a:pPr>
              <a:lnSpc>
                <a:spcPct val="100000"/>
              </a:lnSpc>
              <a:spcBef>
                <a:spcPts val="0"/>
              </a:spcBef>
              <a:buFont typeface="Arial" panose="020B0604020202020204" pitchFamily="34" charset="0"/>
              <a:buChar char="•"/>
            </a:pPr>
            <a:endParaRPr lang="en-US" dirty="0"/>
          </a:p>
          <a:p>
            <a:pPr>
              <a:lnSpc>
                <a:spcPct val="100000"/>
              </a:lnSpc>
              <a:spcBef>
                <a:spcPts val="0"/>
              </a:spcBef>
              <a:buFont typeface="Arial" panose="020B0604020202020204" pitchFamily="34" charset="0"/>
              <a:buChar char="•"/>
            </a:pPr>
            <a:r>
              <a:rPr lang="en-US" dirty="0"/>
              <a:t>  </a:t>
            </a:r>
            <a:r>
              <a:rPr lang="en-US" dirty="0" smtClean="0"/>
              <a:t>Students </a:t>
            </a:r>
            <a:r>
              <a:rPr lang="en-US" dirty="0"/>
              <a:t>will demonstrate readiness by earning at least two diploma seals, </a:t>
            </a:r>
            <a:r>
              <a:rPr lang="en-US" b="1" dirty="0">
                <a:solidFill>
                  <a:srgbClr val="FF0000"/>
                </a:solidFill>
              </a:rPr>
              <a:t>one of which must be state defined</a:t>
            </a:r>
            <a:r>
              <a:rPr lang="en-US" b="1" dirty="0" smtClean="0">
                <a:solidFill>
                  <a:srgbClr val="FF0000"/>
                </a:solidFill>
              </a:rPr>
              <a:t>.</a:t>
            </a:r>
          </a:p>
          <a:p>
            <a:pPr>
              <a:lnSpc>
                <a:spcPct val="100000"/>
              </a:lnSpc>
              <a:spcBef>
                <a:spcPts val="0"/>
              </a:spcBef>
              <a:buFont typeface="Arial" panose="020B0604020202020204" pitchFamily="34" charset="0"/>
              <a:buChar char="•"/>
            </a:pPr>
            <a:endParaRPr lang="en-US" b="1" dirty="0">
              <a:solidFill>
                <a:srgbClr val="FF0000"/>
              </a:solidFill>
            </a:endParaRPr>
          </a:p>
        </p:txBody>
      </p:sp>
    </p:spTree>
    <p:extLst>
      <p:ext uri="{BB962C8B-B14F-4D97-AF65-F5344CB8AC3E}">
        <p14:creationId xmlns:p14="http://schemas.microsoft.com/office/powerpoint/2010/main" val="4283558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Requirement 3</a:t>
            </a:r>
            <a:r>
              <a:rPr lang="en-US" dirty="0"/>
              <a:t>: show </a:t>
            </a:r>
            <a:r>
              <a:rPr lang="en-US" dirty="0" smtClean="0"/>
              <a:t>Readiness</a:t>
            </a:r>
            <a:r>
              <a:rPr lang="en-US" dirty="0"/>
              <a:t/>
            </a:r>
            <a:br>
              <a:rPr lang="en-US" dirty="0"/>
            </a:br>
            <a:endParaRPr lang="en-US" dirty="0"/>
          </a:p>
        </p:txBody>
      </p:sp>
      <p:sp>
        <p:nvSpPr>
          <p:cNvPr id="3" name="Content Placeholder 2"/>
          <p:cNvSpPr>
            <a:spLocks noGrp="1"/>
          </p:cNvSpPr>
          <p:nvPr>
            <p:ph sz="half" idx="1"/>
          </p:nvPr>
        </p:nvSpPr>
        <p:spPr>
          <a:xfrm>
            <a:off x="1069848" y="1637211"/>
            <a:ext cx="4754880" cy="4534989"/>
          </a:xfrm>
        </p:spPr>
        <p:txBody>
          <a:bodyPr>
            <a:normAutofit/>
          </a:bodyPr>
          <a:lstStyle/>
          <a:p>
            <a:pPr marL="0" indent="0">
              <a:lnSpc>
                <a:spcPct val="100000"/>
              </a:lnSpc>
              <a:spcBef>
                <a:spcPts val="0"/>
              </a:spcBef>
              <a:buNone/>
            </a:pPr>
            <a:r>
              <a:rPr lang="en-US" b="1" u="sng" dirty="0" smtClean="0"/>
              <a:t>State Seals</a:t>
            </a:r>
          </a:p>
          <a:p>
            <a:pPr marL="0" indent="0">
              <a:lnSpc>
                <a:spcPct val="100000"/>
              </a:lnSpc>
              <a:spcBef>
                <a:spcPts val="0"/>
              </a:spcBef>
              <a:buNone/>
            </a:pPr>
            <a:r>
              <a:rPr lang="en-US" sz="1800" b="1" dirty="0" smtClean="0">
                <a:solidFill>
                  <a:srgbClr val="FF0000"/>
                </a:solidFill>
              </a:rPr>
              <a:t>(Must earn one of these seals)</a:t>
            </a:r>
          </a:p>
          <a:p>
            <a:pPr>
              <a:lnSpc>
                <a:spcPct val="100000"/>
              </a:lnSpc>
              <a:spcBef>
                <a:spcPts val="0"/>
              </a:spcBef>
              <a:buFont typeface="Courier New" panose="02070309020205020404" pitchFamily="49" charset="0"/>
              <a:buChar char="o"/>
            </a:pPr>
            <a:r>
              <a:rPr lang="en-US" dirty="0" smtClean="0"/>
              <a:t>Ohio Means Jobs </a:t>
            </a:r>
            <a:r>
              <a:rPr lang="en-US" dirty="0"/>
              <a:t>Readiness Seal (Ohio)</a:t>
            </a:r>
          </a:p>
          <a:p>
            <a:pPr>
              <a:lnSpc>
                <a:spcPct val="100000"/>
              </a:lnSpc>
              <a:spcBef>
                <a:spcPts val="0"/>
              </a:spcBef>
              <a:buFont typeface="Courier New" panose="02070309020205020404" pitchFamily="49" charset="0"/>
              <a:buChar char="o"/>
            </a:pPr>
            <a:r>
              <a:rPr lang="en-US" dirty="0"/>
              <a:t>Industry-Recognized Credential Seal (Ohio)</a:t>
            </a:r>
          </a:p>
          <a:p>
            <a:pPr>
              <a:lnSpc>
                <a:spcPct val="100000"/>
              </a:lnSpc>
              <a:spcBef>
                <a:spcPts val="0"/>
              </a:spcBef>
              <a:buFont typeface="Courier New" panose="02070309020205020404" pitchFamily="49" charset="0"/>
              <a:buChar char="o"/>
            </a:pPr>
            <a:r>
              <a:rPr lang="en-US" dirty="0"/>
              <a:t>College-Ready Seal (Ohio)</a:t>
            </a:r>
          </a:p>
          <a:p>
            <a:pPr>
              <a:lnSpc>
                <a:spcPct val="100000"/>
              </a:lnSpc>
              <a:spcBef>
                <a:spcPts val="0"/>
              </a:spcBef>
              <a:buFont typeface="Courier New" panose="02070309020205020404" pitchFamily="49" charset="0"/>
              <a:buChar char="o"/>
            </a:pPr>
            <a:r>
              <a:rPr lang="en-US" dirty="0"/>
              <a:t>Military Enlistment Seal (Ohio)</a:t>
            </a:r>
          </a:p>
          <a:p>
            <a:pPr>
              <a:lnSpc>
                <a:spcPct val="100000"/>
              </a:lnSpc>
              <a:spcBef>
                <a:spcPts val="0"/>
              </a:spcBef>
              <a:buFont typeface="Courier New" panose="02070309020205020404" pitchFamily="49" charset="0"/>
              <a:buChar char="o"/>
            </a:pPr>
            <a:r>
              <a:rPr lang="en-US" dirty="0"/>
              <a:t>Citizenship Seal (Ohio)</a:t>
            </a:r>
          </a:p>
          <a:p>
            <a:pPr>
              <a:lnSpc>
                <a:spcPct val="100000"/>
              </a:lnSpc>
              <a:spcBef>
                <a:spcPts val="0"/>
              </a:spcBef>
              <a:buFont typeface="Courier New" panose="02070309020205020404" pitchFamily="49" charset="0"/>
              <a:buChar char="o"/>
            </a:pPr>
            <a:r>
              <a:rPr lang="en-US" dirty="0"/>
              <a:t>Science Seal (Ohio)</a:t>
            </a:r>
          </a:p>
          <a:p>
            <a:pPr>
              <a:lnSpc>
                <a:spcPct val="100000"/>
              </a:lnSpc>
              <a:spcBef>
                <a:spcPts val="0"/>
              </a:spcBef>
              <a:buFont typeface="Courier New" panose="02070309020205020404" pitchFamily="49" charset="0"/>
              <a:buChar char="o"/>
            </a:pPr>
            <a:r>
              <a:rPr lang="en-US" dirty="0"/>
              <a:t>Honors Diploma Seal (Ohio)</a:t>
            </a:r>
          </a:p>
          <a:p>
            <a:pPr>
              <a:lnSpc>
                <a:spcPct val="100000"/>
              </a:lnSpc>
              <a:spcBef>
                <a:spcPts val="0"/>
              </a:spcBef>
              <a:buFont typeface="Courier New" panose="02070309020205020404" pitchFamily="49" charset="0"/>
              <a:buChar char="o"/>
            </a:pPr>
            <a:r>
              <a:rPr lang="en-US" dirty="0"/>
              <a:t>Seal of </a:t>
            </a:r>
            <a:r>
              <a:rPr lang="en-US" dirty="0" err="1"/>
              <a:t>Biliteracy</a:t>
            </a:r>
            <a:r>
              <a:rPr lang="en-US" dirty="0"/>
              <a:t> (Ohio)</a:t>
            </a:r>
          </a:p>
          <a:p>
            <a:pPr>
              <a:lnSpc>
                <a:spcPct val="100000"/>
              </a:lnSpc>
              <a:spcBef>
                <a:spcPts val="0"/>
              </a:spcBef>
              <a:buFont typeface="Courier New" panose="02070309020205020404" pitchFamily="49" charset="0"/>
              <a:buChar char="o"/>
            </a:pPr>
            <a:r>
              <a:rPr lang="en-US" dirty="0"/>
              <a:t>Technology Seal (Ohio</a:t>
            </a:r>
            <a:r>
              <a:rPr lang="en-US" dirty="0" smtClean="0"/>
              <a:t>)</a:t>
            </a:r>
          </a:p>
          <a:p>
            <a:pPr>
              <a:lnSpc>
                <a:spcPct val="100000"/>
              </a:lnSpc>
              <a:spcBef>
                <a:spcPts val="0"/>
              </a:spcBef>
            </a:pPr>
            <a:endParaRPr lang="en-US" b="1" dirty="0"/>
          </a:p>
        </p:txBody>
      </p:sp>
      <p:sp>
        <p:nvSpPr>
          <p:cNvPr id="4" name="Content Placeholder 3"/>
          <p:cNvSpPr>
            <a:spLocks noGrp="1"/>
          </p:cNvSpPr>
          <p:nvPr>
            <p:ph sz="half" idx="2"/>
          </p:nvPr>
        </p:nvSpPr>
        <p:spPr>
          <a:xfrm>
            <a:off x="6364224" y="1637211"/>
            <a:ext cx="4754880" cy="4534989"/>
          </a:xfrm>
        </p:spPr>
        <p:txBody>
          <a:bodyPr>
            <a:normAutofit/>
          </a:bodyPr>
          <a:lstStyle/>
          <a:p>
            <a:pPr marL="0" indent="0">
              <a:lnSpc>
                <a:spcPct val="100000"/>
              </a:lnSpc>
              <a:spcBef>
                <a:spcPts val="0"/>
              </a:spcBef>
              <a:buNone/>
            </a:pPr>
            <a:r>
              <a:rPr lang="en-US" b="1" u="sng" dirty="0"/>
              <a:t>Local Defined Seals</a:t>
            </a:r>
          </a:p>
          <a:p>
            <a:pPr>
              <a:lnSpc>
                <a:spcPct val="100000"/>
              </a:lnSpc>
              <a:spcBef>
                <a:spcPts val="0"/>
              </a:spcBef>
              <a:buFont typeface="Courier New" panose="02070309020205020404" pitchFamily="49" charset="0"/>
              <a:buChar char="o"/>
            </a:pPr>
            <a:r>
              <a:rPr lang="en-US" dirty="0"/>
              <a:t>Community Service Seal (Local)</a:t>
            </a:r>
          </a:p>
          <a:p>
            <a:pPr>
              <a:lnSpc>
                <a:spcPct val="100000"/>
              </a:lnSpc>
              <a:spcBef>
                <a:spcPts val="0"/>
              </a:spcBef>
              <a:buFont typeface="Courier New" panose="02070309020205020404" pitchFamily="49" charset="0"/>
              <a:buChar char="o"/>
            </a:pPr>
            <a:r>
              <a:rPr lang="en-US" dirty="0"/>
              <a:t>Fine and Performing Arts Seal (Local)</a:t>
            </a:r>
          </a:p>
          <a:p>
            <a:pPr>
              <a:lnSpc>
                <a:spcPct val="100000"/>
              </a:lnSpc>
              <a:spcBef>
                <a:spcPts val="0"/>
              </a:spcBef>
              <a:buFont typeface="Courier New" panose="02070309020205020404" pitchFamily="49" charset="0"/>
              <a:buChar char="o"/>
            </a:pPr>
            <a:r>
              <a:rPr lang="en-US" dirty="0"/>
              <a:t>Student Engagement Seal (Local)</a:t>
            </a:r>
          </a:p>
          <a:p>
            <a:endParaRPr lang="en-US" dirty="0"/>
          </a:p>
        </p:txBody>
      </p:sp>
    </p:spTree>
    <p:extLst>
      <p:ext uri="{BB962C8B-B14F-4D97-AF65-F5344CB8AC3E}">
        <p14:creationId xmlns:p14="http://schemas.microsoft.com/office/powerpoint/2010/main" val="2745966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Requirement 3</a:t>
            </a:r>
            <a:r>
              <a:rPr lang="en-US" dirty="0"/>
              <a:t>: show </a:t>
            </a:r>
            <a:r>
              <a:rPr lang="en-US" dirty="0" smtClean="0"/>
              <a:t>Readiness</a:t>
            </a:r>
            <a:r>
              <a:rPr lang="en-US" dirty="0"/>
              <a:t/>
            </a:r>
            <a:br>
              <a:rPr lang="en-US" dirty="0"/>
            </a:br>
            <a:endParaRPr lang="en-US" dirty="0"/>
          </a:p>
        </p:txBody>
      </p:sp>
      <p:sp>
        <p:nvSpPr>
          <p:cNvPr id="5" name="Content Placeholder 4"/>
          <p:cNvSpPr>
            <a:spLocks noGrp="1"/>
          </p:cNvSpPr>
          <p:nvPr>
            <p:ph idx="1"/>
          </p:nvPr>
        </p:nvSpPr>
        <p:spPr>
          <a:xfrm>
            <a:off x="182880" y="1428206"/>
            <a:ext cx="11756571" cy="5146765"/>
          </a:xfrm>
        </p:spPr>
        <p:txBody>
          <a:bodyPr/>
          <a:lstStyle/>
          <a:p>
            <a:pPr marL="0" indent="0">
              <a:buNone/>
            </a:pPr>
            <a:r>
              <a:rPr lang="en-US" b="1" u="sng" dirty="0" smtClean="0"/>
              <a:t>Updated Seal Requirements:</a:t>
            </a:r>
          </a:p>
          <a:p>
            <a:pPr marL="0" indent="0">
              <a:buNone/>
            </a:pPr>
            <a:r>
              <a:rPr lang="en-US" u="sng" dirty="0"/>
              <a:t>Science </a:t>
            </a:r>
            <a:r>
              <a:rPr lang="en-US" u="sng" dirty="0" smtClean="0"/>
              <a:t>Seal</a:t>
            </a:r>
            <a:endParaRPr lang="en-US" dirty="0"/>
          </a:p>
          <a:p>
            <a:pPr marL="0" indent="0">
              <a:buNone/>
            </a:pPr>
            <a:r>
              <a:rPr lang="en-US" dirty="0" smtClean="0"/>
              <a:t>Students </a:t>
            </a:r>
            <a:r>
              <a:rPr lang="en-US" dirty="0"/>
              <a:t>can now earn the Science seal by earning a letter grade of B or higher in an advanced science course.</a:t>
            </a:r>
            <a:endParaRPr lang="en-US" dirty="0"/>
          </a:p>
          <a:p>
            <a:pPr marL="0" indent="0">
              <a:buNone/>
            </a:pPr>
            <a:endParaRPr lang="en-US" u="sng" dirty="0" smtClean="0"/>
          </a:p>
          <a:p>
            <a:pPr marL="0" indent="0">
              <a:buNone/>
            </a:pPr>
            <a:r>
              <a:rPr lang="en-US" u="sng" dirty="0" smtClean="0"/>
              <a:t>Citizenship </a:t>
            </a:r>
            <a:r>
              <a:rPr lang="en-US" u="sng" dirty="0"/>
              <a:t>Seal</a:t>
            </a:r>
            <a:endParaRPr lang="en-US" dirty="0"/>
          </a:p>
          <a:p>
            <a:pPr marL="0" indent="0">
              <a:buNone/>
            </a:pPr>
            <a:r>
              <a:rPr lang="en-US" dirty="0"/>
              <a:t>Students can now earn the citizenship seal by earning a letter grade of B or higher in both their American History and American Government class.</a:t>
            </a:r>
            <a:endParaRPr lang="en-US" dirty="0"/>
          </a:p>
          <a:p>
            <a:pPr marL="0" indent="0">
              <a:buNone/>
            </a:pPr>
            <a:r>
              <a:rPr lang="en-US" dirty="0"/>
              <a:t/>
            </a:r>
            <a:br>
              <a:rPr lang="en-US" dirty="0"/>
            </a:br>
            <a:endParaRPr lang="en-US" u="sng" dirty="0"/>
          </a:p>
        </p:txBody>
      </p:sp>
    </p:spTree>
    <p:extLst>
      <p:ext uri="{BB962C8B-B14F-4D97-AF65-F5344CB8AC3E}">
        <p14:creationId xmlns:p14="http://schemas.microsoft.com/office/powerpoint/2010/main" val="2453795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Requirement 3</a:t>
            </a:r>
            <a:r>
              <a:rPr lang="en-US" dirty="0"/>
              <a:t>: show </a:t>
            </a:r>
            <a:r>
              <a:rPr lang="en-US" dirty="0" smtClean="0"/>
              <a:t>Readiness</a:t>
            </a:r>
            <a:r>
              <a:rPr lang="en-US" dirty="0"/>
              <a:t/>
            </a:r>
            <a:br>
              <a:rPr lang="en-US" dirty="0"/>
            </a:br>
            <a:endParaRPr lang="en-US" dirty="0"/>
          </a:p>
        </p:txBody>
      </p:sp>
      <p:sp>
        <p:nvSpPr>
          <p:cNvPr id="5" name="Content Placeholder 4"/>
          <p:cNvSpPr>
            <a:spLocks noGrp="1"/>
          </p:cNvSpPr>
          <p:nvPr>
            <p:ph idx="1"/>
          </p:nvPr>
        </p:nvSpPr>
        <p:spPr>
          <a:xfrm>
            <a:off x="226423" y="1349829"/>
            <a:ext cx="11800114" cy="5216434"/>
          </a:xfrm>
        </p:spPr>
        <p:txBody>
          <a:bodyPr/>
          <a:lstStyle/>
          <a:p>
            <a:pPr marL="0" indent="0">
              <a:buNone/>
            </a:pPr>
            <a:r>
              <a:rPr lang="en-US" dirty="0" smtClean="0"/>
              <a:t> </a:t>
            </a:r>
            <a:r>
              <a:rPr lang="en-US" u="sng" dirty="0" smtClean="0"/>
              <a:t>IEP Students:</a:t>
            </a:r>
          </a:p>
          <a:p>
            <a:pPr marL="0" indent="0">
              <a:buNone/>
            </a:pPr>
            <a:r>
              <a:rPr lang="en-US" dirty="0" smtClean="0"/>
              <a:t>IEP </a:t>
            </a:r>
            <a:r>
              <a:rPr lang="en-US" dirty="0"/>
              <a:t>students can only be exempted from the competency requirement for graduation. They must still earn two seals for graduation</a:t>
            </a:r>
            <a:r>
              <a:rPr lang="en-US" dirty="0" smtClean="0"/>
              <a:t>.</a:t>
            </a:r>
          </a:p>
          <a:p>
            <a:pPr marL="0" indent="0">
              <a:buNone/>
            </a:pPr>
            <a:r>
              <a:rPr lang="en-US" dirty="0" smtClean="0"/>
              <a:t> </a:t>
            </a:r>
          </a:p>
          <a:p>
            <a:pPr marL="0" indent="0">
              <a:buNone/>
            </a:pPr>
            <a:r>
              <a:rPr lang="en-US" dirty="0" smtClean="0"/>
              <a:t> </a:t>
            </a:r>
          </a:p>
          <a:p>
            <a:pPr marL="0" indent="0">
              <a:buNone/>
            </a:pPr>
            <a:r>
              <a:rPr lang="en-US" u="sng" dirty="0" smtClean="0"/>
              <a:t>Transfer Students:</a:t>
            </a:r>
            <a:endParaRPr lang="en-US" u="sng" dirty="0"/>
          </a:p>
          <a:p>
            <a:pPr marL="0" indent="0">
              <a:buNone/>
            </a:pPr>
            <a:r>
              <a:rPr lang="en-US" dirty="0"/>
              <a:t>All transfer students must earn two seals.</a:t>
            </a:r>
            <a:endParaRPr lang="en-US" dirty="0"/>
          </a:p>
          <a:p>
            <a:pPr marL="0" indent="0">
              <a:buNone/>
            </a:pPr>
            <a:r>
              <a:rPr lang="en-US" dirty="0" smtClean="0"/>
              <a:t>If </a:t>
            </a:r>
            <a:r>
              <a:rPr lang="en-US" dirty="0"/>
              <a:t>a student transfers to a new school, the new school must accept what the student completed or the progress they made on any seals required for </a:t>
            </a:r>
            <a:r>
              <a:rPr lang="en-US" dirty="0" smtClean="0"/>
              <a:t>graduation</a:t>
            </a:r>
            <a:endParaRPr lang="en-US" dirty="0"/>
          </a:p>
          <a:p>
            <a:pPr marL="0" indent="0">
              <a:buNone/>
            </a:pP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6053383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224" y="357052"/>
            <a:ext cx="7672250" cy="1497874"/>
          </a:xfrm>
        </p:spPr>
        <p:txBody>
          <a:bodyPr>
            <a:normAutofit fontScale="90000"/>
          </a:bodyPr>
          <a:lstStyle/>
          <a:p>
            <a:r>
              <a:rPr lang="en-US" dirty="0" smtClean="0"/>
              <a:t>Graduation Planning</a:t>
            </a:r>
            <a:r>
              <a:rPr lang="en-US" dirty="0"/>
              <a:t/>
            </a:r>
            <a:br>
              <a:rPr lang="en-US" dirty="0"/>
            </a:br>
            <a:endParaRPr lang="en-US" dirty="0"/>
          </a:p>
        </p:txBody>
      </p:sp>
      <p:sp>
        <p:nvSpPr>
          <p:cNvPr id="3" name="Content Placeholder 2"/>
          <p:cNvSpPr>
            <a:spLocks noGrp="1"/>
          </p:cNvSpPr>
          <p:nvPr>
            <p:ph idx="1"/>
          </p:nvPr>
        </p:nvSpPr>
        <p:spPr>
          <a:xfrm>
            <a:off x="200297" y="1968137"/>
            <a:ext cx="11991703" cy="4676504"/>
          </a:xfrm>
        </p:spPr>
        <p:txBody>
          <a:bodyPr>
            <a:normAutofit/>
          </a:bodyPr>
          <a:lstStyle/>
          <a:p>
            <a:pPr marL="0" indent="0">
              <a:lnSpc>
                <a:spcPct val="100000"/>
              </a:lnSpc>
              <a:spcBef>
                <a:spcPts val="0"/>
              </a:spcBef>
              <a:buNone/>
            </a:pPr>
            <a:r>
              <a:rPr lang="en-US" dirty="0"/>
              <a:t>Districts and schools </a:t>
            </a:r>
            <a:r>
              <a:rPr lang="en-US" dirty="0" smtClean="0"/>
              <a:t>are required to </a:t>
            </a:r>
            <a:r>
              <a:rPr lang="en-US" dirty="0"/>
              <a:t>work with students and their caregivers to develop plans showing the options </a:t>
            </a:r>
            <a:r>
              <a:rPr lang="en-US" dirty="0" smtClean="0"/>
              <a:t>the students </a:t>
            </a:r>
            <a:r>
              <a:rPr lang="en-US" dirty="0"/>
              <a:t>will pursue as a part of their high school experiences and pathways to graduation. </a:t>
            </a:r>
            <a:endParaRPr lang="en-US" dirty="0" smtClean="0"/>
          </a:p>
          <a:p>
            <a:pPr marL="0" indent="0">
              <a:lnSpc>
                <a:spcPct val="100000"/>
              </a:lnSpc>
              <a:spcBef>
                <a:spcPts val="0"/>
              </a:spcBef>
              <a:buNone/>
            </a:pPr>
            <a:endParaRPr lang="en-US" dirty="0"/>
          </a:p>
          <a:p>
            <a:pPr marL="0" indent="0">
              <a:lnSpc>
                <a:spcPct val="100000"/>
              </a:lnSpc>
              <a:spcBef>
                <a:spcPts val="0"/>
              </a:spcBef>
              <a:buNone/>
            </a:pPr>
            <a:r>
              <a:rPr lang="en-US" dirty="0" smtClean="0">
                <a:solidFill>
                  <a:schemeClr val="accent1"/>
                </a:solidFill>
              </a:rPr>
              <a:t>In </a:t>
            </a:r>
            <a:r>
              <a:rPr lang="en-US" dirty="0">
                <a:solidFill>
                  <a:schemeClr val="accent1"/>
                </a:solidFill>
              </a:rPr>
              <a:t>accordance with Ohio law, each student, beginning in grade 9 and continuing through high school</a:t>
            </a:r>
          </a:p>
          <a:p>
            <a:pPr marL="0" indent="0">
              <a:lnSpc>
                <a:spcPct val="100000"/>
              </a:lnSpc>
              <a:spcBef>
                <a:spcPts val="0"/>
              </a:spcBef>
              <a:buNone/>
            </a:pPr>
            <a:r>
              <a:rPr lang="en-US" dirty="0">
                <a:solidFill>
                  <a:schemeClr val="accent1"/>
                </a:solidFill>
              </a:rPr>
              <a:t>graduation, is required to develop and maintain a graduation plan</a:t>
            </a:r>
            <a:r>
              <a:rPr lang="en-US" dirty="0" smtClean="0">
                <a:solidFill>
                  <a:schemeClr val="accent1"/>
                </a:solidFill>
              </a:rPr>
              <a:t>.</a:t>
            </a:r>
          </a:p>
          <a:p>
            <a:pPr marL="0" indent="0">
              <a:lnSpc>
                <a:spcPct val="100000"/>
              </a:lnSpc>
              <a:spcBef>
                <a:spcPts val="0"/>
              </a:spcBef>
              <a:buNone/>
            </a:pPr>
            <a:endParaRPr lang="en-US" dirty="0">
              <a:solidFill>
                <a:schemeClr val="accent1"/>
              </a:solidFill>
            </a:endParaRPr>
          </a:p>
          <a:p>
            <a:pPr marL="0" indent="0">
              <a:lnSpc>
                <a:spcPct val="100000"/>
              </a:lnSpc>
              <a:spcBef>
                <a:spcPts val="0"/>
              </a:spcBef>
              <a:buNone/>
            </a:pPr>
            <a:endParaRPr lang="en-US" dirty="0"/>
          </a:p>
        </p:txBody>
      </p:sp>
    </p:spTree>
    <p:extLst>
      <p:ext uri="{BB962C8B-B14F-4D97-AF65-F5344CB8AC3E}">
        <p14:creationId xmlns:p14="http://schemas.microsoft.com/office/powerpoint/2010/main" val="6231159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224" y="357052"/>
            <a:ext cx="7672250" cy="627017"/>
          </a:xfrm>
        </p:spPr>
        <p:txBody>
          <a:bodyPr>
            <a:normAutofit fontScale="90000"/>
          </a:bodyPr>
          <a:lstStyle/>
          <a:p>
            <a:r>
              <a:rPr lang="en-US" dirty="0" smtClean="0"/>
              <a:t>Graduation Planning</a:t>
            </a:r>
            <a:r>
              <a:rPr lang="en-US" dirty="0"/>
              <a:t/>
            </a:r>
            <a:br>
              <a:rPr lang="en-US" dirty="0"/>
            </a:br>
            <a:endParaRPr lang="en-US" dirty="0"/>
          </a:p>
        </p:txBody>
      </p:sp>
      <p:sp>
        <p:nvSpPr>
          <p:cNvPr id="3" name="Content Placeholder 2"/>
          <p:cNvSpPr>
            <a:spLocks noGrp="1"/>
          </p:cNvSpPr>
          <p:nvPr>
            <p:ph idx="1"/>
          </p:nvPr>
        </p:nvSpPr>
        <p:spPr>
          <a:xfrm>
            <a:off x="200297" y="539931"/>
            <a:ext cx="11991703" cy="6104710"/>
          </a:xfrm>
        </p:spPr>
        <p:txBody>
          <a:bodyPr>
            <a:normAutofit lnSpcReduction="10000"/>
          </a:bodyPr>
          <a:lstStyle/>
          <a:p>
            <a:pPr marL="0" indent="0">
              <a:lnSpc>
                <a:spcPct val="100000"/>
              </a:lnSpc>
              <a:spcBef>
                <a:spcPts val="0"/>
              </a:spcBef>
              <a:buNone/>
            </a:pPr>
            <a:r>
              <a:rPr lang="en-US" dirty="0" smtClean="0"/>
              <a:t>The </a:t>
            </a:r>
            <a:r>
              <a:rPr lang="en-US" dirty="0"/>
              <a:t>graduation plan</a:t>
            </a:r>
            <a:r>
              <a:rPr lang="en-US" dirty="0" smtClean="0"/>
              <a:t>:</a:t>
            </a:r>
          </a:p>
          <a:p>
            <a:pPr marL="0" indent="0">
              <a:lnSpc>
                <a:spcPct val="100000"/>
              </a:lnSpc>
              <a:spcBef>
                <a:spcPts val="0"/>
              </a:spcBef>
              <a:buNone/>
            </a:pPr>
            <a:endParaRPr lang="en-US" dirty="0"/>
          </a:p>
          <a:p>
            <a:pPr marL="0" indent="0">
              <a:lnSpc>
                <a:spcPct val="100000"/>
              </a:lnSpc>
              <a:spcBef>
                <a:spcPts val="0"/>
              </a:spcBef>
              <a:buNone/>
            </a:pPr>
            <a:r>
              <a:rPr lang="en-US" dirty="0"/>
              <a:t>a. Must be developed by the student and a representative of the district or school and updated each</a:t>
            </a:r>
          </a:p>
          <a:p>
            <a:pPr marL="0" indent="0">
              <a:lnSpc>
                <a:spcPct val="100000"/>
              </a:lnSpc>
              <a:spcBef>
                <a:spcPts val="0"/>
              </a:spcBef>
              <a:buNone/>
            </a:pPr>
            <a:r>
              <a:rPr lang="en-US" dirty="0"/>
              <a:t>school year in which the student is enrolled in the district or school until the student qualifies for the</a:t>
            </a:r>
          </a:p>
          <a:p>
            <a:pPr marL="0" indent="0">
              <a:lnSpc>
                <a:spcPct val="100000"/>
              </a:lnSpc>
              <a:spcBef>
                <a:spcPts val="0"/>
              </a:spcBef>
              <a:buNone/>
            </a:pPr>
            <a:r>
              <a:rPr lang="en-US" dirty="0"/>
              <a:t>high school diploma. The district or school must invite the student’s parent, guardian or custodian to</a:t>
            </a:r>
          </a:p>
          <a:p>
            <a:pPr marL="0" indent="0">
              <a:lnSpc>
                <a:spcPct val="100000"/>
              </a:lnSpc>
              <a:spcBef>
                <a:spcPts val="0"/>
              </a:spcBef>
              <a:buNone/>
            </a:pPr>
            <a:r>
              <a:rPr lang="en-US" dirty="0"/>
              <a:t>assist in the development and updating of the graduation plan</a:t>
            </a:r>
            <a:r>
              <a:rPr lang="en-US" dirty="0" smtClean="0"/>
              <a:t>.</a:t>
            </a:r>
          </a:p>
          <a:p>
            <a:pPr marL="0" indent="0">
              <a:lnSpc>
                <a:spcPct val="100000"/>
              </a:lnSpc>
              <a:spcBef>
                <a:spcPts val="0"/>
              </a:spcBef>
              <a:buNone/>
            </a:pPr>
            <a:endParaRPr lang="en-US" dirty="0"/>
          </a:p>
          <a:p>
            <a:pPr marL="0" indent="0">
              <a:lnSpc>
                <a:spcPct val="100000"/>
              </a:lnSpc>
              <a:spcBef>
                <a:spcPts val="0"/>
              </a:spcBef>
              <a:buNone/>
            </a:pPr>
            <a:r>
              <a:rPr lang="en-US" dirty="0"/>
              <a:t>b. Must address the student's academic pathway to meet the curriculum requirements specified by </a:t>
            </a:r>
            <a:r>
              <a:rPr lang="en-US" dirty="0" smtClean="0"/>
              <a:t>the district </a:t>
            </a:r>
            <a:r>
              <a:rPr lang="en-US" dirty="0"/>
              <a:t>or school and satisfy graduation conditions</a:t>
            </a:r>
            <a:r>
              <a:rPr lang="en-US" dirty="0" smtClean="0"/>
              <a:t>.</a:t>
            </a:r>
          </a:p>
          <a:p>
            <a:pPr marL="0" indent="0">
              <a:lnSpc>
                <a:spcPct val="100000"/>
              </a:lnSpc>
              <a:spcBef>
                <a:spcPts val="0"/>
              </a:spcBef>
              <a:buNone/>
            </a:pPr>
            <a:endParaRPr lang="en-US" dirty="0"/>
          </a:p>
          <a:p>
            <a:pPr marL="0" indent="0">
              <a:lnSpc>
                <a:spcPct val="100000"/>
              </a:lnSpc>
              <a:spcBef>
                <a:spcPts val="0"/>
              </a:spcBef>
              <a:buNone/>
            </a:pPr>
            <a:r>
              <a:rPr lang="en-US" dirty="0"/>
              <a:t>c. Documents the student’s progress and/or deficiency in meeting the terms of a graduation plan</a:t>
            </a:r>
            <a:r>
              <a:rPr lang="en-US" dirty="0" smtClean="0"/>
              <a:t>.</a:t>
            </a:r>
          </a:p>
          <a:p>
            <a:pPr marL="0" indent="0">
              <a:lnSpc>
                <a:spcPct val="100000"/>
              </a:lnSpc>
              <a:spcBef>
                <a:spcPts val="0"/>
              </a:spcBef>
              <a:buNone/>
            </a:pPr>
            <a:endParaRPr lang="en-US" dirty="0"/>
          </a:p>
          <a:p>
            <a:pPr marL="0" indent="0">
              <a:lnSpc>
                <a:spcPct val="100000"/>
              </a:lnSpc>
              <a:spcBef>
                <a:spcPts val="0"/>
              </a:spcBef>
              <a:buNone/>
            </a:pPr>
            <a:r>
              <a:rPr lang="en-US" dirty="0" smtClean="0"/>
              <a:t>d</a:t>
            </a:r>
            <a:r>
              <a:rPr lang="en-US" dirty="0"/>
              <a:t>. Must be used as both a criterion and procedure for identifying at-risk students in the district or </a:t>
            </a:r>
            <a:r>
              <a:rPr lang="en-US" dirty="0" smtClean="0"/>
              <a:t>school’s policy </a:t>
            </a:r>
            <a:r>
              <a:rPr lang="en-US" dirty="0"/>
              <a:t>on identifying students at risk of not qualifying for a high school </a:t>
            </a:r>
            <a:r>
              <a:rPr lang="en-US" dirty="0" smtClean="0"/>
              <a:t>diploma.</a:t>
            </a:r>
          </a:p>
          <a:p>
            <a:pPr marL="0" indent="0">
              <a:lnSpc>
                <a:spcPct val="100000"/>
              </a:lnSpc>
              <a:spcBef>
                <a:spcPts val="0"/>
              </a:spcBef>
              <a:buNone/>
            </a:pPr>
            <a:endParaRPr lang="en-US" dirty="0"/>
          </a:p>
          <a:p>
            <a:pPr marL="0" indent="0">
              <a:lnSpc>
                <a:spcPct val="100000"/>
              </a:lnSpc>
              <a:spcBef>
                <a:spcPts val="0"/>
              </a:spcBef>
              <a:buNone/>
            </a:pPr>
            <a:r>
              <a:rPr lang="en-US" dirty="0"/>
              <a:t>e. Supplements and enhances a school district’s policy on Career Advising</a:t>
            </a:r>
            <a:r>
              <a:rPr lang="en-US" dirty="0" smtClean="0"/>
              <a:t>.</a:t>
            </a:r>
          </a:p>
          <a:p>
            <a:pPr marL="0" indent="0">
              <a:lnSpc>
                <a:spcPct val="100000"/>
              </a:lnSpc>
              <a:spcBef>
                <a:spcPts val="0"/>
              </a:spcBef>
              <a:buNone/>
            </a:pPr>
            <a:endParaRPr lang="en-US" dirty="0"/>
          </a:p>
          <a:p>
            <a:pPr marL="0" indent="0">
              <a:lnSpc>
                <a:spcPct val="100000"/>
              </a:lnSpc>
              <a:spcBef>
                <a:spcPts val="0"/>
              </a:spcBef>
              <a:buNone/>
            </a:pPr>
            <a:r>
              <a:rPr lang="en-US" dirty="0"/>
              <a:t>f. May be a student’s individualized education program (IEP) in lieu of a separate graduation plan under the above criteria, if the individualized education program contains academic goals substantively similar to a graduation plan. </a:t>
            </a:r>
            <a:endParaRPr lang="en-US" dirty="0" smtClean="0"/>
          </a:p>
          <a:p>
            <a:pPr marL="0" indent="0">
              <a:lnSpc>
                <a:spcPct val="100000"/>
              </a:lnSpc>
              <a:spcBef>
                <a:spcPts val="0"/>
              </a:spcBef>
              <a:buNone/>
            </a:pPr>
            <a:endParaRPr lang="en-US" dirty="0" smtClean="0"/>
          </a:p>
          <a:p>
            <a:pPr marL="0" indent="0">
              <a:lnSpc>
                <a:spcPct val="100000"/>
              </a:lnSpc>
              <a:spcBef>
                <a:spcPts val="0"/>
              </a:spcBef>
              <a:buNone/>
            </a:pPr>
            <a:endParaRPr lang="en-US" dirty="0"/>
          </a:p>
          <a:p>
            <a:pPr marL="0" indent="0">
              <a:lnSpc>
                <a:spcPct val="100000"/>
              </a:lnSpc>
              <a:spcBef>
                <a:spcPts val="0"/>
              </a:spcBef>
              <a:buNone/>
            </a:pPr>
            <a:endParaRPr lang="en-US" dirty="0"/>
          </a:p>
        </p:txBody>
      </p:sp>
    </p:spTree>
    <p:extLst>
      <p:ext uri="{BB962C8B-B14F-4D97-AF65-F5344CB8AC3E}">
        <p14:creationId xmlns:p14="http://schemas.microsoft.com/office/powerpoint/2010/main" val="13629516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3736" y="357052"/>
            <a:ext cx="7149737" cy="1219199"/>
          </a:xfrm>
        </p:spPr>
        <p:txBody>
          <a:bodyPr>
            <a:normAutofit fontScale="90000"/>
          </a:bodyPr>
          <a:lstStyle/>
          <a:p>
            <a:r>
              <a:rPr lang="en-US" dirty="0" smtClean="0"/>
              <a:t>Graduation Planning</a:t>
            </a:r>
            <a:r>
              <a:rPr lang="en-US" dirty="0"/>
              <a:t/>
            </a:r>
            <a:br>
              <a:rPr lang="en-US" dirty="0"/>
            </a:br>
            <a:endParaRPr lang="en-US" dirty="0"/>
          </a:p>
        </p:txBody>
      </p:sp>
      <p:sp>
        <p:nvSpPr>
          <p:cNvPr id="3" name="Content Placeholder 2"/>
          <p:cNvSpPr>
            <a:spLocks noGrp="1"/>
          </p:cNvSpPr>
          <p:nvPr>
            <p:ph idx="1"/>
          </p:nvPr>
        </p:nvSpPr>
        <p:spPr>
          <a:xfrm>
            <a:off x="200297" y="1767840"/>
            <a:ext cx="11991703" cy="3727270"/>
          </a:xfrm>
        </p:spPr>
        <p:txBody>
          <a:bodyPr>
            <a:normAutofit/>
          </a:bodyPr>
          <a:lstStyle/>
          <a:p>
            <a:pPr marL="0" indent="0">
              <a:lnSpc>
                <a:spcPct val="100000"/>
              </a:lnSpc>
              <a:spcBef>
                <a:spcPts val="0"/>
              </a:spcBef>
              <a:buNone/>
            </a:pPr>
            <a:r>
              <a:rPr lang="en-US" dirty="0" smtClean="0"/>
              <a:t>Ms. Metzger will meet with students once every school year to set up/reevaluate a students graduation plan and progress towards graduation.</a:t>
            </a:r>
          </a:p>
          <a:p>
            <a:pPr marL="0" indent="0">
              <a:lnSpc>
                <a:spcPct val="100000"/>
              </a:lnSpc>
              <a:spcBef>
                <a:spcPts val="0"/>
              </a:spcBef>
              <a:buNone/>
            </a:pPr>
            <a:endParaRPr lang="en-US" dirty="0"/>
          </a:p>
          <a:p>
            <a:pPr marL="0" indent="0">
              <a:lnSpc>
                <a:spcPct val="100000"/>
              </a:lnSpc>
              <a:spcBef>
                <a:spcPts val="0"/>
              </a:spcBef>
              <a:buNone/>
            </a:pPr>
            <a:r>
              <a:rPr lang="en-US" dirty="0" smtClean="0"/>
              <a:t>After this meeting, students will receive a copy of their graduation plan. Students will need to have their parents sign off on this </a:t>
            </a:r>
            <a:r>
              <a:rPr lang="en-US" dirty="0" smtClean="0"/>
              <a:t>plan.</a:t>
            </a:r>
          </a:p>
          <a:p>
            <a:pPr marL="0" indent="0">
              <a:lnSpc>
                <a:spcPct val="100000"/>
              </a:lnSpc>
              <a:spcBef>
                <a:spcPts val="0"/>
              </a:spcBef>
              <a:buNone/>
            </a:pPr>
            <a:endParaRPr lang="en-US" dirty="0"/>
          </a:p>
          <a:p>
            <a:pPr marL="0" indent="0">
              <a:lnSpc>
                <a:spcPct val="100000"/>
              </a:lnSpc>
              <a:spcBef>
                <a:spcPts val="0"/>
              </a:spcBef>
              <a:buNone/>
            </a:pPr>
            <a:r>
              <a:rPr lang="en-US" dirty="0" smtClean="0"/>
              <a:t>If at any point a student is at risk of not graduating and/or meets our at-risk identifiers, parents will be notified and the student will begin receiving at-risk interventions or they will be placed on a success plan.</a:t>
            </a:r>
            <a:endParaRPr lang="en-US" dirty="0"/>
          </a:p>
          <a:p>
            <a:pPr marL="0" indent="0">
              <a:lnSpc>
                <a:spcPct val="100000"/>
              </a:lnSpc>
              <a:spcBef>
                <a:spcPts val="0"/>
              </a:spcBef>
              <a:buNone/>
            </a:pPr>
            <a:endParaRPr lang="en-US" dirty="0"/>
          </a:p>
        </p:txBody>
      </p:sp>
    </p:spTree>
    <p:extLst>
      <p:ext uri="{BB962C8B-B14F-4D97-AF65-F5344CB8AC3E}">
        <p14:creationId xmlns:p14="http://schemas.microsoft.com/office/powerpoint/2010/main" val="27947480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298" y="357053"/>
            <a:ext cx="8003176" cy="801187"/>
          </a:xfrm>
        </p:spPr>
        <p:txBody>
          <a:bodyPr>
            <a:normAutofit fontScale="90000"/>
          </a:bodyPr>
          <a:lstStyle/>
          <a:p>
            <a:r>
              <a:rPr lang="en-US" dirty="0" smtClean="0"/>
              <a:t>Graduation Planning Documents</a:t>
            </a:r>
            <a:endParaRPr lang="en-US" dirty="0"/>
          </a:p>
        </p:txBody>
      </p:sp>
      <p:sp>
        <p:nvSpPr>
          <p:cNvPr id="3" name="Content Placeholder 2"/>
          <p:cNvSpPr>
            <a:spLocks noGrp="1"/>
          </p:cNvSpPr>
          <p:nvPr>
            <p:ph idx="1"/>
          </p:nvPr>
        </p:nvSpPr>
        <p:spPr>
          <a:xfrm>
            <a:off x="200297" y="1158241"/>
            <a:ext cx="11991703" cy="5564776"/>
          </a:xfrm>
        </p:spPr>
        <p:txBody>
          <a:bodyPr>
            <a:normAutofit fontScale="92500" lnSpcReduction="10000"/>
          </a:bodyPr>
          <a:lstStyle/>
          <a:p>
            <a:pPr marL="0" indent="0">
              <a:lnSpc>
                <a:spcPct val="100000"/>
              </a:lnSpc>
              <a:spcBef>
                <a:spcPts val="0"/>
              </a:spcBef>
              <a:buNone/>
            </a:pPr>
            <a:endParaRPr lang="en-US" dirty="0" smtClean="0">
              <a:hlinkClick r:id="rId2"/>
            </a:endParaRPr>
          </a:p>
          <a:p>
            <a:pPr marL="0" indent="0">
              <a:lnSpc>
                <a:spcPct val="100000"/>
              </a:lnSpc>
              <a:spcBef>
                <a:spcPts val="0"/>
              </a:spcBef>
              <a:buNone/>
            </a:pPr>
            <a:r>
              <a:rPr lang="en-US" dirty="0"/>
              <a:t>Hilltop Graduation Plan </a:t>
            </a:r>
          </a:p>
          <a:p>
            <a:pPr marL="0" indent="0">
              <a:lnSpc>
                <a:spcPct val="100000"/>
              </a:lnSpc>
              <a:spcBef>
                <a:spcPts val="0"/>
              </a:spcBef>
              <a:buNone/>
            </a:pPr>
            <a:r>
              <a:rPr lang="en-US" dirty="0" smtClean="0">
                <a:hlinkClick r:id="rId2"/>
              </a:rPr>
              <a:t>https</a:t>
            </a:r>
            <a:r>
              <a:rPr lang="en-US" dirty="0">
                <a:hlinkClick r:id="rId2"/>
              </a:rPr>
              <a:t>://</a:t>
            </a:r>
            <a:r>
              <a:rPr lang="en-US" dirty="0" smtClean="0">
                <a:hlinkClick r:id="rId2"/>
              </a:rPr>
              <a:t>docs.google.com/document/d/1bICm5hqt8EAMnvQ4J2HuKc8q8lL3yy48mZ87nCHdYT8/edit</a:t>
            </a:r>
            <a:endParaRPr lang="en-US" dirty="0" smtClean="0"/>
          </a:p>
          <a:p>
            <a:pPr marL="0" indent="0">
              <a:lnSpc>
                <a:spcPct val="100000"/>
              </a:lnSpc>
              <a:spcBef>
                <a:spcPts val="0"/>
              </a:spcBef>
              <a:buNone/>
            </a:pPr>
            <a:endParaRPr lang="en-US" dirty="0" smtClean="0"/>
          </a:p>
          <a:p>
            <a:pPr marL="0" indent="0">
              <a:lnSpc>
                <a:spcPct val="100000"/>
              </a:lnSpc>
              <a:spcBef>
                <a:spcPts val="0"/>
              </a:spcBef>
              <a:buNone/>
            </a:pPr>
            <a:r>
              <a:rPr lang="en-US" dirty="0" smtClean="0"/>
              <a:t>At-Risk Identification Process</a:t>
            </a:r>
            <a:endParaRPr lang="en-US" dirty="0"/>
          </a:p>
          <a:p>
            <a:pPr marL="0" indent="0">
              <a:lnSpc>
                <a:spcPct val="100000"/>
              </a:lnSpc>
              <a:spcBef>
                <a:spcPts val="0"/>
              </a:spcBef>
              <a:buNone/>
            </a:pPr>
            <a:r>
              <a:rPr lang="en-US" dirty="0">
                <a:hlinkClick r:id="rId3"/>
              </a:rPr>
              <a:t>https://</a:t>
            </a:r>
            <a:r>
              <a:rPr lang="en-US" dirty="0" smtClean="0">
                <a:hlinkClick r:id="rId3"/>
              </a:rPr>
              <a:t>docs.google.com/document/d/14nEVuF-WDdkdpWIHkLQpGrcyS-BBuyFf7frHoCr86T8/edit</a:t>
            </a:r>
            <a:endParaRPr lang="en-US" dirty="0" smtClean="0"/>
          </a:p>
          <a:p>
            <a:pPr marL="0" indent="0">
              <a:lnSpc>
                <a:spcPct val="100000"/>
              </a:lnSpc>
              <a:spcBef>
                <a:spcPts val="0"/>
              </a:spcBef>
              <a:buNone/>
            </a:pPr>
            <a:endParaRPr lang="en-US" dirty="0"/>
          </a:p>
          <a:p>
            <a:pPr marL="0" indent="0">
              <a:lnSpc>
                <a:spcPct val="100000"/>
              </a:lnSpc>
              <a:spcBef>
                <a:spcPts val="0"/>
              </a:spcBef>
              <a:buNone/>
            </a:pPr>
            <a:r>
              <a:rPr lang="en-US" dirty="0" smtClean="0"/>
              <a:t>Seal Information/Descriptions</a:t>
            </a:r>
          </a:p>
          <a:p>
            <a:pPr marL="0" indent="0">
              <a:lnSpc>
                <a:spcPct val="100000"/>
              </a:lnSpc>
              <a:spcBef>
                <a:spcPts val="0"/>
              </a:spcBef>
              <a:buNone/>
            </a:pPr>
            <a:r>
              <a:rPr lang="en-US" dirty="0">
                <a:hlinkClick r:id="rId4"/>
              </a:rPr>
              <a:t>https://</a:t>
            </a:r>
            <a:r>
              <a:rPr lang="en-US" dirty="0" smtClean="0">
                <a:hlinkClick r:id="rId4"/>
              </a:rPr>
              <a:t>docs.google.com/document/d/1mYlJyU0S22ttZ4EngaBa4oCmxB8yzS5X/edit</a:t>
            </a:r>
            <a:endParaRPr lang="en-US" dirty="0" smtClean="0"/>
          </a:p>
          <a:p>
            <a:pPr marL="0" indent="0">
              <a:lnSpc>
                <a:spcPct val="100000"/>
              </a:lnSpc>
              <a:spcBef>
                <a:spcPts val="0"/>
              </a:spcBef>
              <a:buNone/>
            </a:pPr>
            <a:endParaRPr lang="en-US" dirty="0" smtClean="0"/>
          </a:p>
          <a:p>
            <a:pPr marL="0" indent="0">
              <a:lnSpc>
                <a:spcPct val="100000"/>
              </a:lnSpc>
              <a:spcBef>
                <a:spcPts val="0"/>
              </a:spcBef>
              <a:buNone/>
            </a:pPr>
            <a:r>
              <a:rPr lang="en-US" dirty="0" smtClean="0"/>
              <a:t>Student Engagement Seal Verification Form</a:t>
            </a:r>
          </a:p>
          <a:p>
            <a:pPr marL="0" indent="0">
              <a:lnSpc>
                <a:spcPct val="100000"/>
              </a:lnSpc>
              <a:spcBef>
                <a:spcPts val="0"/>
              </a:spcBef>
              <a:buNone/>
            </a:pPr>
            <a:r>
              <a:rPr lang="en-US" dirty="0" smtClean="0">
                <a:hlinkClick r:id="rId5"/>
              </a:rPr>
              <a:t>https</a:t>
            </a:r>
            <a:r>
              <a:rPr lang="en-US" dirty="0">
                <a:hlinkClick r:id="rId5"/>
              </a:rPr>
              <a:t>://</a:t>
            </a:r>
            <a:r>
              <a:rPr lang="en-US" dirty="0" smtClean="0">
                <a:hlinkClick r:id="rId5"/>
              </a:rPr>
              <a:t>docs.google.com/document/d/1W9lR2zpGwwFw2kYkCGjJgw8mnF2QiqHk_5ItXggmMlc/edit</a:t>
            </a:r>
            <a:endParaRPr lang="en-US" dirty="0" smtClean="0"/>
          </a:p>
          <a:p>
            <a:pPr marL="0" indent="0">
              <a:lnSpc>
                <a:spcPct val="100000"/>
              </a:lnSpc>
              <a:spcBef>
                <a:spcPts val="0"/>
              </a:spcBef>
              <a:buNone/>
            </a:pPr>
            <a:endParaRPr lang="en-US" dirty="0" smtClean="0"/>
          </a:p>
          <a:p>
            <a:pPr marL="0" indent="0">
              <a:lnSpc>
                <a:spcPct val="100000"/>
              </a:lnSpc>
              <a:spcBef>
                <a:spcPts val="0"/>
              </a:spcBef>
              <a:buNone/>
            </a:pPr>
            <a:r>
              <a:rPr lang="en-US" dirty="0"/>
              <a:t>Community Service Seal Verification Form</a:t>
            </a:r>
          </a:p>
          <a:p>
            <a:pPr marL="0" indent="0">
              <a:lnSpc>
                <a:spcPct val="100000"/>
              </a:lnSpc>
              <a:spcBef>
                <a:spcPts val="0"/>
              </a:spcBef>
              <a:buNone/>
            </a:pPr>
            <a:r>
              <a:rPr lang="en-US" dirty="0" smtClean="0">
                <a:hlinkClick r:id="rId6"/>
              </a:rPr>
              <a:t>https</a:t>
            </a:r>
            <a:r>
              <a:rPr lang="en-US" dirty="0">
                <a:hlinkClick r:id="rId6"/>
              </a:rPr>
              <a:t>://</a:t>
            </a:r>
            <a:r>
              <a:rPr lang="en-US" dirty="0" smtClean="0">
                <a:hlinkClick r:id="rId6"/>
              </a:rPr>
              <a:t>docs.google.com/document/d/1qgt0IHXJQmgn5ZQE6GiWscQ4ndY68tszHobpLVVmMo8/edit</a:t>
            </a:r>
            <a:endParaRPr lang="en-US" dirty="0" smtClean="0"/>
          </a:p>
          <a:p>
            <a:pPr marL="0" indent="0">
              <a:lnSpc>
                <a:spcPct val="100000"/>
              </a:lnSpc>
              <a:spcBef>
                <a:spcPts val="0"/>
              </a:spcBef>
              <a:buNone/>
            </a:pPr>
            <a:endParaRPr lang="en-US" dirty="0" smtClean="0"/>
          </a:p>
          <a:p>
            <a:pPr marL="0" indent="0">
              <a:lnSpc>
                <a:spcPct val="100000"/>
              </a:lnSpc>
              <a:spcBef>
                <a:spcPts val="0"/>
              </a:spcBef>
              <a:buNone/>
            </a:pPr>
            <a:endParaRPr lang="en-US" dirty="0"/>
          </a:p>
          <a:p>
            <a:pPr marL="0" indent="0">
              <a:lnSpc>
                <a:spcPct val="100000"/>
              </a:lnSpc>
              <a:spcBef>
                <a:spcPts val="0"/>
              </a:spcBef>
              <a:buNone/>
            </a:pPr>
            <a:r>
              <a:rPr lang="en-US" dirty="0" smtClean="0">
                <a:solidFill>
                  <a:schemeClr val="accent1"/>
                </a:solidFill>
              </a:rPr>
              <a:t>All documents can also be found on the Guidance Page on the school website and on the Guidance Google Classroom page. Hard copies of all forms are also available in the Guidance office.</a:t>
            </a:r>
          </a:p>
          <a:p>
            <a:pPr marL="0" indent="0">
              <a:lnSpc>
                <a:spcPct val="100000"/>
              </a:lnSpc>
              <a:spcBef>
                <a:spcPts val="0"/>
              </a:spcBef>
              <a:buNone/>
            </a:pPr>
            <a:endParaRPr lang="en-US" dirty="0"/>
          </a:p>
        </p:txBody>
      </p:sp>
    </p:spTree>
    <p:extLst>
      <p:ext uri="{BB962C8B-B14F-4D97-AF65-F5344CB8AC3E}">
        <p14:creationId xmlns:p14="http://schemas.microsoft.com/office/powerpoint/2010/main" val="17472387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Graduation Planning</a:t>
            </a:r>
            <a:endParaRPr lang="en-US" dirty="0"/>
          </a:p>
        </p:txBody>
      </p:sp>
      <p:sp>
        <p:nvSpPr>
          <p:cNvPr id="3" name="Content Placeholder 2"/>
          <p:cNvSpPr>
            <a:spLocks noGrp="1"/>
          </p:cNvSpPr>
          <p:nvPr>
            <p:ph idx="1"/>
          </p:nvPr>
        </p:nvSpPr>
        <p:spPr/>
        <p:txBody>
          <a:bodyPr>
            <a:normAutofit/>
          </a:bodyPr>
          <a:lstStyle/>
          <a:p>
            <a:r>
              <a:rPr lang="en-US" dirty="0" smtClean="0"/>
              <a:t>If you would like to take part in your son/daughters graduation planning meeting this year, please sign up on the Graduation Planning form before leaving todays meeting.</a:t>
            </a:r>
          </a:p>
          <a:p>
            <a:endParaRPr lang="en-US" dirty="0"/>
          </a:p>
          <a:p>
            <a:r>
              <a:rPr lang="en-US" dirty="0" smtClean="0"/>
              <a:t>Ms. Metzger will then give a call or email to set up a date and time for this meeting.</a:t>
            </a:r>
          </a:p>
          <a:p>
            <a:endParaRPr lang="en-US" dirty="0"/>
          </a:p>
          <a:p>
            <a:r>
              <a:rPr lang="en-US" dirty="0" smtClean="0"/>
              <a:t>These meetings can take place at any point during this school year.</a:t>
            </a:r>
          </a:p>
          <a:p>
            <a:endParaRPr lang="en-US" dirty="0"/>
          </a:p>
        </p:txBody>
      </p:sp>
    </p:spTree>
    <p:extLst>
      <p:ext uri="{BB962C8B-B14F-4D97-AF65-F5344CB8AC3E}">
        <p14:creationId xmlns:p14="http://schemas.microsoft.com/office/powerpoint/2010/main" val="3448243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Long Term Graduation Requirements</a:t>
            </a:r>
            <a:endParaRPr lang="en-US" dirty="0"/>
          </a:p>
        </p:txBody>
      </p:sp>
      <p:sp>
        <p:nvSpPr>
          <p:cNvPr id="3" name="Content Placeholder 2"/>
          <p:cNvSpPr>
            <a:spLocks noGrp="1"/>
          </p:cNvSpPr>
          <p:nvPr>
            <p:ph idx="1"/>
          </p:nvPr>
        </p:nvSpPr>
        <p:spPr>
          <a:xfrm>
            <a:off x="1069848" y="2473234"/>
            <a:ext cx="10058400" cy="3698965"/>
          </a:xfrm>
        </p:spPr>
        <p:txBody>
          <a:bodyPr>
            <a:normAutofit fontScale="92500" lnSpcReduction="10000"/>
          </a:bodyPr>
          <a:lstStyle/>
          <a:p>
            <a:r>
              <a:rPr lang="en-US" dirty="0"/>
              <a:t>State law introduced new, long-term graduation requirements for students in the class of 2023 and beyond. Students entering ninth grade </a:t>
            </a:r>
            <a:r>
              <a:rPr lang="en-US" b="1" dirty="0"/>
              <a:t>after July 1, 2019</a:t>
            </a:r>
            <a:r>
              <a:rPr lang="en-US" dirty="0"/>
              <a:t>, must meet the </a:t>
            </a:r>
            <a:r>
              <a:rPr lang="en-US" dirty="0" smtClean="0">
                <a:hlinkClick r:id="rId2"/>
              </a:rPr>
              <a:t>new </a:t>
            </a:r>
            <a:r>
              <a:rPr lang="en-US" dirty="0">
                <a:hlinkClick r:id="rId2"/>
              </a:rPr>
              <a:t>requirements</a:t>
            </a:r>
            <a:r>
              <a:rPr lang="en-US" dirty="0"/>
              <a:t> outlined in state law. </a:t>
            </a:r>
            <a:endParaRPr lang="en-US" dirty="0" smtClean="0"/>
          </a:p>
          <a:p>
            <a:endParaRPr lang="en-US" dirty="0" smtClean="0"/>
          </a:p>
          <a:p>
            <a:r>
              <a:rPr lang="en-US" dirty="0" smtClean="0"/>
              <a:t>The state of Ohio </a:t>
            </a:r>
            <a:r>
              <a:rPr lang="en-US" dirty="0"/>
              <a:t>is on a mission to ensure high </a:t>
            </a:r>
            <a:r>
              <a:rPr lang="en-US" dirty="0" smtClean="0"/>
              <a:t>schools </a:t>
            </a:r>
            <a:r>
              <a:rPr lang="en-US" dirty="0"/>
              <a:t>inspires students to identify paths to future success, and students have multiple ways to demonstrate the knowledge, skills and dispositions necessary for high school graduation and beyond. </a:t>
            </a:r>
            <a:endParaRPr lang="en-US" dirty="0" smtClean="0"/>
          </a:p>
          <a:p>
            <a:endParaRPr lang="en-US" dirty="0" smtClean="0"/>
          </a:p>
          <a:p>
            <a:r>
              <a:rPr lang="en-US" dirty="0" smtClean="0"/>
              <a:t>Whether </a:t>
            </a:r>
            <a:r>
              <a:rPr lang="en-US" dirty="0"/>
              <a:t>a graduate chooses to enter the workforce, pursue a postsecondary education, enlist in the military or engage in a meaningful self-sustaining vocation, Ohio’s high school graduates will be challenged, prepared and empowered for their lives after high school. </a:t>
            </a:r>
          </a:p>
        </p:txBody>
      </p:sp>
    </p:spTree>
    <p:extLst>
      <p:ext uri="{BB962C8B-B14F-4D97-AF65-F5344CB8AC3E}">
        <p14:creationId xmlns:p14="http://schemas.microsoft.com/office/powerpoint/2010/main" val="19600754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Comments and Questions</a:t>
            </a:r>
            <a:endParaRPr lang="en-US" dirty="0"/>
          </a:p>
        </p:txBody>
      </p:sp>
      <p:sp>
        <p:nvSpPr>
          <p:cNvPr id="3" name="Content Placeholder 2"/>
          <p:cNvSpPr>
            <a:spLocks noGrp="1"/>
          </p:cNvSpPr>
          <p:nvPr>
            <p:ph idx="1"/>
          </p:nvPr>
        </p:nvSpPr>
        <p:spPr>
          <a:xfrm>
            <a:off x="1069848" y="1802674"/>
            <a:ext cx="10058400" cy="4369526"/>
          </a:xfrm>
        </p:spPr>
        <p:txBody>
          <a:bodyPr>
            <a:normAutofit lnSpcReduction="10000"/>
          </a:bodyPr>
          <a:lstStyle/>
          <a:p>
            <a:endParaRPr lang="en-US" dirty="0"/>
          </a:p>
          <a:p>
            <a:pPr marL="0" indent="0">
              <a:buNone/>
            </a:pPr>
            <a:r>
              <a:rPr lang="en-US" b="1" dirty="0" smtClean="0">
                <a:solidFill>
                  <a:schemeClr val="accent1"/>
                </a:solidFill>
              </a:rPr>
              <a:t>Please keep in mind that these graduation requirements are set by the state and are subject to change at any point. If changes do occur, parents will be notified.</a:t>
            </a:r>
          </a:p>
          <a:p>
            <a:endParaRPr lang="en-US" dirty="0"/>
          </a:p>
          <a:p>
            <a:endParaRPr lang="en-US" dirty="0" smtClean="0"/>
          </a:p>
          <a:p>
            <a:r>
              <a:rPr lang="en-US" dirty="0" smtClean="0"/>
              <a:t>If you have any questions or concerns, please feel free to contact either</a:t>
            </a:r>
          </a:p>
          <a:p>
            <a:pPr marL="0" indent="0">
              <a:lnSpc>
                <a:spcPct val="100000"/>
              </a:lnSpc>
              <a:spcBef>
                <a:spcPts val="0"/>
              </a:spcBef>
              <a:buNone/>
            </a:pPr>
            <a:endParaRPr lang="en-US" sz="1600" dirty="0" smtClean="0"/>
          </a:p>
          <a:p>
            <a:pPr marL="0" indent="0">
              <a:lnSpc>
                <a:spcPct val="100000"/>
              </a:lnSpc>
              <a:spcBef>
                <a:spcPts val="0"/>
              </a:spcBef>
              <a:buNone/>
            </a:pPr>
            <a:r>
              <a:rPr lang="en-US" sz="1600" dirty="0" smtClean="0"/>
              <a:t>                     Steve Riley,   Jr/</a:t>
            </a:r>
            <a:r>
              <a:rPr lang="en-US" sz="1600" dirty="0" err="1" smtClean="0"/>
              <a:t>Sr</a:t>
            </a:r>
            <a:r>
              <a:rPr lang="en-US" sz="1600" dirty="0" smtClean="0"/>
              <a:t> High School Principal</a:t>
            </a:r>
          </a:p>
          <a:p>
            <a:pPr marL="0" indent="0">
              <a:lnSpc>
                <a:spcPct val="100000"/>
              </a:lnSpc>
              <a:spcBef>
                <a:spcPts val="0"/>
              </a:spcBef>
              <a:buNone/>
            </a:pPr>
            <a:r>
              <a:rPr lang="en-US" sz="1600" dirty="0" smtClean="0"/>
              <a:t>                     419-924-2365 ext.2141</a:t>
            </a:r>
          </a:p>
          <a:p>
            <a:pPr marL="0" indent="0">
              <a:lnSpc>
                <a:spcPct val="100000"/>
              </a:lnSpc>
              <a:spcBef>
                <a:spcPts val="0"/>
              </a:spcBef>
              <a:buNone/>
            </a:pPr>
            <a:r>
              <a:rPr lang="en-US" sz="1600" dirty="0" smtClean="0"/>
              <a:t>                     sriley@hilltopcadets.org</a:t>
            </a:r>
          </a:p>
          <a:p>
            <a:pPr marL="0" indent="0">
              <a:buNone/>
            </a:pPr>
            <a:endParaRPr lang="en-US" dirty="0"/>
          </a:p>
          <a:p>
            <a:pPr marL="0" indent="0">
              <a:lnSpc>
                <a:spcPct val="100000"/>
              </a:lnSpc>
              <a:spcBef>
                <a:spcPts val="0"/>
              </a:spcBef>
              <a:buNone/>
            </a:pPr>
            <a:r>
              <a:rPr lang="en-US" sz="1600" dirty="0" smtClean="0"/>
              <a:t>                    Amber Metzger, School Counselor</a:t>
            </a:r>
          </a:p>
          <a:p>
            <a:pPr marL="0" indent="0">
              <a:lnSpc>
                <a:spcPct val="100000"/>
              </a:lnSpc>
              <a:spcBef>
                <a:spcPts val="0"/>
              </a:spcBef>
              <a:buNone/>
            </a:pPr>
            <a:r>
              <a:rPr lang="en-US" sz="1600" dirty="0" smtClean="0"/>
              <a:t>                   419-924-2365, ext.2111</a:t>
            </a:r>
          </a:p>
          <a:p>
            <a:pPr marL="0" indent="0">
              <a:lnSpc>
                <a:spcPct val="100000"/>
              </a:lnSpc>
              <a:spcBef>
                <a:spcPts val="0"/>
              </a:spcBef>
              <a:buNone/>
            </a:pPr>
            <a:r>
              <a:rPr lang="en-US" sz="1600" dirty="0" smtClean="0"/>
              <a:t>                   ametzger@hilltopcadets.org</a:t>
            </a:r>
          </a:p>
        </p:txBody>
      </p:sp>
    </p:spTree>
    <p:extLst>
      <p:ext uri="{BB962C8B-B14F-4D97-AF65-F5344CB8AC3E}">
        <p14:creationId xmlns:p14="http://schemas.microsoft.com/office/powerpoint/2010/main" val="1355179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Graduation Requirements</a:t>
            </a:r>
            <a:endParaRPr lang="en-US" dirty="0"/>
          </a:p>
        </p:txBody>
      </p:sp>
      <p:sp>
        <p:nvSpPr>
          <p:cNvPr id="3" name="Content Placeholder 2"/>
          <p:cNvSpPr>
            <a:spLocks noGrp="1"/>
          </p:cNvSpPr>
          <p:nvPr>
            <p:ph idx="1"/>
          </p:nvPr>
        </p:nvSpPr>
        <p:spPr/>
        <p:txBody>
          <a:bodyPr/>
          <a:lstStyle/>
          <a:p>
            <a:r>
              <a:rPr lang="en-US" dirty="0" smtClean="0"/>
              <a:t>There are now 4 requirements that must be completed for students to earn a High School diploma.</a:t>
            </a:r>
          </a:p>
          <a:p>
            <a:endParaRPr lang="en-US" dirty="0"/>
          </a:p>
          <a:p>
            <a:pPr marL="0" indent="0">
              <a:buNone/>
            </a:pPr>
            <a:r>
              <a:rPr lang="en-US" sz="1800" dirty="0" smtClean="0"/>
              <a:t>          1.  Students must earn a minimum of 21 credits and students must meet the required   	credit amounts in specified subject areas.</a:t>
            </a:r>
          </a:p>
          <a:p>
            <a:endParaRPr lang="en-US" sz="1800" dirty="0" smtClean="0"/>
          </a:p>
          <a:p>
            <a:pPr marL="548640" lvl="2" indent="0">
              <a:buNone/>
            </a:pPr>
            <a:r>
              <a:rPr lang="en-US" sz="1800" dirty="0" smtClean="0"/>
              <a:t>  2. Student must complete all required State Testing</a:t>
            </a:r>
          </a:p>
          <a:p>
            <a:pPr marL="548640" lvl="2" indent="0">
              <a:buNone/>
            </a:pPr>
            <a:endParaRPr lang="en-US" sz="1800" dirty="0" smtClean="0"/>
          </a:p>
          <a:p>
            <a:pPr marL="548640" lvl="2" indent="0">
              <a:buNone/>
            </a:pPr>
            <a:r>
              <a:rPr lang="en-US" sz="1800" dirty="0" smtClean="0"/>
              <a:t>  3. Students must show Competency</a:t>
            </a:r>
          </a:p>
          <a:p>
            <a:pPr marL="548640" lvl="2" indent="0">
              <a:buNone/>
            </a:pPr>
            <a:endParaRPr lang="en-US" sz="1800" dirty="0" smtClean="0"/>
          </a:p>
          <a:p>
            <a:pPr marL="548640" lvl="2" indent="0">
              <a:buNone/>
            </a:pPr>
            <a:r>
              <a:rPr lang="en-US" sz="1800" dirty="0" smtClean="0"/>
              <a:t>  4. Students must show Readiness</a:t>
            </a:r>
            <a:endParaRPr lang="en-US" sz="1800" dirty="0"/>
          </a:p>
        </p:txBody>
      </p:sp>
    </p:spTree>
    <p:extLst>
      <p:ext uri="{BB962C8B-B14F-4D97-AF65-F5344CB8AC3E}">
        <p14:creationId xmlns:p14="http://schemas.microsoft.com/office/powerpoint/2010/main" val="1688869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720" y="113212"/>
            <a:ext cx="5695406" cy="574765"/>
          </a:xfrm>
        </p:spPr>
        <p:txBody>
          <a:bodyPr>
            <a:normAutofit fontScale="90000"/>
          </a:bodyPr>
          <a:lstStyle/>
          <a:p>
            <a:r>
              <a:rPr lang="en-US" dirty="0" smtClean="0"/>
              <a:t>Requirement 1: Credits </a:t>
            </a:r>
            <a:endParaRPr lang="en-US" dirty="0"/>
          </a:p>
        </p:txBody>
      </p:sp>
      <p:sp>
        <p:nvSpPr>
          <p:cNvPr id="3" name="Content Placeholder 2"/>
          <p:cNvSpPr>
            <a:spLocks noGrp="1"/>
          </p:cNvSpPr>
          <p:nvPr>
            <p:ph idx="1"/>
          </p:nvPr>
        </p:nvSpPr>
        <p:spPr>
          <a:xfrm>
            <a:off x="121921" y="870857"/>
            <a:ext cx="12070080" cy="5730240"/>
          </a:xfrm>
        </p:spPr>
        <p:txBody>
          <a:bodyPr>
            <a:normAutofit fontScale="70000" lnSpcReduction="20000"/>
          </a:bodyPr>
          <a:lstStyle/>
          <a:p>
            <a:pPr marL="0" indent="0">
              <a:buNone/>
            </a:pPr>
            <a:r>
              <a:rPr lang="en-US" sz="2300" b="1" dirty="0"/>
              <a:t>Students graduating from Hilltop High School shall earn a minimum of 21 units and those units shall be distributed as follows:</a:t>
            </a:r>
            <a:endParaRPr lang="en-US" sz="2300" dirty="0" smtClean="0"/>
          </a:p>
          <a:p>
            <a:r>
              <a:rPr lang="en-US" dirty="0" smtClean="0"/>
              <a:t>a</a:t>
            </a:r>
            <a:r>
              <a:rPr lang="en-US" dirty="0"/>
              <a:t>. English Language </a:t>
            </a:r>
            <a:r>
              <a:rPr lang="en-US" dirty="0" smtClean="0"/>
              <a:t>Arts-4 Credits</a:t>
            </a:r>
            <a:endParaRPr lang="en-US" dirty="0"/>
          </a:p>
          <a:p>
            <a:pPr>
              <a:lnSpc>
                <a:spcPct val="120000"/>
              </a:lnSpc>
              <a:spcBef>
                <a:spcPts val="0"/>
              </a:spcBef>
            </a:pPr>
            <a:r>
              <a:rPr lang="en-US" dirty="0"/>
              <a:t>b. Mathematics, 4 </a:t>
            </a:r>
            <a:r>
              <a:rPr lang="en-US" dirty="0" smtClean="0"/>
              <a:t>credits, </a:t>
            </a:r>
            <a:r>
              <a:rPr lang="en-US" dirty="0"/>
              <a:t>which must include:</a:t>
            </a:r>
          </a:p>
          <a:p>
            <a:pPr marL="0" indent="0">
              <a:lnSpc>
                <a:spcPct val="120000"/>
              </a:lnSpc>
              <a:spcBef>
                <a:spcPts val="0"/>
              </a:spcBef>
              <a:buNone/>
            </a:pPr>
            <a:r>
              <a:rPr lang="en-US" dirty="0"/>
              <a:t> </a:t>
            </a:r>
            <a:r>
              <a:rPr lang="en-US" dirty="0" smtClean="0"/>
              <a:t>             *Algebra </a:t>
            </a:r>
            <a:r>
              <a:rPr lang="en-US" dirty="0"/>
              <a:t>II or its equivalent, or take an Algebra II replacement course if a student is enrolled in an approved CTE pathway, 1 </a:t>
            </a:r>
            <a:r>
              <a:rPr lang="en-US" dirty="0" smtClean="0"/>
              <a:t>Credit</a:t>
            </a:r>
            <a:endParaRPr lang="en-US" dirty="0"/>
          </a:p>
          <a:p>
            <a:r>
              <a:rPr lang="en-US" dirty="0"/>
              <a:t>c. Social Studies, </a:t>
            </a:r>
            <a:r>
              <a:rPr lang="en-US" dirty="0" smtClean="0"/>
              <a:t>3 credits, </a:t>
            </a:r>
            <a:r>
              <a:rPr lang="en-US" dirty="0"/>
              <a:t>which must include:</a:t>
            </a:r>
          </a:p>
          <a:p>
            <a:pPr marL="0" indent="0">
              <a:lnSpc>
                <a:spcPct val="120000"/>
              </a:lnSpc>
              <a:spcBef>
                <a:spcPts val="0"/>
              </a:spcBef>
              <a:buNone/>
            </a:pPr>
            <a:r>
              <a:rPr lang="en-US" dirty="0"/>
              <a:t> </a:t>
            </a:r>
            <a:r>
              <a:rPr lang="en-US" dirty="0" smtClean="0"/>
              <a:t>                      *American </a:t>
            </a:r>
            <a:r>
              <a:rPr lang="en-US" dirty="0"/>
              <a:t>History, 1 </a:t>
            </a:r>
            <a:r>
              <a:rPr lang="en-US" dirty="0" smtClean="0"/>
              <a:t>credit</a:t>
            </a:r>
            <a:endParaRPr lang="en-US" dirty="0"/>
          </a:p>
          <a:p>
            <a:pPr marL="0" indent="0">
              <a:lnSpc>
                <a:spcPct val="120000"/>
              </a:lnSpc>
              <a:spcBef>
                <a:spcPts val="0"/>
              </a:spcBef>
              <a:buNone/>
            </a:pPr>
            <a:r>
              <a:rPr lang="en-US" dirty="0"/>
              <a:t> </a:t>
            </a:r>
            <a:r>
              <a:rPr lang="en-US" dirty="0" smtClean="0"/>
              <a:t>                      *Global </a:t>
            </a:r>
            <a:r>
              <a:rPr lang="en-US" dirty="0"/>
              <a:t>Studies</a:t>
            </a:r>
            <a:r>
              <a:rPr lang="en-US" dirty="0" smtClean="0"/>
              <a:t>, 1 credit</a:t>
            </a:r>
            <a:endParaRPr lang="en-US" dirty="0"/>
          </a:p>
          <a:p>
            <a:pPr marL="0" indent="0">
              <a:lnSpc>
                <a:spcPct val="120000"/>
              </a:lnSpc>
              <a:spcBef>
                <a:spcPts val="0"/>
              </a:spcBef>
              <a:buNone/>
            </a:pPr>
            <a:r>
              <a:rPr lang="en-US" dirty="0"/>
              <a:t> </a:t>
            </a:r>
            <a:r>
              <a:rPr lang="en-US" dirty="0" smtClean="0"/>
              <a:t>                      *American </a:t>
            </a:r>
            <a:r>
              <a:rPr lang="en-US" dirty="0"/>
              <a:t>Government, ½ </a:t>
            </a:r>
            <a:r>
              <a:rPr lang="en-US" dirty="0" smtClean="0"/>
              <a:t>credit</a:t>
            </a:r>
            <a:endParaRPr lang="en-US" dirty="0"/>
          </a:p>
          <a:p>
            <a:pPr marL="0" indent="0">
              <a:lnSpc>
                <a:spcPct val="120000"/>
              </a:lnSpc>
              <a:spcBef>
                <a:spcPts val="0"/>
              </a:spcBef>
              <a:buNone/>
            </a:pPr>
            <a:r>
              <a:rPr lang="en-US" dirty="0"/>
              <a:t> </a:t>
            </a:r>
            <a:r>
              <a:rPr lang="en-US" dirty="0" smtClean="0"/>
              <a:t>                      *Economics/Financial </a:t>
            </a:r>
            <a:r>
              <a:rPr lang="en-US" dirty="0"/>
              <a:t>Literacy ½ </a:t>
            </a:r>
            <a:r>
              <a:rPr lang="en-US" dirty="0" smtClean="0"/>
              <a:t>credit</a:t>
            </a:r>
            <a:endParaRPr lang="en-US" dirty="0"/>
          </a:p>
          <a:p>
            <a:pPr>
              <a:lnSpc>
                <a:spcPct val="120000"/>
              </a:lnSpc>
              <a:spcBef>
                <a:spcPts val="0"/>
              </a:spcBef>
            </a:pPr>
            <a:r>
              <a:rPr lang="en-US" dirty="0"/>
              <a:t>d. Science, 3 </a:t>
            </a:r>
            <a:r>
              <a:rPr lang="en-US" dirty="0" smtClean="0"/>
              <a:t>credits, </a:t>
            </a:r>
            <a:r>
              <a:rPr lang="en-US" dirty="0"/>
              <a:t>which must include:</a:t>
            </a:r>
          </a:p>
          <a:p>
            <a:pPr marL="0" indent="0">
              <a:lnSpc>
                <a:spcPct val="120000"/>
              </a:lnSpc>
              <a:spcBef>
                <a:spcPts val="0"/>
              </a:spcBef>
              <a:buNone/>
            </a:pPr>
            <a:r>
              <a:rPr lang="en-US" dirty="0"/>
              <a:t> </a:t>
            </a:r>
            <a:r>
              <a:rPr lang="en-US" dirty="0" smtClean="0"/>
              <a:t>                      *Physical </a:t>
            </a:r>
            <a:r>
              <a:rPr lang="en-US" dirty="0"/>
              <a:t>Science, 1 </a:t>
            </a:r>
            <a:r>
              <a:rPr lang="en-US" dirty="0" smtClean="0"/>
              <a:t>credit</a:t>
            </a:r>
          </a:p>
          <a:p>
            <a:pPr marL="0" indent="0">
              <a:lnSpc>
                <a:spcPct val="120000"/>
              </a:lnSpc>
              <a:spcBef>
                <a:spcPts val="0"/>
              </a:spcBef>
              <a:buNone/>
            </a:pPr>
            <a:r>
              <a:rPr lang="en-US" dirty="0"/>
              <a:t> </a:t>
            </a:r>
            <a:r>
              <a:rPr lang="en-US" dirty="0" smtClean="0"/>
              <a:t>                     * </a:t>
            </a:r>
            <a:r>
              <a:rPr lang="en-US" dirty="0"/>
              <a:t>Biological Science, 1 </a:t>
            </a:r>
            <a:r>
              <a:rPr lang="en-US" dirty="0" smtClean="0"/>
              <a:t>credit</a:t>
            </a:r>
          </a:p>
          <a:p>
            <a:pPr marL="0" indent="0">
              <a:lnSpc>
                <a:spcPct val="120000"/>
              </a:lnSpc>
              <a:spcBef>
                <a:spcPts val="0"/>
              </a:spcBef>
              <a:buNone/>
            </a:pPr>
            <a:r>
              <a:rPr lang="en-US" dirty="0"/>
              <a:t> </a:t>
            </a:r>
            <a:r>
              <a:rPr lang="en-US" dirty="0" smtClean="0"/>
              <a:t>                     *Advanced </a:t>
            </a:r>
            <a:r>
              <a:rPr lang="en-US" dirty="0"/>
              <a:t>Study in Chemistry, Physics or other Physical Sci., Adv. Biology, Astronomy, </a:t>
            </a:r>
            <a:endParaRPr lang="en-US" dirty="0" smtClean="0"/>
          </a:p>
          <a:p>
            <a:pPr marL="0" indent="0">
              <a:lnSpc>
                <a:spcPct val="120000"/>
              </a:lnSpc>
              <a:spcBef>
                <a:spcPts val="0"/>
              </a:spcBef>
              <a:buNone/>
            </a:pPr>
            <a:r>
              <a:rPr lang="en-US" dirty="0"/>
              <a:t> </a:t>
            </a:r>
            <a:r>
              <a:rPr lang="en-US" dirty="0" smtClean="0"/>
              <a:t>                       </a:t>
            </a:r>
            <a:r>
              <a:rPr lang="en-US" dirty="0" err="1" smtClean="0"/>
              <a:t>Env</a:t>
            </a:r>
            <a:r>
              <a:rPr lang="en-US" dirty="0"/>
              <a:t>. Science, or other Earth/Space Science</a:t>
            </a:r>
          </a:p>
          <a:p>
            <a:r>
              <a:rPr lang="en-US" dirty="0"/>
              <a:t>e. Physical Education, ½ </a:t>
            </a:r>
            <a:r>
              <a:rPr lang="en-US" dirty="0" smtClean="0"/>
              <a:t>credit </a:t>
            </a:r>
            <a:r>
              <a:rPr lang="en-US" dirty="0"/>
              <a:t>(state law limits the awarding of ¼ credit in Physical Education for each semester)</a:t>
            </a:r>
          </a:p>
          <a:p>
            <a:r>
              <a:rPr lang="en-US" dirty="0"/>
              <a:t>f. Health, ½ </a:t>
            </a:r>
            <a:r>
              <a:rPr lang="en-US" dirty="0" smtClean="0"/>
              <a:t>credit</a:t>
            </a:r>
            <a:endParaRPr lang="en-US" dirty="0"/>
          </a:p>
          <a:p>
            <a:r>
              <a:rPr lang="en-US" dirty="0"/>
              <a:t>g. Electives, 6 </a:t>
            </a:r>
            <a:r>
              <a:rPr lang="en-US" dirty="0" smtClean="0"/>
              <a:t>credit, </a:t>
            </a:r>
            <a:r>
              <a:rPr lang="en-US" dirty="0"/>
              <a:t>which must include</a:t>
            </a:r>
            <a:r>
              <a:rPr lang="en-US" dirty="0" smtClean="0"/>
              <a:t>:</a:t>
            </a:r>
          </a:p>
          <a:p>
            <a:pPr marL="0" indent="0">
              <a:buNone/>
            </a:pPr>
            <a:r>
              <a:rPr lang="en-US" dirty="0" smtClean="0"/>
              <a:t>                      * </a:t>
            </a:r>
            <a:r>
              <a:rPr lang="en-US" dirty="0"/>
              <a:t>1 whole </a:t>
            </a:r>
            <a:r>
              <a:rPr lang="en-US" dirty="0" smtClean="0"/>
              <a:t>credit of a fine art (Band, Choir, Art)</a:t>
            </a:r>
          </a:p>
          <a:p>
            <a:pPr marL="0" indent="0">
              <a:buNone/>
            </a:pPr>
            <a:r>
              <a:rPr lang="en-US" dirty="0"/>
              <a:t> </a:t>
            </a:r>
            <a:r>
              <a:rPr lang="en-US" dirty="0" smtClean="0"/>
              <a:t>     * The last 5 credits can be </a:t>
            </a:r>
            <a:r>
              <a:rPr lang="en-US" dirty="0"/>
              <a:t>any combination of foreign language, fine arts, business, career-technical education, family and </a:t>
            </a:r>
            <a:r>
              <a:rPr lang="en-US" dirty="0" smtClean="0"/>
              <a:t> consumer sciences</a:t>
            </a:r>
            <a:r>
              <a:rPr lang="en-US" dirty="0"/>
              <a:t>, </a:t>
            </a:r>
            <a:r>
              <a:rPr lang="en-US" dirty="0" smtClean="0"/>
              <a:t>technology, agricultural </a:t>
            </a:r>
            <a:r>
              <a:rPr lang="en-US" dirty="0"/>
              <a:t>education or English language arts, mathematics, science or social studies courses </a:t>
            </a:r>
            <a:r>
              <a:rPr lang="en-US" dirty="0" smtClean="0"/>
              <a:t>not otherwise </a:t>
            </a:r>
            <a:r>
              <a:rPr lang="en-US" dirty="0"/>
              <a:t>required</a:t>
            </a:r>
            <a:r>
              <a:rPr lang="en-US" dirty="0" smtClean="0"/>
              <a:t>.</a:t>
            </a:r>
          </a:p>
          <a:p>
            <a:pPr marL="0" indent="0">
              <a:buNone/>
            </a:pPr>
            <a:r>
              <a:rPr lang="en-US" dirty="0" smtClean="0"/>
              <a:t> </a:t>
            </a:r>
            <a:r>
              <a:rPr lang="en-US" b="1" dirty="0">
                <a:solidFill>
                  <a:srgbClr val="FF0000"/>
                </a:solidFill>
              </a:rPr>
              <a:t>It is strongly recommended that students planning to attend college take two years of foreign language.</a:t>
            </a:r>
          </a:p>
        </p:txBody>
      </p:sp>
    </p:spTree>
    <p:extLst>
      <p:ext uri="{BB962C8B-B14F-4D97-AF65-F5344CB8AC3E}">
        <p14:creationId xmlns:p14="http://schemas.microsoft.com/office/powerpoint/2010/main" val="1480126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011" y="484632"/>
            <a:ext cx="10710237" cy="1039368"/>
          </a:xfrm>
        </p:spPr>
        <p:txBody>
          <a:bodyPr>
            <a:normAutofit/>
          </a:bodyPr>
          <a:lstStyle/>
          <a:p>
            <a:r>
              <a:rPr lang="en-US" dirty="0" smtClean="0"/>
              <a:t>Requirement 2: Complete State Testing</a:t>
            </a:r>
            <a:endParaRPr lang="en-US" dirty="0"/>
          </a:p>
        </p:txBody>
      </p:sp>
      <p:sp>
        <p:nvSpPr>
          <p:cNvPr id="3" name="Content Placeholder 2"/>
          <p:cNvSpPr>
            <a:spLocks noGrp="1"/>
          </p:cNvSpPr>
          <p:nvPr>
            <p:ph idx="1"/>
          </p:nvPr>
        </p:nvSpPr>
        <p:spPr>
          <a:xfrm>
            <a:off x="714103" y="1602377"/>
            <a:ext cx="10414145" cy="4569823"/>
          </a:xfrm>
        </p:spPr>
        <p:txBody>
          <a:bodyPr/>
          <a:lstStyle/>
          <a:p>
            <a:r>
              <a:rPr lang="en-US" dirty="0"/>
              <a:t>The required end-of-course tests include </a:t>
            </a:r>
            <a:endParaRPr lang="en-US" dirty="0" smtClean="0"/>
          </a:p>
          <a:p>
            <a:pPr marL="0" indent="0">
              <a:lnSpc>
                <a:spcPct val="100000"/>
              </a:lnSpc>
              <a:spcBef>
                <a:spcPts val="0"/>
              </a:spcBef>
              <a:buNone/>
            </a:pPr>
            <a:r>
              <a:rPr lang="en-US" dirty="0"/>
              <a:t> </a:t>
            </a:r>
            <a:r>
              <a:rPr lang="en-US" dirty="0" smtClean="0"/>
              <a:t>  </a:t>
            </a:r>
            <a:endParaRPr lang="en-US" dirty="0" smtClean="0"/>
          </a:p>
          <a:p>
            <a:pPr marL="0" indent="0">
              <a:lnSpc>
                <a:spcPct val="100000"/>
              </a:lnSpc>
              <a:spcBef>
                <a:spcPts val="0"/>
              </a:spcBef>
              <a:buNone/>
            </a:pPr>
            <a:r>
              <a:rPr lang="en-US" dirty="0"/>
              <a:t> </a:t>
            </a:r>
            <a:r>
              <a:rPr lang="en-US" dirty="0" smtClean="0"/>
              <a:t>  </a:t>
            </a:r>
            <a:r>
              <a:rPr lang="en-US" dirty="0" smtClean="0"/>
              <a:t>Algebra </a:t>
            </a:r>
            <a:r>
              <a:rPr lang="en-US" dirty="0" smtClean="0"/>
              <a:t>I</a:t>
            </a:r>
          </a:p>
          <a:p>
            <a:pPr marL="0" indent="0">
              <a:lnSpc>
                <a:spcPct val="100000"/>
              </a:lnSpc>
              <a:spcBef>
                <a:spcPts val="0"/>
              </a:spcBef>
              <a:buNone/>
            </a:pPr>
            <a:r>
              <a:rPr lang="en-US" dirty="0"/>
              <a:t> </a:t>
            </a:r>
            <a:r>
              <a:rPr lang="en-US" dirty="0" smtClean="0"/>
              <a:t>  Geometry </a:t>
            </a:r>
          </a:p>
          <a:p>
            <a:pPr marL="0" indent="0">
              <a:lnSpc>
                <a:spcPct val="100000"/>
              </a:lnSpc>
              <a:spcBef>
                <a:spcPts val="0"/>
              </a:spcBef>
              <a:buNone/>
            </a:pPr>
            <a:r>
              <a:rPr lang="en-US" dirty="0"/>
              <a:t> </a:t>
            </a:r>
            <a:r>
              <a:rPr lang="en-US" dirty="0" smtClean="0"/>
              <a:t>  English </a:t>
            </a:r>
            <a:r>
              <a:rPr lang="en-US" dirty="0"/>
              <a:t>L</a:t>
            </a:r>
            <a:r>
              <a:rPr lang="en-US" dirty="0" smtClean="0"/>
              <a:t>anguage </a:t>
            </a:r>
            <a:r>
              <a:rPr lang="en-US" dirty="0"/>
              <a:t>A</a:t>
            </a:r>
            <a:r>
              <a:rPr lang="en-US" dirty="0" smtClean="0"/>
              <a:t>rts II</a:t>
            </a:r>
          </a:p>
          <a:p>
            <a:pPr marL="0" indent="0">
              <a:lnSpc>
                <a:spcPct val="100000"/>
              </a:lnSpc>
              <a:spcBef>
                <a:spcPts val="0"/>
              </a:spcBef>
              <a:buNone/>
            </a:pPr>
            <a:r>
              <a:rPr lang="en-US" dirty="0"/>
              <a:t> </a:t>
            </a:r>
            <a:r>
              <a:rPr lang="en-US" dirty="0" smtClean="0"/>
              <a:t>  Biology</a:t>
            </a:r>
          </a:p>
          <a:p>
            <a:pPr marL="0" indent="0">
              <a:lnSpc>
                <a:spcPct val="100000"/>
              </a:lnSpc>
              <a:spcBef>
                <a:spcPts val="0"/>
              </a:spcBef>
              <a:buNone/>
            </a:pPr>
            <a:r>
              <a:rPr lang="en-US" dirty="0"/>
              <a:t> </a:t>
            </a:r>
            <a:r>
              <a:rPr lang="en-US" dirty="0" smtClean="0"/>
              <a:t> </a:t>
            </a:r>
            <a:r>
              <a:rPr lang="en-US" dirty="0" smtClean="0"/>
              <a:t> American </a:t>
            </a:r>
            <a:r>
              <a:rPr lang="en-US" dirty="0"/>
              <a:t>G</a:t>
            </a:r>
            <a:r>
              <a:rPr lang="en-US" dirty="0" smtClean="0"/>
              <a:t>overnment </a:t>
            </a:r>
            <a:endParaRPr lang="en-US" dirty="0"/>
          </a:p>
          <a:p>
            <a:pPr marL="0" indent="0">
              <a:lnSpc>
                <a:spcPct val="100000"/>
              </a:lnSpc>
              <a:spcBef>
                <a:spcPts val="0"/>
              </a:spcBef>
              <a:buNone/>
            </a:pPr>
            <a:r>
              <a:rPr lang="en-US" dirty="0" smtClean="0"/>
              <a:t>  </a:t>
            </a:r>
            <a:r>
              <a:rPr lang="en-US" dirty="0" smtClean="0"/>
              <a:t> American </a:t>
            </a:r>
            <a:r>
              <a:rPr lang="en-US" dirty="0" smtClean="0"/>
              <a:t>History</a:t>
            </a:r>
          </a:p>
          <a:p>
            <a:pPr marL="0" indent="0">
              <a:lnSpc>
                <a:spcPct val="100000"/>
              </a:lnSpc>
              <a:spcBef>
                <a:spcPts val="0"/>
              </a:spcBef>
              <a:buNone/>
            </a:pPr>
            <a:endParaRPr lang="en-US" dirty="0"/>
          </a:p>
          <a:p>
            <a:pPr marL="0" indent="0">
              <a:lnSpc>
                <a:spcPct val="100000"/>
              </a:lnSpc>
              <a:spcBef>
                <a:spcPts val="0"/>
              </a:spcBef>
              <a:buNone/>
            </a:pPr>
            <a:endParaRPr lang="en-US" dirty="0" smtClean="0"/>
          </a:p>
          <a:p>
            <a:pPr marL="0" indent="0">
              <a:lnSpc>
                <a:spcPct val="100000"/>
              </a:lnSpc>
              <a:spcBef>
                <a:spcPts val="0"/>
              </a:spcBef>
              <a:buNone/>
            </a:pPr>
            <a:r>
              <a:rPr lang="en-US" b="1" dirty="0" smtClean="0">
                <a:solidFill>
                  <a:srgbClr val="FF0000"/>
                </a:solidFill>
              </a:rPr>
              <a:t>All students must take these test at least once to meet this requirement for graduation. </a:t>
            </a:r>
            <a:endParaRPr lang="en-US" b="1" dirty="0">
              <a:solidFill>
                <a:srgbClr val="FF0000"/>
              </a:solidFill>
            </a:endParaRPr>
          </a:p>
        </p:txBody>
      </p:sp>
    </p:spTree>
    <p:extLst>
      <p:ext uri="{BB962C8B-B14F-4D97-AF65-F5344CB8AC3E}">
        <p14:creationId xmlns:p14="http://schemas.microsoft.com/office/powerpoint/2010/main" val="956602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224" y="357052"/>
            <a:ext cx="9152708" cy="1018902"/>
          </a:xfrm>
        </p:spPr>
        <p:txBody>
          <a:bodyPr>
            <a:normAutofit fontScale="90000"/>
          </a:bodyPr>
          <a:lstStyle/>
          <a:p>
            <a:r>
              <a:rPr lang="en-US" dirty="0" smtClean="0"/>
              <a:t>Requirement 3</a:t>
            </a:r>
            <a:r>
              <a:rPr lang="en-US" dirty="0"/>
              <a:t>: show Competency</a:t>
            </a:r>
            <a:br>
              <a:rPr lang="en-US" dirty="0"/>
            </a:br>
            <a:endParaRPr lang="en-US" dirty="0"/>
          </a:p>
        </p:txBody>
      </p:sp>
      <p:sp>
        <p:nvSpPr>
          <p:cNvPr id="3" name="Content Placeholder 2"/>
          <p:cNvSpPr>
            <a:spLocks noGrp="1"/>
          </p:cNvSpPr>
          <p:nvPr>
            <p:ph idx="1"/>
          </p:nvPr>
        </p:nvSpPr>
        <p:spPr>
          <a:xfrm>
            <a:off x="670560" y="1219200"/>
            <a:ext cx="10457688" cy="4953000"/>
          </a:xfrm>
        </p:spPr>
        <p:txBody>
          <a:bodyPr/>
          <a:lstStyle/>
          <a:p>
            <a:r>
              <a:rPr lang="en-US" dirty="0" smtClean="0"/>
              <a:t>To show competency, students must earn a passing score on the End of Course Algebra 1 and English Language </a:t>
            </a:r>
            <a:r>
              <a:rPr lang="en-US" dirty="0"/>
              <a:t>A</a:t>
            </a:r>
            <a:r>
              <a:rPr lang="en-US" dirty="0" smtClean="0"/>
              <a:t>rts 2 state tests.</a:t>
            </a:r>
          </a:p>
          <a:p>
            <a:endParaRPr lang="en-US" dirty="0" smtClean="0"/>
          </a:p>
          <a:p>
            <a:r>
              <a:rPr lang="en-US" b="1" u="sng" dirty="0" smtClean="0"/>
              <a:t>The passing score required on both tests, is a score of 684.</a:t>
            </a:r>
          </a:p>
          <a:p>
            <a:endParaRPr lang="en-US" b="1" u="sng" dirty="0" smtClean="0"/>
          </a:p>
          <a:p>
            <a:r>
              <a:rPr lang="en-US" dirty="0" smtClean="0"/>
              <a:t>Students </a:t>
            </a:r>
            <a:r>
              <a:rPr lang="en-US" dirty="0"/>
              <a:t>who do not pass </a:t>
            </a:r>
            <a:r>
              <a:rPr lang="en-US" dirty="0" smtClean="0"/>
              <a:t>either/or both tests </a:t>
            </a:r>
            <a:r>
              <a:rPr lang="en-US" dirty="0"/>
              <a:t>will be offered additional support and must retake </a:t>
            </a:r>
            <a:r>
              <a:rPr lang="en-US" dirty="0" smtClean="0"/>
              <a:t>either/or both tests </a:t>
            </a:r>
            <a:r>
              <a:rPr lang="en-US" dirty="0"/>
              <a:t>at least once</a:t>
            </a:r>
            <a:r>
              <a:rPr lang="en-US" dirty="0" smtClean="0"/>
              <a:t>.</a:t>
            </a:r>
            <a:endParaRPr lang="en-US" dirty="0" smtClean="0"/>
          </a:p>
          <a:p>
            <a:endParaRPr lang="en-US" dirty="0" smtClean="0"/>
          </a:p>
          <a:p>
            <a:r>
              <a:rPr lang="en-US" dirty="0" smtClean="0"/>
              <a:t>After retaking either/or both tests, if a student still has not met the required score. Students have 3 options to meet the Competency requirement.</a:t>
            </a:r>
          </a:p>
          <a:p>
            <a:pPr marL="0" indent="0">
              <a:lnSpc>
                <a:spcPct val="100000"/>
              </a:lnSpc>
              <a:spcBef>
                <a:spcPts val="0"/>
              </a:spcBef>
              <a:buNone/>
            </a:pPr>
            <a:r>
              <a:rPr lang="en-US" dirty="0" smtClean="0"/>
              <a:t>          </a:t>
            </a:r>
            <a:endParaRPr lang="en-US" dirty="0"/>
          </a:p>
        </p:txBody>
      </p:sp>
    </p:spTree>
    <p:extLst>
      <p:ext uri="{BB962C8B-B14F-4D97-AF65-F5344CB8AC3E}">
        <p14:creationId xmlns:p14="http://schemas.microsoft.com/office/powerpoint/2010/main" val="71531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224" y="357052"/>
            <a:ext cx="9152708" cy="1018902"/>
          </a:xfrm>
        </p:spPr>
        <p:txBody>
          <a:bodyPr>
            <a:normAutofit fontScale="90000"/>
          </a:bodyPr>
          <a:lstStyle/>
          <a:p>
            <a:r>
              <a:rPr lang="en-US" dirty="0" smtClean="0"/>
              <a:t>Requirement 3</a:t>
            </a:r>
            <a:r>
              <a:rPr lang="en-US" dirty="0"/>
              <a:t>: show Competency</a:t>
            </a:r>
            <a:br>
              <a:rPr lang="en-US" dirty="0"/>
            </a:br>
            <a:endParaRPr lang="en-US" dirty="0"/>
          </a:p>
        </p:txBody>
      </p:sp>
      <p:sp>
        <p:nvSpPr>
          <p:cNvPr id="3" name="Content Placeholder 2"/>
          <p:cNvSpPr>
            <a:spLocks noGrp="1"/>
          </p:cNvSpPr>
          <p:nvPr>
            <p:ph idx="1"/>
          </p:nvPr>
        </p:nvSpPr>
        <p:spPr>
          <a:xfrm>
            <a:off x="165463" y="1219200"/>
            <a:ext cx="11782697" cy="5451566"/>
          </a:xfrm>
        </p:spPr>
        <p:txBody>
          <a:bodyPr>
            <a:normAutofit/>
          </a:bodyPr>
          <a:lstStyle/>
          <a:p>
            <a:pPr marL="0" indent="0">
              <a:lnSpc>
                <a:spcPct val="100000"/>
              </a:lnSpc>
              <a:spcBef>
                <a:spcPts val="0"/>
              </a:spcBef>
              <a:buNone/>
            </a:pPr>
            <a:r>
              <a:rPr lang="en-US" dirty="0" smtClean="0"/>
              <a:t>     </a:t>
            </a:r>
            <a:r>
              <a:rPr lang="en-US" u="sng" dirty="0" smtClean="0"/>
              <a:t>Transfer Students:</a:t>
            </a:r>
          </a:p>
          <a:p>
            <a:pPr marL="0" indent="0">
              <a:lnSpc>
                <a:spcPct val="100000"/>
              </a:lnSpc>
              <a:spcBef>
                <a:spcPts val="0"/>
              </a:spcBef>
              <a:buNone/>
            </a:pPr>
            <a:r>
              <a:rPr lang="en-US" dirty="0" smtClean="0"/>
              <a:t>Transfer </a:t>
            </a:r>
            <a:r>
              <a:rPr lang="en-US" dirty="0"/>
              <a:t>students must take the Algebra 1 and ELA 2 tests. If needed they must retest once before the alternate options for competency can be open to </a:t>
            </a:r>
            <a:r>
              <a:rPr lang="en-US" dirty="0" smtClean="0"/>
              <a:t>them.</a:t>
            </a:r>
          </a:p>
          <a:p>
            <a:pPr marL="0" indent="0">
              <a:lnSpc>
                <a:spcPct val="100000"/>
              </a:lnSpc>
              <a:spcBef>
                <a:spcPts val="0"/>
              </a:spcBef>
              <a:buNone/>
            </a:pPr>
            <a:endParaRPr lang="en-US" dirty="0"/>
          </a:p>
          <a:p>
            <a:pPr marL="0" indent="0">
              <a:lnSpc>
                <a:spcPct val="100000"/>
              </a:lnSpc>
              <a:spcBef>
                <a:spcPts val="0"/>
              </a:spcBef>
              <a:buNone/>
            </a:pPr>
            <a:r>
              <a:rPr lang="en-US" dirty="0" smtClean="0"/>
              <a:t> If </a:t>
            </a:r>
            <a:r>
              <a:rPr lang="en-US" dirty="0"/>
              <a:t>a student transfers in during his/her Senior year, they only need to take the Algebra 1 and ELA 2 tests once before the alternate options for competency are open to them. They are not required to complete any retesting. </a:t>
            </a:r>
            <a:endParaRPr lang="en-US" dirty="0" smtClean="0"/>
          </a:p>
          <a:p>
            <a:pPr marL="0" indent="0">
              <a:lnSpc>
                <a:spcPct val="100000"/>
              </a:lnSpc>
              <a:spcBef>
                <a:spcPts val="0"/>
              </a:spcBef>
              <a:buNone/>
            </a:pPr>
            <a:endParaRPr lang="en-US" u="sng" dirty="0"/>
          </a:p>
          <a:p>
            <a:pPr marL="0" indent="0">
              <a:lnSpc>
                <a:spcPct val="100000"/>
              </a:lnSpc>
              <a:spcBef>
                <a:spcPts val="0"/>
              </a:spcBef>
              <a:buNone/>
            </a:pPr>
            <a:r>
              <a:rPr lang="en-US" dirty="0"/>
              <a:t> </a:t>
            </a:r>
            <a:r>
              <a:rPr lang="en-US" dirty="0" smtClean="0"/>
              <a:t>      </a:t>
            </a:r>
            <a:r>
              <a:rPr lang="en-US" u="sng" dirty="0" smtClean="0"/>
              <a:t>IEP Students:</a:t>
            </a:r>
          </a:p>
          <a:p>
            <a:pPr marL="0" indent="0">
              <a:lnSpc>
                <a:spcPct val="100000"/>
              </a:lnSpc>
              <a:spcBef>
                <a:spcPts val="0"/>
              </a:spcBef>
              <a:buNone/>
            </a:pPr>
            <a:r>
              <a:rPr lang="en-US" dirty="0" smtClean="0"/>
              <a:t>IEP </a:t>
            </a:r>
            <a:r>
              <a:rPr lang="en-US" dirty="0"/>
              <a:t>students must take </a:t>
            </a:r>
            <a:r>
              <a:rPr lang="en-US" dirty="0" smtClean="0"/>
              <a:t>the Algebra </a:t>
            </a:r>
            <a:r>
              <a:rPr lang="en-US" dirty="0"/>
              <a:t>1 and ELA </a:t>
            </a:r>
            <a:r>
              <a:rPr lang="en-US" dirty="0" smtClean="0"/>
              <a:t>2 tests </a:t>
            </a:r>
            <a:r>
              <a:rPr lang="en-US" dirty="0"/>
              <a:t>and </a:t>
            </a:r>
            <a:r>
              <a:rPr lang="en-US" dirty="0" smtClean="0"/>
              <a:t>they are required to retest </a:t>
            </a:r>
            <a:r>
              <a:rPr lang="en-US" dirty="0"/>
              <a:t>at least once. If they still do not meet the competency requirement, then they can be exempted from the competency requirement for graduation</a:t>
            </a:r>
            <a:r>
              <a:rPr lang="en-US" dirty="0" smtClean="0"/>
              <a:t>.</a:t>
            </a:r>
          </a:p>
          <a:p>
            <a:pPr marL="0" indent="0">
              <a:lnSpc>
                <a:spcPct val="100000"/>
              </a:lnSpc>
              <a:spcBef>
                <a:spcPts val="0"/>
              </a:spcBef>
              <a:buNone/>
            </a:pPr>
            <a:endParaRPr lang="en-US" dirty="0"/>
          </a:p>
          <a:p>
            <a:pPr marL="0" indent="0">
              <a:lnSpc>
                <a:spcPct val="100000"/>
              </a:lnSpc>
              <a:spcBef>
                <a:spcPts val="0"/>
              </a:spcBef>
              <a:buNone/>
            </a:pPr>
            <a:r>
              <a:rPr lang="en-US" dirty="0" smtClean="0"/>
              <a:t>    </a:t>
            </a:r>
            <a:r>
              <a:rPr lang="en-US" u="sng" dirty="0" smtClean="0"/>
              <a:t>Alternate Assessment:</a:t>
            </a:r>
          </a:p>
          <a:p>
            <a:pPr marL="0" indent="0">
              <a:lnSpc>
                <a:spcPct val="100000"/>
              </a:lnSpc>
              <a:spcBef>
                <a:spcPts val="0"/>
              </a:spcBef>
              <a:buNone/>
            </a:pPr>
            <a:r>
              <a:rPr lang="en-US" dirty="0"/>
              <a:t>Students taking the AA must earn a proficient score of 500 or higher on the AA assessment to meet the competency requirement for graduation.</a:t>
            </a:r>
            <a:endParaRPr lang="en-US" u="sng" dirty="0"/>
          </a:p>
        </p:txBody>
      </p:sp>
    </p:spTree>
    <p:extLst>
      <p:ext uri="{BB962C8B-B14F-4D97-AF65-F5344CB8AC3E}">
        <p14:creationId xmlns:p14="http://schemas.microsoft.com/office/powerpoint/2010/main" val="2338969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224" y="357052"/>
            <a:ext cx="9152708" cy="1018902"/>
          </a:xfrm>
        </p:spPr>
        <p:txBody>
          <a:bodyPr>
            <a:normAutofit fontScale="90000"/>
          </a:bodyPr>
          <a:lstStyle/>
          <a:p>
            <a:r>
              <a:rPr lang="en-US" dirty="0" smtClean="0"/>
              <a:t>Requirement 3</a:t>
            </a:r>
            <a:r>
              <a:rPr lang="en-US" dirty="0"/>
              <a:t>: show Competency</a:t>
            </a:r>
            <a:br>
              <a:rPr lang="en-US" dirty="0"/>
            </a:br>
            <a:endParaRPr lang="en-US" dirty="0"/>
          </a:p>
        </p:txBody>
      </p:sp>
      <p:sp>
        <p:nvSpPr>
          <p:cNvPr id="3" name="Content Placeholder 2"/>
          <p:cNvSpPr>
            <a:spLocks noGrp="1"/>
          </p:cNvSpPr>
          <p:nvPr>
            <p:ph idx="1"/>
          </p:nvPr>
        </p:nvSpPr>
        <p:spPr>
          <a:xfrm>
            <a:off x="313509" y="923109"/>
            <a:ext cx="11730445" cy="5721531"/>
          </a:xfrm>
        </p:spPr>
        <p:txBody>
          <a:bodyPr>
            <a:normAutofit lnSpcReduction="10000"/>
          </a:bodyPr>
          <a:lstStyle/>
          <a:p>
            <a:r>
              <a:rPr lang="en-US" dirty="0" smtClean="0"/>
              <a:t>Option 1:</a:t>
            </a:r>
          </a:p>
          <a:p>
            <a:pPr marL="0" indent="0">
              <a:lnSpc>
                <a:spcPct val="100000"/>
              </a:lnSpc>
              <a:spcBef>
                <a:spcPts val="0"/>
              </a:spcBef>
              <a:buNone/>
            </a:pPr>
            <a:r>
              <a:rPr lang="en-US" dirty="0"/>
              <a:t>          </a:t>
            </a:r>
            <a:r>
              <a:rPr lang="en-US" b="1" dirty="0" smtClean="0"/>
              <a:t>Demonstrate </a:t>
            </a:r>
            <a:r>
              <a:rPr lang="en-US" b="1" dirty="0"/>
              <a:t>Two Career-Focused </a:t>
            </a:r>
            <a:r>
              <a:rPr lang="en-US" b="1" dirty="0" smtClean="0"/>
              <a:t>Activities </a:t>
            </a:r>
            <a:r>
              <a:rPr lang="en-US" b="1" dirty="0"/>
              <a:t>: </a:t>
            </a:r>
          </a:p>
          <a:p>
            <a:pPr marL="0" indent="0">
              <a:lnSpc>
                <a:spcPct val="100000"/>
              </a:lnSpc>
              <a:spcBef>
                <a:spcPts val="0"/>
              </a:spcBef>
              <a:buNone/>
            </a:pPr>
            <a:r>
              <a:rPr lang="en-US" dirty="0" smtClean="0"/>
              <a:t>          </a:t>
            </a:r>
            <a:r>
              <a:rPr lang="en-US" dirty="0" smtClean="0">
                <a:solidFill>
                  <a:srgbClr val="FF0000"/>
                </a:solidFill>
              </a:rPr>
              <a:t>(One must be a Foundational Option)</a:t>
            </a:r>
          </a:p>
          <a:p>
            <a:pPr marL="0" indent="0">
              <a:lnSpc>
                <a:spcPct val="100000"/>
              </a:lnSpc>
              <a:spcBef>
                <a:spcPts val="0"/>
              </a:spcBef>
              <a:buNone/>
            </a:pPr>
            <a:endParaRPr lang="en-US" dirty="0" smtClean="0">
              <a:solidFill>
                <a:srgbClr val="FF0000"/>
              </a:solidFill>
            </a:endParaRPr>
          </a:p>
          <a:p>
            <a:pPr marL="0" indent="0">
              <a:lnSpc>
                <a:spcPct val="100000"/>
              </a:lnSpc>
              <a:spcBef>
                <a:spcPts val="0"/>
              </a:spcBef>
              <a:buNone/>
            </a:pPr>
            <a:r>
              <a:rPr lang="en-US" dirty="0"/>
              <a:t> </a:t>
            </a:r>
            <a:r>
              <a:rPr lang="en-US" dirty="0" smtClean="0"/>
              <a:t>              Foundational Options:</a:t>
            </a:r>
          </a:p>
          <a:p>
            <a:pPr marL="0" indent="0">
              <a:lnSpc>
                <a:spcPct val="100000"/>
              </a:lnSpc>
              <a:spcBef>
                <a:spcPts val="0"/>
              </a:spcBef>
              <a:buNone/>
            </a:pPr>
            <a:r>
              <a:rPr lang="en-US" dirty="0"/>
              <a:t>                   </a:t>
            </a:r>
            <a:r>
              <a:rPr lang="en-US" dirty="0" smtClean="0"/>
              <a:t>a</a:t>
            </a:r>
            <a:r>
              <a:rPr lang="en-US" dirty="0"/>
              <a:t>. Earn a score of proficient or higher on three or more </a:t>
            </a:r>
            <a:r>
              <a:rPr lang="en-US" dirty="0" err="1"/>
              <a:t>WebXams</a:t>
            </a:r>
            <a:r>
              <a:rPr lang="en-US" dirty="0"/>
              <a:t> in a single </a:t>
            </a:r>
            <a:r>
              <a:rPr lang="en-US" dirty="0" smtClean="0"/>
              <a:t>            	           career </a:t>
            </a:r>
            <a:r>
              <a:rPr lang="en-US" dirty="0"/>
              <a:t>pathway; </a:t>
            </a:r>
            <a:endParaRPr lang="en-US" dirty="0" smtClean="0"/>
          </a:p>
          <a:p>
            <a:pPr marL="0" indent="0">
              <a:lnSpc>
                <a:spcPct val="100000"/>
              </a:lnSpc>
              <a:spcBef>
                <a:spcPts val="0"/>
              </a:spcBef>
              <a:buNone/>
            </a:pPr>
            <a:r>
              <a:rPr lang="en-US" dirty="0"/>
              <a:t> </a:t>
            </a:r>
            <a:r>
              <a:rPr lang="en-US" dirty="0" smtClean="0"/>
              <a:t>                  b</a:t>
            </a:r>
            <a:r>
              <a:rPr lang="en-US" dirty="0"/>
              <a:t>. Earn a 12-point approved industry-recognized credential or group of </a:t>
            </a:r>
            <a:r>
              <a:rPr lang="en-US" dirty="0" smtClean="0"/>
              <a:t>   		        credentials </a:t>
            </a:r>
            <a:r>
              <a:rPr lang="en-US" dirty="0"/>
              <a:t>totaling 12 points in a single career field; </a:t>
            </a:r>
            <a:endParaRPr lang="en-US" dirty="0" smtClean="0"/>
          </a:p>
          <a:p>
            <a:r>
              <a:rPr lang="en-US" dirty="0"/>
              <a:t> </a:t>
            </a:r>
            <a:r>
              <a:rPr lang="en-US" dirty="0" smtClean="0"/>
              <a:t>              </a:t>
            </a:r>
            <a:r>
              <a:rPr lang="en-US" dirty="0" smtClean="0"/>
              <a:t>c</a:t>
            </a:r>
            <a:r>
              <a:rPr lang="en-US" dirty="0"/>
              <a:t>. Complete a pre-apprenticeship in the student’s chosen career field or, for </a:t>
            </a:r>
            <a:r>
              <a:rPr lang="en-US" dirty="0" smtClean="0"/>
              <a:t>students </a:t>
            </a:r>
            <a:r>
              <a:rPr lang="en-US" dirty="0"/>
              <a:t>ages 18 and older, show evidence of acceptance </a:t>
            </a:r>
            <a:r>
              <a:rPr lang="en-US" dirty="0"/>
              <a:t> </a:t>
            </a:r>
            <a:r>
              <a:rPr lang="en-US" dirty="0" smtClean="0"/>
              <a:t>in an </a:t>
            </a:r>
            <a:r>
              <a:rPr lang="en-US" dirty="0" smtClean="0"/>
              <a:t>apprenticeship </a:t>
            </a:r>
            <a:r>
              <a:rPr lang="en-US" dirty="0"/>
              <a:t>program after high school</a:t>
            </a:r>
            <a:r>
              <a:rPr lang="en-US" sz="1700" dirty="0" smtClean="0">
                <a:solidFill>
                  <a:srgbClr val="FF0000"/>
                </a:solidFill>
              </a:rPr>
              <a:t>.</a:t>
            </a:r>
          </a:p>
          <a:p>
            <a:pPr marL="0" indent="0">
              <a:buNone/>
            </a:pPr>
            <a:r>
              <a:rPr lang="en-US" sz="1900" dirty="0" smtClean="0">
                <a:solidFill>
                  <a:srgbClr val="FF0000"/>
                </a:solidFill>
              </a:rPr>
              <a:t>(</a:t>
            </a:r>
            <a:r>
              <a:rPr lang="en-US" sz="1900" dirty="0">
                <a:solidFill>
                  <a:srgbClr val="FF0000"/>
                </a:solidFill>
              </a:rPr>
              <a:t>Apprenticeship programs must be registered with the Ohio State Apprenticeship Council, in order for </a:t>
            </a:r>
            <a:r>
              <a:rPr lang="en-US" sz="1900" dirty="0" smtClean="0">
                <a:solidFill>
                  <a:srgbClr val="FF0000"/>
                </a:solidFill>
              </a:rPr>
              <a:t>to </a:t>
            </a:r>
            <a:r>
              <a:rPr lang="en-US" sz="1900" dirty="0">
                <a:solidFill>
                  <a:srgbClr val="FF0000"/>
                </a:solidFill>
              </a:rPr>
              <a:t>be used to meet competency for </a:t>
            </a:r>
            <a:r>
              <a:rPr lang="en-US" sz="1900" dirty="0" smtClean="0">
                <a:solidFill>
                  <a:srgbClr val="FF0000"/>
                </a:solidFill>
              </a:rPr>
              <a:t>graduation).</a:t>
            </a:r>
            <a:endParaRPr lang="en-US" sz="1900" dirty="0">
              <a:solidFill>
                <a:srgbClr val="FF0000"/>
              </a:solidFill>
            </a:endParaRPr>
          </a:p>
          <a:p>
            <a:pPr marL="0" indent="0">
              <a:buNone/>
            </a:pPr>
            <a:endParaRPr lang="en-US" dirty="0" smtClean="0"/>
          </a:p>
          <a:p>
            <a:pPr marL="0" indent="0">
              <a:buNone/>
            </a:pPr>
            <a:r>
              <a:rPr lang="en-US" dirty="0"/>
              <a:t> </a:t>
            </a:r>
            <a:r>
              <a:rPr lang="en-US" dirty="0" smtClean="0"/>
              <a:t>            </a:t>
            </a:r>
            <a:r>
              <a:rPr lang="en-US" dirty="0" smtClean="0"/>
              <a:t> </a:t>
            </a:r>
            <a:r>
              <a:rPr lang="en-US" dirty="0" smtClean="0"/>
              <a:t>Supporting Options:</a:t>
            </a:r>
          </a:p>
          <a:p>
            <a:pPr marL="0" indent="0">
              <a:lnSpc>
                <a:spcPct val="100000"/>
              </a:lnSpc>
              <a:spcBef>
                <a:spcPts val="0"/>
              </a:spcBef>
              <a:buNone/>
            </a:pPr>
            <a:r>
              <a:rPr lang="en-US" dirty="0"/>
              <a:t>                   a. Complete a 250-hour work-based learning experience with evidence of </a:t>
            </a:r>
            <a:r>
              <a:rPr lang="en-US" dirty="0" smtClean="0"/>
              <a:t>		          positive </a:t>
            </a:r>
            <a:r>
              <a:rPr lang="en-US" dirty="0"/>
              <a:t>evaluations; </a:t>
            </a:r>
            <a:endParaRPr lang="en-US" dirty="0" smtClean="0"/>
          </a:p>
          <a:p>
            <a:pPr marL="0" indent="0">
              <a:lnSpc>
                <a:spcPct val="100000"/>
              </a:lnSpc>
              <a:spcBef>
                <a:spcPts val="0"/>
              </a:spcBef>
              <a:buNone/>
            </a:pPr>
            <a:r>
              <a:rPr lang="en-US" dirty="0" smtClean="0"/>
              <a:t>                   b</a:t>
            </a:r>
            <a:r>
              <a:rPr lang="en-US" dirty="0"/>
              <a:t>. Earn the workforce readiness score on </a:t>
            </a:r>
            <a:r>
              <a:rPr lang="en-US" dirty="0" err="1" smtClean="0"/>
              <a:t>WorkKeys</a:t>
            </a:r>
            <a:r>
              <a:rPr lang="en-US" dirty="0"/>
              <a:t> </a:t>
            </a:r>
            <a:r>
              <a:rPr lang="en-US" dirty="0" smtClean="0"/>
              <a:t>(14 points) </a:t>
            </a:r>
          </a:p>
          <a:p>
            <a:pPr marL="0" indent="0">
              <a:lnSpc>
                <a:spcPct val="100000"/>
              </a:lnSpc>
              <a:spcBef>
                <a:spcPts val="0"/>
              </a:spcBef>
              <a:buNone/>
            </a:pPr>
            <a:r>
              <a:rPr lang="en-US" dirty="0" smtClean="0"/>
              <a:t>                   c</a:t>
            </a:r>
            <a:r>
              <a:rPr lang="en-US" dirty="0"/>
              <a:t>. Earn the </a:t>
            </a:r>
            <a:r>
              <a:rPr lang="en-US" dirty="0" err="1"/>
              <a:t>OhioMeansJobs</a:t>
            </a:r>
            <a:r>
              <a:rPr lang="en-US" dirty="0"/>
              <a:t>-Readiness Seal.</a:t>
            </a:r>
          </a:p>
        </p:txBody>
      </p:sp>
    </p:spTree>
    <p:extLst>
      <p:ext uri="{BB962C8B-B14F-4D97-AF65-F5344CB8AC3E}">
        <p14:creationId xmlns:p14="http://schemas.microsoft.com/office/powerpoint/2010/main" val="2427558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503" y="670560"/>
            <a:ext cx="12026537" cy="130629"/>
          </a:xfrm>
        </p:spPr>
        <p:txBody>
          <a:bodyPr>
            <a:normAutofit fontScale="90000"/>
          </a:bodyPr>
          <a:lstStyle/>
          <a:p>
            <a:r>
              <a:rPr lang="en-US" dirty="0" smtClean="0"/>
              <a:t>Requirement 3</a:t>
            </a:r>
            <a:r>
              <a:rPr lang="en-US" dirty="0"/>
              <a:t>: show Competency</a:t>
            </a:r>
            <a:br>
              <a:rPr lang="en-US" dirty="0"/>
            </a:br>
            <a:endParaRPr lang="en-US" dirty="0"/>
          </a:p>
        </p:txBody>
      </p:sp>
      <p:sp>
        <p:nvSpPr>
          <p:cNvPr id="3" name="Content Placeholder 2"/>
          <p:cNvSpPr>
            <a:spLocks noGrp="1"/>
          </p:cNvSpPr>
          <p:nvPr>
            <p:ph idx="1"/>
          </p:nvPr>
        </p:nvSpPr>
        <p:spPr>
          <a:xfrm>
            <a:off x="-1" y="879566"/>
            <a:ext cx="12061371" cy="5721531"/>
          </a:xfrm>
        </p:spPr>
        <p:txBody>
          <a:bodyPr>
            <a:normAutofit fontScale="77500" lnSpcReduction="20000"/>
          </a:bodyPr>
          <a:lstStyle/>
          <a:p>
            <a:pPr marL="0" indent="0">
              <a:buNone/>
            </a:pPr>
            <a:r>
              <a:rPr lang="en-US" dirty="0" smtClean="0"/>
              <a:t>  </a:t>
            </a:r>
            <a:r>
              <a:rPr lang="en-US" sz="2900" dirty="0" smtClean="0"/>
              <a:t>Option 2:</a:t>
            </a:r>
          </a:p>
          <a:p>
            <a:pPr marL="0" indent="0">
              <a:buNone/>
            </a:pPr>
            <a:r>
              <a:rPr lang="en-US" sz="2900" dirty="0"/>
              <a:t> </a:t>
            </a:r>
            <a:r>
              <a:rPr lang="en-US" sz="2900" dirty="0" smtClean="0"/>
              <a:t>     </a:t>
            </a:r>
            <a:r>
              <a:rPr lang="en-US" sz="2900" b="1" dirty="0" smtClean="0"/>
              <a:t>Enlist in the Military</a:t>
            </a:r>
          </a:p>
          <a:p>
            <a:pPr marL="0" indent="0">
              <a:buNone/>
            </a:pPr>
            <a:r>
              <a:rPr lang="en-US" sz="2900" dirty="0"/>
              <a:t>        </a:t>
            </a:r>
            <a:r>
              <a:rPr lang="en-US" sz="2900" dirty="0" smtClean="0"/>
              <a:t>Competency </a:t>
            </a:r>
            <a:r>
              <a:rPr lang="en-US" sz="2900" dirty="0"/>
              <a:t>can be achieved by meeting the requirements to enlist </a:t>
            </a:r>
            <a:r>
              <a:rPr lang="en-US" sz="2900" dirty="0" smtClean="0"/>
              <a:t>in the  </a:t>
            </a:r>
            <a:r>
              <a:rPr lang="en-US" sz="2900" dirty="0" smtClean="0"/>
              <a:t>military</a:t>
            </a:r>
            <a:r>
              <a:rPr lang="en-US" sz="2900" dirty="0"/>
              <a:t>, which can be demonstrated by a contract with the military to enlist </a:t>
            </a:r>
            <a:r>
              <a:rPr lang="en-US" sz="2900" dirty="0" smtClean="0"/>
              <a:t>upon graduation.</a:t>
            </a:r>
          </a:p>
          <a:p>
            <a:pPr marL="0" indent="0">
              <a:buNone/>
            </a:pPr>
            <a:r>
              <a:rPr lang="en-US" sz="2900" dirty="0" smtClean="0"/>
              <a:t>  </a:t>
            </a:r>
          </a:p>
          <a:p>
            <a:pPr marL="0" indent="0">
              <a:buNone/>
            </a:pPr>
            <a:endParaRPr lang="en-US" sz="2900" dirty="0" smtClean="0"/>
          </a:p>
          <a:p>
            <a:pPr marL="0" indent="0">
              <a:buNone/>
            </a:pPr>
            <a:r>
              <a:rPr lang="en-US" sz="2900" dirty="0" smtClean="0"/>
              <a:t>Option </a:t>
            </a:r>
            <a:r>
              <a:rPr lang="en-US" sz="2900" dirty="0" smtClean="0"/>
              <a:t>3:</a:t>
            </a:r>
          </a:p>
          <a:p>
            <a:pPr marL="0" indent="0">
              <a:buNone/>
            </a:pPr>
            <a:r>
              <a:rPr lang="en-US" sz="2900" dirty="0"/>
              <a:t> </a:t>
            </a:r>
            <a:r>
              <a:rPr lang="en-US" sz="2900" dirty="0" smtClean="0"/>
              <a:t>    </a:t>
            </a:r>
            <a:r>
              <a:rPr lang="en-US" sz="2900" b="1" dirty="0" smtClean="0"/>
              <a:t>Complete College Coursework</a:t>
            </a:r>
          </a:p>
          <a:p>
            <a:pPr marL="0" indent="0">
              <a:buNone/>
            </a:pPr>
            <a:r>
              <a:rPr lang="en-US" sz="2900" b="1" dirty="0"/>
              <a:t> </a:t>
            </a:r>
            <a:r>
              <a:rPr lang="en-US" sz="2900" b="1" dirty="0" smtClean="0"/>
              <a:t>        </a:t>
            </a:r>
            <a:r>
              <a:rPr lang="en-US" sz="2900" dirty="0" smtClean="0"/>
              <a:t>Earn </a:t>
            </a:r>
            <a:r>
              <a:rPr lang="en-US" sz="2900" dirty="0"/>
              <a:t>college credit in a non-remedial math or English course (for the subject area not passed) to demonstrate competency</a:t>
            </a:r>
            <a:r>
              <a:rPr lang="en-US" sz="2900" dirty="0" smtClean="0"/>
              <a:t>.</a:t>
            </a:r>
          </a:p>
          <a:p>
            <a:pPr marL="0" indent="0">
              <a:buNone/>
            </a:pPr>
            <a:endParaRPr lang="en-US" sz="2900" b="1" dirty="0"/>
          </a:p>
          <a:p>
            <a:pPr marL="0" indent="0">
              <a:buNone/>
            </a:pPr>
            <a:endParaRPr lang="en-US" sz="2900" dirty="0" smtClean="0"/>
          </a:p>
          <a:p>
            <a:pPr marL="0" indent="0">
              <a:buNone/>
            </a:pPr>
            <a:r>
              <a:rPr lang="en-US" sz="2900" dirty="0"/>
              <a:t/>
            </a:r>
            <a:br>
              <a:rPr lang="en-US" sz="2900" dirty="0"/>
            </a:br>
            <a:endParaRPr lang="en-US" sz="2900" dirty="0" smtClean="0"/>
          </a:p>
          <a:p>
            <a:pPr marL="0" indent="0">
              <a:buNone/>
            </a:pPr>
            <a:r>
              <a:rPr lang="en-US" dirty="0" smtClean="0"/>
              <a:t>      </a:t>
            </a:r>
          </a:p>
          <a:p>
            <a:pPr marL="0" indent="0">
              <a:lnSpc>
                <a:spcPct val="100000"/>
              </a:lnSpc>
              <a:spcBef>
                <a:spcPts val="0"/>
              </a:spcBef>
              <a:buNone/>
            </a:pPr>
            <a:r>
              <a:rPr lang="en-US" dirty="0"/>
              <a:t>          </a:t>
            </a:r>
          </a:p>
        </p:txBody>
      </p:sp>
    </p:spTree>
    <p:extLst>
      <p:ext uri="{BB962C8B-B14F-4D97-AF65-F5344CB8AC3E}">
        <p14:creationId xmlns:p14="http://schemas.microsoft.com/office/powerpoint/2010/main" val="15533394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685</TotalTime>
  <Words>1663</Words>
  <Application>Microsoft Office PowerPoint</Application>
  <PresentationFormat>Widescreen</PresentationFormat>
  <Paragraphs>219</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Courier New</vt:lpstr>
      <vt:lpstr>Rockwell</vt:lpstr>
      <vt:lpstr>Rockwell Condensed</vt:lpstr>
      <vt:lpstr>Wingdings</vt:lpstr>
      <vt:lpstr>Wood Type</vt:lpstr>
      <vt:lpstr>Graduation Requirements </vt:lpstr>
      <vt:lpstr>New Long Term Graduation Requirements</vt:lpstr>
      <vt:lpstr>Graduation Requirements</vt:lpstr>
      <vt:lpstr>Requirement 1: Credits </vt:lpstr>
      <vt:lpstr>Requirement 2: Complete State Testing</vt:lpstr>
      <vt:lpstr>Requirement 3: show Competency </vt:lpstr>
      <vt:lpstr>Requirement 3: show Competency </vt:lpstr>
      <vt:lpstr>Requirement 3: show Competency </vt:lpstr>
      <vt:lpstr>Requirement 3: show Competency </vt:lpstr>
      <vt:lpstr>Requirement 3: show Competency </vt:lpstr>
      <vt:lpstr>Requirement 3: show Readiness </vt:lpstr>
      <vt:lpstr>Requirement 3: show Readiness </vt:lpstr>
      <vt:lpstr>Requirement 3: show Readiness </vt:lpstr>
      <vt:lpstr>Requirement 3: show Readiness </vt:lpstr>
      <vt:lpstr>Graduation Planning </vt:lpstr>
      <vt:lpstr>Graduation Planning </vt:lpstr>
      <vt:lpstr>Graduation Planning </vt:lpstr>
      <vt:lpstr>Graduation Planning Documents</vt:lpstr>
      <vt:lpstr>Graduation Planning</vt:lpstr>
      <vt:lpstr>Final Comments and Questions</vt:lpstr>
    </vt:vector>
  </TitlesOfParts>
  <Company>Millcreek - West Unity Local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Graduation Requirements</dc:title>
  <dc:creator>Amber Metzger</dc:creator>
  <cp:lastModifiedBy>Amber Metzger</cp:lastModifiedBy>
  <cp:revision>28</cp:revision>
  <dcterms:created xsi:type="dcterms:W3CDTF">2021-08-27T13:46:40Z</dcterms:created>
  <dcterms:modified xsi:type="dcterms:W3CDTF">2021-11-12T15:10:18Z</dcterms:modified>
</cp:coreProperties>
</file>