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2E3_A911E604.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 id="2147483697" r:id="rId5"/>
  </p:sldMasterIdLst>
  <p:notesMasterIdLst>
    <p:notesMasterId r:id="rId55"/>
  </p:notesMasterIdLst>
  <p:handoutMasterIdLst>
    <p:handoutMasterId r:id="rId56"/>
  </p:handoutMasterIdLst>
  <p:sldIdLst>
    <p:sldId id="873" r:id="rId6"/>
    <p:sldId id="493" r:id="rId7"/>
    <p:sldId id="877" r:id="rId8"/>
    <p:sldId id="735" r:id="rId9"/>
    <p:sldId id="876" r:id="rId10"/>
    <p:sldId id="846" r:id="rId11"/>
    <p:sldId id="847" r:id="rId12"/>
    <p:sldId id="826" r:id="rId13"/>
    <p:sldId id="827" r:id="rId14"/>
    <p:sldId id="828" r:id="rId15"/>
    <p:sldId id="886" r:id="rId16"/>
    <p:sldId id="841" r:id="rId17"/>
    <p:sldId id="842" r:id="rId18"/>
    <p:sldId id="836" r:id="rId19"/>
    <p:sldId id="837" r:id="rId20"/>
    <p:sldId id="740" r:id="rId21"/>
    <p:sldId id="741" r:id="rId22"/>
    <p:sldId id="783" r:id="rId23"/>
    <p:sldId id="784" r:id="rId24"/>
    <p:sldId id="882" r:id="rId25"/>
    <p:sldId id="878" r:id="rId26"/>
    <p:sldId id="879" r:id="rId27"/>
    <p:sldId id="824" r:id="rId28"/>
    <p:sldId id="880" r:id="rId29"/>
    <p:sldId id="705" r:id="rId30"/>
    <p:sldId id="889" r:id="rId31"/>
    <p:sldId id="890" r:id="rId32"/>
    <p:sldId id="872" r:id="rId33"/>
    <p:sldId id="724" r:id="rId34"/>
    <p:sldId id="739" r:id="rId35"/>
    <p:sldId id="874" r:id="rId36"/>
    <p:sldId id="885" r:id="rId37"/>
    <p:sldId id="843" r:id="rId38"/>
    <p:sldId id="730" r:id="rId39"/>
    <p:sldId id="256" r:id="rId40"/>
    <p:sldId id="883" r:id="rId41"/>
    <p:sldId id="258" r:id="rId42"/>
    <p:sldId id="257" r:id="rId43"/>
    <p:sldId id="264" r:id="rId44"/>
    <p:sldId id="259" r:id="rId45"/>
    <p:sldId id="884" r:id="rId46"/>
    <p:sldId id="260" r:id="rId47"/>
    <p:sldId id="262" r:id="rId48"/>
    <p:sldId id="266" r:id="rId49"/>
    <p:sldId id="772" r:id="rId50"/>
    <p:sldId id="773" r:id="rId51"/>
    <p:sldId id="888" r:id="rId52"/>
    <p:sldId id="787" r:id="rId53"/>
    <p:sldId id="382" r:id="rId5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2B54C1-FB98-46AB-B268-CFD562A839AF}">
          <p14:sldIdLst>
            <p14:sldId id="873"/>
            <p14:sldId id="493"/>
            <p14:sldId id="877"/>
          </p14:sldIdLst>
        </p14:section>
        <p14:section name="Level 1 Updates" id="{79C2C7B0-5303-4D48-B082-64957AD4B60D}">
          <p14:sldIdLst>
            <p14:sldId id="735"/>
            <p14:sldId id="876"/>
            <p14:sldId id="846"/>
            <p14:sldId id="847"/>
            <p14:sldId id="826"/>
            <p14:sldId id="827"/>
            <p14:sldId id="828"/>
            <p14:sldId id="886"/>
            <p14:sldId id="841"/>
            <p14:sldId id="842"/>
            <p14:sldId id="836"/>
            <p14:sldId id="837"/>
          </p14:sldIdLst>
        </p14:section>
        <p14:section name="State Reporting" id="{9DA02B74-1D25-4328-9AB8-380C47F128A6}">
          <p14:sldIdLst>
            <p14:sldId id="740"/>
            <p14:sldId id="741"/>
            <p14:sldId id="783"/>
            <p14:sldId id="784"/>
            <p14:sldId id="882"/>
            <p14:sldId id="878"/>
            <p14:sldId id="879"/>
            <p14:sldId id="824"/>
            <p14:sldId id="880"/>
          </p14:sldIdLst>
        </p14:section>
        <p14:section name="Level 0 Updates" id="{4BC7997B-10E9-4360-B05A-3289F762BC21}">
          <p14:sldIdLst>
            <p14:sldId id="705"/>
            <p14:sldId id="889"/>
            <p14:sldId id="890"/>
            <p14:sldId id="872"/>
          </p14:sldIdLst>
        </p14:section>
        <p14:section name="PD October Snapshot BEDS Reporting" id="{6C0910AB-DC3B-4062-86A5-785498157E81}">
          <p14:sldIdLst>
            <p14:sldId id="724"/>
            <p14:sldId id="739"/>
            <p14:sldId id="874"/>
            <p14:sldId id="885"/>
            <p14:sldId id="843"/>
            <p14:sldId id="730"/>
          </p14:sldIdLst>
        </p14:section>
        <p14:section name="3-8 Testing" id="{CBCE1118-C52C-45E8-BCCB-F40084B3F443}">
          <p14:sldIdLst>
            <p14:sldId id="256"/>
            <p14:sldId id="883"/>
            <p14:sldId id="258"/>
            <p14:sldId id="257"/>
            <p14:sldId id="264"/>
            <p14:sldId id="259"/>
            <p14:sldId id="884"/>
            <p14:sldId id="260"/>
            <p14:sldId id="262"/>
            <p14:sldId id="266"/>
          </p14:sldIdLst>
        </p14:section>
        <p14:section name="Regents" id="{790F6D29-533B-44C7-866A-1B983DC3C889}">
          <p14:sldIdLst>
            <p14:sldId id="772"/>
            <p14:sldId id="773"/>
            <p14:sldId id="888"/>
            <p14:sldId id="787"/>
          </p14:sldIdLst>
        </p14:section>
        <p14:section name="Untitled Section" id="{41295656-FDD8-4051-8778-6D4356FFDCCF}">
          <p14:sldIdLst>
            <p14:sldId id="38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753" userDrawn="1">
          <p15:clr>
            <a:srgbClr val="A4A3A4"/>
          </p15:clr>
        </p15:guide>
        <p15:guide id="2" pos="2035" userDrawn="1">
          <p15:clr>
            <a:srgbClr val="A4A3A4"/>
          </p15:clr>
        </p15:guide>
        <p15:guide id="3" orient="horz" pos="2843" userDrawn="1">
          <p15:clr>
            <a:srgbClr val="A4A3A4"/>
          </p15:clr>
        </p15:guide>
        <p15:guide id="4" pos="2124" userDrawn="1">
          <p15:clr>
            <a:srgbClr val="A4A3A4"/>
          </p15:clr>
        </p15:guide>
        <p15:guide id="5" orient="horz" pos="2665" userDrawn="1">
          <p15:clr>
            <a:srgbClr val="A4A3A4"/>
          </p15:clr>
        </p15:guide>
        <p15:guide id="6" pos="1951" userDrawn="1">
          <p15:clr>
            <a:srgbClr val="A4A3A4"/>
          </p15:clr>
        </p15:guide>
        <p15:guide id="7" orient="horz" pos="2936" userDrawn="1">
          <p15:clr>
            <a:srgbClr val="A4A3A4"/>
          </p15:clr>
        </p15:guide>
        <p15:guide id="8" pos="2216" userDrawn="1">
          <p15:clr>
            <a:srgbClr val="A4A3A4"/>
          </p15:clr>
        </p15:guide>
        <p15:guide id="9" orient="horz" pos="2839" userDrawn="1">
          <p15:clr>
            <a:srgbClr val="A4A3A4"/>
          </p15:clr>
        </p15:guide>
        <p15:guide id="10" orient="horz" pos="2932" userDrawn="1">
          <p15:clr>
            <a:srgbClr val="A4A3A4"/>
          </p15:clr>
        </p15:guide>
        <p15:guide id="11" orient="horz" pos="2749" userDrawn="1">
          <p15:clr>
            <a:srgbClr val="A4A3A4"/>
          </p15:clr>
        </p15:guide>
        <p15:guide id="12" orient="horz" pos="3028" userDrawn="1">
          <p15:clr>
            <a:srgbClr val="A4A3A4"/>
          </p15:clr>
        </p15:guide>
        <p15:guide id="13" pos="2120" userDrawn="1">
          <p15:clr>
            <a:srgbClr val="A4A3A4"/>
          </p15:clr>
        </p15:guide>
        <p15:guide id="14" pos="2212" userDrawn="1">
          <p15:clr>
            <a:srgbClr val="A4A3A4"/>
          </p15:clr>
        </p15:guide>
        <p15:guide id="15" pos="2032" userDrawn="1">
          <p15:clr>
            <a:srgbClr val="A4A3A4"/>
          </p15:clr>
        </p15:guide>
        <p15:guide id="16" pos="23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D4F862-7AAF-5327-5045-EDD8597AC7F8}" name="James Saintours" initials="JS" userId="S::jsaintou@bocesmaars.org::d6e699fa-346e-42d4-8493-8fcd8b7206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Ellen Maloney" initials="MM" lastIdx="1" clrIdx="0">
    <p:extLst>
      <p:ext uri="{19B8F6BF-5375-455C-9EA6-DF929625EA0E}">
        <p15:presenceInfo xmlns:p15="http://schemas.microsoft.com/office/powerpoint/2012/main" userId="S-1-5-21-839522115-1409082233-682003330-8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B935"/>
    <a:srgbClr val="2109AF"/>
    <a:srgbClr val="E4D1CE"/>
    <a:srgbClr val="CFE7FA"/>
    <a:srgbClr val="81C9FF"/>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3A35-05A0-692A-EE90-48A15F1D6FF2}" v="7" dt="2025-12-01T15:00:03.189"/>
    <p1510:client id="{122D5A88-4EE8-041A-4D10-8AF850ABAA5D}" v="283" dt="2025-12-01T17:15:14.493"/>
    <p1510:client id="{3248E1F5-FE1B-ACC5-BA3C-7FAAF1AADBEA}" v="53" dt="2025-12-01T13:20:45.294"/>
    <p1510:client id="{400DD483-3BA5-CDC8-668D-B659DC711F7C}" v="15" dt="2025-12-01T14:54:50.370"/>
    <p1510:client id="{4F67B379-A217-47E0-99EF-4D04443C1B0F}" v="177" dt="2025-12-01T20:11:48.406"/>
    <p1510:client id="{6869F8D3-AE07-224C-662A-EB32EC951DC4}" v="26" dt="2025-12-01T13:28:53.020"/>
    <p1510:client id="{84106205-A838-1D11-BD7D-4467D7531953}" v="108" dt="2025-12-01T13:40:13.573"/>
    <p1510:client id="{AAFF168E-ECA8-2C3A-FE51-EC01D1C4067D}" v="6" dt="2025-12-01T13:51:48.562"/>
    <p1510:client id="{B8F8C157-4335-4C5E-83F3-E74FD9398906}" v="2" dt="2025-12-01T19:39:42.273"/>
    <p1510:client id="{D42A2C54-E0BA-4A1E-931C-D6B35985D73C}" v="1143" dt="2025-12-01T20:19:59.719"/>
    <p1510:client id="{EB41027B-F83B-4D66-9990-881554D1291C}" v="57" dt="2025-12-01T14:35:39.471"/>
    <p1510:client id="{ED9E19DE-A75F-3DD8-3763-1894B3EB20EE}" v="283" dt="2025-12-01T15:53:41.832"/>
    <p1510:client id="{F007D7E2-ED2A-4172-8272-B1A7181340FD}" v="17" dt="2025-12-01T15:52:42.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753"/>
        <p:guide pos="2035"/>
        <p:guide orient="horz" pos="2843"/>
        <p:guide pos="2124"/>
        <p:guide orient="horz" pos="2665"/>
        <p:guide pos="1951"/>
        <p:guide orient="horz" pos="2936"/>
        <p:guide pos="2216"/>
        <p:guide orient="horz" pos="2839"/>
        <p:guide orient="horz" pos="2932"/>
        <p:guide orient="horz" pos="2749"/>
        <p:guide orient="horz" pos="3028"/>
        <p:guide pos="2120"/>
        <p:guide pos="2212"/>
        <p:guide pos="2032"/>
        <p:guide pos="23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omments/modernComment_2E3_A911E604.xml><?xml version="1.0" encoding="utf-8"?>
<p188:cmLst xmlns:a="http://schemas.openxmlformats.org/drawingml/2006/main" xmlns:r="http://schemas.openxmlformats.org/officeDocument/2006/relationships" xmlns:p188="http://schemas.microsoft.com/office/powerpoint/2018/8/main">
  <p188:cm id="{7A77DF5E-B547-4C7A-B737-83B0B7CAC6ED}" authorId="{AFD4F862-7AAF-5327-5045-EDD8597AC7F8}" created="2025-11-19T18:14:42.551">
    <pc:sldMkLst xmlns:pc="http://schemas.microsoft.com/office/powerpoint/2013/main/command">
      <pc:docMk/>
      <pc:sldMk cId="2836522500" sldId="739"/>
    </pc:sldMkLst>
    <p188:txBody>
      <a:bodyPr/>
      <a:lstStyle/>
      <a:p>
        <a:r>
          <a:rPr lang="en-US"/>
          <a:t>Fix the dates and links on this page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E55036-5DB3-4668-96F1-FB54D3AEDA2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2C5D2A-F91F-45BB-B32B-273B97F4FE85}">
      <dgm:prSet phldrT="[Text]" phldr="0"/>
      <dgm:spPr/>
      <dgm:t>
        <a:bodyPr/>
        <a:lstStyle/>
        <a:p>
          <a:r>
            <a:rPr lang="en-US"/>
            <a:t>EDUCATION Type</a:t>
          </a:r>
        </a:p>
      </dgm:t>
    </dgm:pt>
    <dgm:pt modelId="{CDC63DB1-7FF5-43EA-AB4E-9C02A0AEE023}" type="parTrans" cxnId="{5FF0F85B-8733-40BB-B4C1-B45A9F98479E}">
      <dgm:prSet/>
      <dgm:spPr/>
      <dgm:t>
        <a:bodyPr/>
        <a:lstStyle/>
        <a:p>
          <a:endParaRPr lang="en-US"/>
        </a:p>
      </dgm:t>
    </dgm:pt>
    <dgm:pt modelId="{2E6F6AE5-625F-49CC-A176-92C36455AC4C}" type="sibTrans" cxnId="{5FF0F85B-8733-40BB-B4C1-B45A9F98479E}">
      <dgm:prSet/>
      <dgm:spPr/>
      <dgm:t>
        <a:bodyPr/>
        <a:lstStyle/>
        <a:p>
          <a:endParaRPr lang="en-US"/>
        </a:p>
      </dgm:t>
    </dgm:pt>
    <dgm:pt modelId="{64A21E81-F9B4-4C98-B48E-7FC4BAF0040E}">
      <dgm:prSet phldrT="[Text]" phldr="0"/>
      <dgm:spPr/>
      <dgm:t>
        <a:bodyPr/>
        <a:lstStyle/>
        <a:p>
          <a:r>
            <a:rPr lang="en-US"/>
            <a:t>Economic Status</a:t>
          </a:r>
        </a:p>
      </dgm:t>
    </dgm:pt>
    <dgm:pt modelId="{E627827B-2F83-4DDD-9383-0FBF2CDE0BA3}" type="parTrans" cxnId="{686C5A8A-85D7-4CFF-ADA0-E96C1D15292E}">
      <dgm:prSet/>
      <dgm:spPr/>
      <dgm:t>
        <a:bodyPr/>
        <a:lstStyle/>
        <a:p>
          <a:endParaRPr lang="en-US"/>
        </a:p>
      </dgm:t>
    </dgm:pt>
    <dgm:pt modelId="{9AF288C0-E838-4D29-A71C-5AC1C04DED11}" type="sibTrans" cxnId="{686C5A8A-85D7-4CFF-ADA0-E96C1D15292E}">
      <dgm:prSet/>
      <dgm:spPr/>
      <dgm:t>
        <a:bodyPr/>
        <a:lstStyle/>
        <a:p>
          <a:endParaRPr lang="en-US"/>
        </a:p>
      </dgm:t>
    </dgm:pt>
    <dgm:pt modelId="{28970CF1-7CEF-486E-894F-032B7417BABB}">
      <dgm:prSet phldrT="[Text]" phldr="0"/>
      <dgm:spPr/>
      <dgm:t>
        <a:bodyPr/>
        <a:lstStyle/>
        <a:p>
          <a:r>
            <a:rPr lang="en-US"/>
            <a:t>ELL Eligible </a:t>
          </a:r>
        </a:p>
      </dgm:t>
    </dgm:pt>
    <dgm:pt modelId="{C55A9B28-124A-4D76-9C0D-477F1E7DDB67}" type="parTrans" cxnId="{B8E542B4-04A5-4AE1-AD69-842CF522980D}">
      <dgm:prSet/>
      <dgm:spPr/>
      <dgm:t>
        <a:bodyPr/>
        <a:lstStyle/>
        <a:p>
          <a:endParaRPr lang="en-US"/>
        </a:p>
      </dgm:t>
    </dgm:pt>
    <dgm:pt modelId="{5DD3D329-E73A-4D1C-BFE8-C905A34C1B00}" type="sibTrans" cxnId="{B8E542B4-04A5-4AE1-AD69-842CF522980D}">
      <dgm:prSet/>
      <dgm:spPr/>
      <dgm:t>
        <a:bodyPr/>
        <a:lstStyle/>
        <a:p>
          <a:endParaRPr lang="en-US"/>
        </a:p>
      </dgm:t>
    </dgm:pt>
    <dgm:pt modelId="{E4DC3B1C-B1CA-4745-8B2B-B2A0666F8E0E}">
      <dgm:prSet phldrT="[Text]" phldr="0"/>
      <dgm:spPr/>
      <dgm:t>
        <a:bodyPr/>
        <a:lstStyle/>
        <a:p>
          <a:r>
            <a:rPr lang="en-US"/>
            <a:t>Ethnicity</a:t>
          </a:r>
        </a:p>
      </dgm:t>
    </dgm:pt>
    <dgm:pt modelId="{7B6366D2-CB96-445B-B638-A1B9289CEC42}" type="parTrans" cxnId="{A887A654-EDFF-4518-8AF6-7E311B3579C1}">
      <dgm:prSet/>
      <dgm:spPr/>
      <dgm:t>
        <a:bodyPr/>
        <a:lstStyle/>
        <a:p>
          <a:endParaRPr lang="en-US"/>
        </a:p>
      </dgm:t>
    </dgm:pt>
    <dgm:pt modelId="{BBE15CF8-C436-4F7E-A521-2B25BE428BC6}" type="sibTrans" cxnId="{A887A654-EDFF-4518-8AF6-7E311B3579C1}">
      <dgm:prSet/>
      <dgm:spPr/>
      <dgm:t>
        <a:bodyPr/>
        <a:lstStyle/>
        <a:p>
          <a:endParaRPr lang="en-US"/>
        </a:p>
      </dgm:t>
    </dgm:pt>
    <dgm:pt modelId="{92CAD5DA-BD1F-49DD-9366-97F29DDACD21}">
      <dgm:prSet phldrT="[Text]" phldr="0"/>
      <dgm:spPr/>
      <dgm:t>
        <a:bodyPr/>
        <a:lstStyle/>
        <a:p>
          <a:r>
            <a:rPr lang="en-US"/>
            <a:t>Gender</a:t>
          </a:r>
        </a:p>
      </dgm:t>
    </dgm:pt>
    <dgm:pt modelId="{354983F5-63AB-481A-B552-5138D6E541FC}" type="parTrans" cxnId="{83323750-8AE0-499C-B238-3059639365BE}">
      <dgm:prSet/>
      <dgm:spPr/>
      <dgm:t>
        <a:bodyPr/>
        <a:lstStyle/>
        <a:p>
          <a:endParaRPr lang="en-US"/>
        </a:p>
      </dgm:t>
    </dgm:pt>
    <dgm:pt modelId="{4C809CB9-508F-489F-A599-78C885324F6B}" type="sibTrans" cxnId="{83323750-8AE0-499C-B238-3059639365BE}">
      <dgm:prSet/>
      <dgm:spPr/>
      <dgm:t>
        <a:bodyPr/>
        <a:lstStyle/>
        <a:p>
          <a:endParaRPr lang="en-US"/>
        </a:p>
      </dgm:t>
    </dgm:pt>
    <dgm:pt modelId="{D9F129E5-3EAC-4A33-9CA8-BAEC073FA91A}" type="pres">
      <dgm:prSet presAssocID="{33E55036-5DB3-4668-96F1-FB54D3AEDA27}" presName="diagram" presStyleCnt="0">
        <dgm:presLayoutVars>
          <dgm:dir/>
          <dgm:resizeHandles val="exact"/>
        </dgm:presLayoutVars>
      </dgm:prSet>
      <dgm:spPr/>
    </dgm:pt>
    <dgm:pt modelId="{4377BED6-312E-4073-AB05-6762EF9A7DB9}" type="pres">
      <dgm:prSet presAssocID="{FD2C5D2A-F91F-45BB-B32B-273B97F4FE85}" presName="node" presStyleLbl="node1" presStyleIdx="0" presStyleCnt="5">
        <dgm:presLayoutVars>
          <dgm:bulletEnabled val="1"/>
        </dgm:presLayoutVars>
      </dgm:prSet>
      <dgm:spPr/>
    </dgm:pt>
    <dgm:pt modelId="{E62FA579-7898-41B3-96EA-5E5DEC4432DF}" type="pres">
      <dgm:prSet presAssocID="{2E6F6AE5-625F-49CC-A176-92C36455AC4C}" presName="sibTrans" presStyleCnt="0"/>
      <dgm:spPr/>
    </dgm:pt>
    <dgm:pt modelId="{58520FF5-47EE-4DBC-9489-F792F12BEC48}" type="pres">
      <dgm:prSet presAssocID="{64A21E81-F9B4-4C98-B48E-7FC4BAF0040E}" presName="node" presStyleLbl="node1" presStyleIdx="1" presStyleCnt="5">
        <dgm:presLayoutVars>
          <dgm:bulletEnabled val="1"/>
        </dgm:presLayoutVars>
      </dgm:prSet>
      <dgm:spPr/>
    </dgm:pt>
    <dgm:pt modelId="{2EFA01D0-4791-453F-940F-95E46EDDC6E4}" type="pres">
      <dgm:prSet presAssocID="{9AF288C0-E838-4D29-A71C-5AC1C04DED11}" presName="sibTrans" presStyleCnt="0"/>
      <dgm:spPr/>
    </dgm:pt>
    <dgm:pt modelId="{5DFF9B07-789A-453C-88F8-EA636ED30CFB}" type="pres">
      <dgm:prSet presAssocID="{28970CF1-7CEF-486E-894F-032B7417BABB}" presName="node" presStyleLbl="node1" presStyleIdx="2" presStyleCnt="5">
        <dgm:presLayoutVars>
          <dgm:bulletEnabled val="1"/>
        </dgm:presLayoutVars>
      </dgm:prSet>
      <dgm:spPr/>
    </dgm:pt>
    <dgm:pt modelId="{72C6C2EB-F3CD-4909-B686-874FFA022F2A}" type="pres">
      <dgm:prSet presAssocID="{5DD3D329-E73A-4D1C-BFE8-C905A34C1B00}" presName="sibTrans" presStyleCnt="0"/>
      <dgm:spPr/>
    </dgm:pt>
    <dgm:pt modelId="{F5C51326-8476-4A12-B589-C9746227A9B9}" type="pres">
      <dgm:prSet presAssocID="{E4DC3B1C-B1CA-4745-8B2B-B2A0666F8E0E}" presName="node" presStyleLbl="node1" presStyleIdx="3" presStyleCnt="5">
        <dgm:presLayoutVars>
          <dgm:bulletEnabled val="1"/>
        </dgm:presLayoutVars>
      </dgm:prSet>
      <dgm:spPr/>
    </dgm:pt>
    <dgm:pt modelId="{44C16B59-1D13-40AC-A332-1E999D5C63FB}" type="pres">
      <dgm:prSet presAssocID="{BBE15CF8-C436-4F7E-A521-2B25BE428BC6}" presName="sibTrans" presStyleCnt="0"/>
      <dgm:spPr/>
    </dgm:pt>
    <dgm:pt modelId="{56881A66-CD29-4FBB-B8FA-7D37B4A84497}" type="pres">
      <dgm:prSet presAssocID="{92CAD5DA-BD1F-49DD-9366-97F29DDACD21}" presName="node" presStyleLbl="node1" presStyleIdx="4" presStyleCnt="5">
        <dgm:presLayoutVars>
          <dgm:bulletEnabled val="1"/>
        </dgm:presLayoutVars>
      </dgm:prSet>
      <dgm:spPr/>
    </dgm:pt>
  </dgm:ptLst>
  <dgm:cxnLst>
    <dgm:cxn modelId="{EF4E172B-B809-48E0-A5C9-09F02A308D67}" type="presOf" srcId="{92CAD5DA-BD1F-49DD-9366-97F29DDACD21}" destId="{56881A66-CD29-4FBB-B8FA-7D37B4A84497}" srcOrd="0" destOrd="0" presId="urn:microsoft.com/office/officeart/2005/8/layout/default"/>
    <dgm:cxn modelId="{0747BA30-E76F-41AD-9749-D7E96A030AEE}" type="presOf" srcId="{FD2C5D2A-F91F-45BB-B32B-273B97F4FE85}" destId="{4377BED6-312E-4073-AB05-6762EF9A7DB9}" srcOrd="0" destOrd="0" presId="urn:microsoft.com/office/officeart/2005/8/layout/default"/>
    <dgm:cxn modelId="{D86CB65B-A64D-4BD2-BE57-18DB30ACAE21}" type="presOf" srcId="{E4DC3B1C-B1CA-4745-8B2B-B2A0666F8E0E}" destId="{F5C51326-8476-4A12-B589-C9746227A9B9}" srcOrd="0" destOrd="0" presId="urn:microsoft.com/office/officeart/2005/8/layout/default"/>
    <dgm:cxn modelId="{5FF0F85B-8733-40BB-B4C1-B45A9F98479E}" srcId="{33E55036-5DB3-4668-96F1-FB54D3AEDA27}" destId="{FD2C5D2A-F91F-45BB-B32B-273B97F4FE85}" srcOrd="0" destOrd="0" parTransId="{CDC63DB1-7FF5-43EA-AB4E-9C02A0AEE023}" sibTransId="{2E6F6AE5-625F-49CC-A176-92C36455AC4C}"/>
    <dgm:cxn modelId="{83323750-8AE0-499C-B238-3059639365BE}" srcId="{33E55036-5DB3-4668-96F1-FB54D3AEDA27}" destId="{92CAD5DA-BD1F-49DD-9366-97F29DDACD21}" srcOrd="4" destOrd="0" parTransId="{354983F5-63AB-481A-B552-5138D6E541FC}" sibTransId="{4C809CB9-508F-489F-A599-78C885324F6B}"/>
    <dgm:cxn modelId="{A887A654-EDFF-4518-8AF6-7E311B3579C1}" srcId="{33E55036-5DB3-4668-96F1-FB54D3AEDA27}" destId="{E4DC3B1C-B1CA-4745-8B2B-B2A0666F8E0E}" srcOrd="3" destOrd="0" parTransId="{7B6366D2-CB96-445B-B638-A1B9289CEC42}" sibTransId="{BBE15CF8-C436-4F7E-A521-2B25BE428BC6}"/>
    <dgm:cxn modelId="{3444A684-7A4B-4EC2-AABD-7D7C5746A236}" type="presOf" srcId="{28970CF1-7CEF-486E-894F-032B7417BABB}" destId="{5DFF9B07-789A-453C-88F8-EA636ED30CFB}" srcOrd="0" destOrd="0" presId="urn:microsoft.com/office/officeart/2005/8/layout/default"/>
    <dgm:cxn modelId="{686C5A8A-85D7-4CFF-ADA0-E96C1D15292E}" srcId="{33E55036-5DB3-4668-96F1-FB54D3AEDA27}" destId="{64A21E81-F9B4-4C98-B48E-7FC4BAF0040E}" srcOrd="1" destOrd="0" parTransId="{E627827B-2F83-4DDD-9383-0FBF2CDE0BA3}" sibTransId="{9AF288C0-E838-4D29-A71C-5AC1C04DED11}"/>
    <dgm:cxn modelId="{B8E542B4-04A5-4AE1-AD69-842CF522980D}" srcId="{33E55036-5DB3-4668-96F1-FB54D3AEDA27}" destId="{28970CF1-7CEF-486E-894F-032B7417BABB}" srcOrd="2" destOrd="0" parTransId="{C55A9B28-124A-4D76-9C0D-477F1E7DDB67}" sibTransId="{5DD3D329-E73A-4D1C-BFE8-C905A34C1B00}"/>
    <dgm:cxn modelId="{9902DCBF-E941-4BBE-B0C0-01BCED764C49}" type="presOf" srcId="{33E55036-5DB3-4668-96F1-FB54D3AEDA27}" destId="{D9F129E5-3EAC-4A33-9CA8-BAEC073FA91A}" srcOrd="0" destOrd="0" presId="urn:microsoft.com/office/officeart/2005/8/layout/default"/>
    <dgm:cxn modelId="{5D3816E2-145D-4A3A-AF6B-446C353C5741}" type="presOf" srcId="{64A21E81-F9B4-4C98-B48E-7FC4BAF0040E}" destId="{58520FF5-47EE-4DBC-9489-F792F12BEC48}" srcOrd="0" destOrd="0" presId="urn:microsoft.com/office/officeart/2005/8/layout/default"/>
    <dgm:cxn modelId="{0829C5EE-06F0-42ED-8C67-67374CD082EF}" type="presParOf" srcId="{D9F129E5-3EAC-4A33-9CA8-BAEC073FA91A}" destId="{4377BED6-312E-4073-AB05-6762EF9A7DB9}" srcOrd="0" destOrd="0" presId="urn:microsoft.com/office/officeart/2005/8/layout/default"/>
    <dgm:cxn modelId="{41C88FDA-09A8-4ED7-A8F4-27A851C5057F}" type="presParOf" srcId="{D9F129E5-3EAC-4A33-9CA8-BAEC073FA91A}" destId="{E62FA579-7898-41B3-96EA-5E5DEC4432DF}" srcOrd="1" destOrd="0" presId="urn:microsoft.com/office/officeart/2005/8/layout/default"/>
    <dgm:cxn modelId="{9F6E7F6E-6DA4-4D6C-AC97-6C21D9C9C8B8}" type="presParOf" srcId="{D9F129E5-3EAC-4A33-9CA8-BAEC073FA91A}" destId="{58520FF5-47EE-4DBC-9489-F792F12BEC48}" srcOrd="2" destOrd="0" presId="urn:microsoft.com/office/officeart/2005/8/layout/default"/>
    <dgm:cxn modelId="{A4DC1AC1-94F2-438A-9A59-935458F2C16B}" type="presParOf" srcId="{D9F129E5-3EAC-4A33-9CA8-BAEC073FA91A}" destId="{2EFA01D0-4791-453F-940F-95E46EDDC6E4}" srcOrd="3" destOrd="0" presId="urn:microsoft.com/office/officeart/2005/8/layout/default"/>
    <dgm:cxn modelId="{F718C3BB-AD49-4D64-A452-9CD16F298CD5}" type="presParOf" srcId="{D9F129E5-3EAC-4A33-9CA8-BAEC073FA91A}" destId="{5DFF9B07-789A-453C-88F8-EA636ED30CFB}" srcOrd="4" destOrd="0" presId="urn:microsoft.com/office/officeart/2005/8/layout/default"/>
    <dgm:cxn modelId="{0A368B15-C72B-4A26-8DE7-6D9CF91831F1}" type="presParOf" srcId="{D9F129E5-3EAC-4A33-9CA8-BAEC073FA91A}" destId="{72C6C2EB-F3CD-4909-B686-874FFA022F2A}" srcOrd="5" destOrd="0" presId="urn:microsoft.com/office/officeart/2005/8/layout/default"/>
    <dgm:cxn modelId="{1CA813E0-4CBB-4023-A942-E8B28BB922A6}" type="presParOf" srcId="{D9F129E5-3EAC-4A33-9CA8-BAEC073FA91A}" destId="{F5C51326-8476-4A12-B589-C9746227A9B9}" srcOrd="6" destOrd="0" presId="urn:microsoft.com/office/officeart/2005/8/layout/default"/>
    <dgm:cxn modelId="{7BA1ED9D-C5CE-4931-ADB9-983338383411}" type="presParOf" srcId="{D9F129E5-3EAC-4A33-9CA8-BAEC073FA91A}" destId="{44C16B59-1D13-40AC-A332-1E999D5C63FB}" srcOrd="7" destOrd="0" presId="urn:microsoft.com/office/officeart/2005/8/layout/default"/>
    <dgm:cxn modelId="{E0EC07E7-D081-44BD-B695-C01DE862E04D}" type="presParOf" srcId="{D9F129E5-3EAC-4A33-9CA8-BAEC073FA91A}" destId="{56881A66-CD29-4FBB-B8FA-7D37B4A8449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7BED6-312E-4073-AB05-6762EF9A7DB9}">
      <dsp:nvSpPr>
        <dsp:cNvPr id="0" name=""/>
        <dsp:cNvSpPr/>
      </dsp:nvSpPr>
      <dsp:spPr>
        <a:xfrm>
          <a:off x="0" y="379490"/>
          <a:ext cx="2226468" cy="13358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EDUCATION Type</a:t>
          </a:r>
        </a:p>
      </dsp:txBody>
      <dsp:txXfrm>
        <a:off x="0" y="379490"/>
        <a:ext cx="2226468" cy="1335881"/>
      </dsp:txXfrm>
    </dsp:sp>
    <dsp:sp modelId="{58520FF5-47EE-4DBC-9489-F792F12BEC48}">
      <dsp:nvSpPr>
        <dsp:cNvPr id="0" name=""/>
        <dsp:cNvSpPr/>
      </dsp:nvSpPr>
      <dsp:spPr>
        <a:xfrm>
          <a:off x="2449115" y="379490"/>
          <a:ext cx="2226468" cy="13358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Economic Status</a:t>
          </a:r>
        </a:p>
      </dsp:txBody>
      <dsp:txXfrm>
        <a:off x="2449115" y="379490"/>
        <a:ext cx="2226468" cy="1335881"/>
      </dsp:txXfrm>
    </dsp:sp>
    <dsp:sp modelId="{5DFF9B07-789A-453C-88F8-EA636ED30CFB}">
      <dsp:nvSpPr>
        <dsp:cNvPr id="0" name=""/>
        <dsp:cNvSpPr/>
      </dsp:nvSpPr>
      <dsp:spPr>
        <a:xfrm>
          <a:off x="4898231" y="379490"/>
          <a:ext cx="2226468" cy="13358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ELL Eligible </a:t>
          </a:r>
        </a:p>
      </dsp:txBody>
      <dsp:txXfrm>
        <a:off x="4898231" y="379490"/>
        <a:ext cx="2226468" cy="1335881"/>
      </dsp:txXfrm>
    </dsp:sp>
    <dsp:sp modelId="{F5C51326-8476-4A12-B589-C9746227A9B9}">
      <dsp:nvSpPr>
        <dsp:cNvPr id="0" name=""/>
        <dsp:cNvSpPr/>
      </dsp:nvSpPr>
      <dsp:spPr>
        <a:xfrm>
          <a:off x="1224557" y="1938018"/>
          <a:ext cx="2226468" cy="13358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Ethnicity</a:t>
          </a:r>
        </a:p>
      </dsp:txBody>
      <dsp:txXfrm>
        <a:off x="1224557" y="1938018"/>
        <a:ext cx="2226468" cy="1335881"/>
      </dsp:txXfrm>
    </dsp:sp>
    <dsp:sp modelId="{56881A66-CD29-4FBB-B8FA-7D37B4A84497}">
      <dsp:nvSpPr>
        <dsp:cNvPr id="0" name=""/>
        <dsp:cNvSpPr/>
      </dsp:nvSpPr>
      <dsp:spPr>
        <a:xfrm>
          <a:off x="3673673" y="1938018"/>
          <a:ext cx="2226468" cy="13358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Gender</a:t>
          </a:r>
        </a:p>
      </dsp:txBody>
      <dsp:txXfrm>
        <a:off x="3673673" y="1938018"/>
        <a:ext cx="2226468" cy="133588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8"/>
            <a:ext cx="3043980" cy="465774"/>
          </a:xfrm>
          <a:prstGeom prst="rect">
            <a:avLst/>
          </a:prstGeom>
        </p:spPr>
        <p:txBody>
          <a:bodyPr vert="horz" lIns="91058" tIns="45528" rIns="91058" bIns="45528" rtlCol="0"/>
          <a:lstStyle>
            <a:lvl1pPr algn="l">
              <a:defRPr sz="1200"/>
            </a:lvl1pPr>
          </a:lstStyle>
          <a:p>
            <a:endParaRPr lang="en-US"/>
          </a:p>
        </p:txBody>
      </p:sp>
      <p:sp>
        <p:nvSpPr>
          <p:cNvPr id="3" name="Date Placeholder 2"/>
          <p:cNvSpPr>
            <a:spLocks noGrp="1"/>
          </p:cNvSpPr>
          <p:nvPr>
            <p:ph type="dt" sz="quarter" idx="1"/>
          </p:nvPr>
        </p:nvSpPr>
        <p:spPr>
          <a:xfrm>
            <a:off x="3977536" y="8"/>
            <a:ext cx="3043980" cy="465774"/>
          </a:xfrm>
          <a:prstGeom prst="rect">
            <a:avLst/>
          </a:prstGeom>
        </p:spPr>
        <p:txBody>
          <a:bodyPr vert="horz" lIns="91058" tIns="45528" rIns="91058" bIns="45528" rtlCol="0"/>
          <a:lstStyle>
            <a:lvl1pPr algn="r">
              <a:defRPr sz="1200"/>
            </a:lvl1pPr>
          </a:lstStyle>
          <a:p>
            <a:fld id="{172FE2D9-F295-474F-B846-0276564E771F}" type="datetimeFigureOut">
              <a:rPr lang="en-US" smtClean="0"/>
              <a:t>12/1/2025</a:t>
            </a:fld>
            <a:endParaRPr lang="en-US"/>
          </a:p>
        </p:txBody>
      </p:sp>
      <p:sp>
        <p:nvSpPr>
          <p:cNvPr id="4" name="Footer Placeholder 3"/>
          <p:cNvSpPr>
            <a:spLocks noGrp="1"/>
          </p:cNvSpPr>
          <p:nvPr>
            <p:ph type="ftr" sz="quarter" idx="2"/>
          </p:nvPr>
        </p:nvSpPr>
        <p:spPr>
          <a:xfrm>
            <a:off x="6" y="8841740"/>
            <a:ext cx="3043980" cy="465774"/>
          </a:xfrm>
          <a:prstGeom prst="rect">
            <a:avLst/>
          </a:prstGeom>
        </p:spPr>
        <p:txBody>
          <a:bodyPr vert="horz" lIns="91058" tIns="45528" rIns="91058" bIns="45528" rtlCol="0" anchor="b"/>
          <a:lstStyle>
            <a:lvl1pPr algn="l">
              <a:defRPr sz="1200"/>
            </a:lvl1pPr>
          </a:lstStyle>
          <a:p>
            <a:endParaRPr lang="en-US"/>
          </a:p>
        </p:txBody>
      </p:sp>
      <p:sp>
        <p:nvSpPr>
          <p:cNvPr id="5" name="Slide Number Placeholder 4"/>
          <p:cNvSpPr>
            <a:spLocks noGrp="1"/>
          </p:cNvSpPr>
          <p:nvPr>
            <p:ph type="sldNum" sz="quarter" idx="3"/>
          </p:nvPr>
        </p:nvSpPr>
        <p:spPr>
          <a:xfrm>
            <a:off x="3977536" y="8841740"/>
            <a:ext cx="3043980" cy="465774"/>
          </a:xfrm>
          <a:prstGeom prst="rect">
            <a:avLst/>
          </a:prstGeom>
        </p:spPr>
        <p:txBody>
          <a:bodyPr vert="horz" lIns="91058" tIns="45528" rIns="91058" bIns="45528" rtlCol="0" anchor="b"/>
          <a:lstStyle>
            <a:lvl1pPr algn="r">
              <a:defRPr sz="1200"/>
            </a:lvl1pPr>
          </a:lstStyle>
          <a:p>
            <a:fld id="{48743EE2-5941-46CB-9440-10BE6704FB3A}" type="slidenum">
              <a:rPr lang="en-US" smtClean="0"/>
              <a:t>‹#›</a:t>
            </a:fld>
            <a:endParaRPr lang="en-US"/>
          </a:p>
        </p:txBody>
      </p:sp>
    </p:spTree>
    <p:extLst>
      <p:ext uri="{BB962C8B-B14F-4D97-AF65-F5344CB8AC3E}">
        <p14:creationId xmlns:p14="http://schemas.microsoft.com/office/powerpoint/2010/main" val="22280263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2790" tIns="46397" rIns="92790" bIns="46397" rtlCol="0"/>
          <a:lstStyle>
            <a:lvl1pPr algn="l">
              <a:defRPr sz="1200"/>
            </a:lvl1pPr>
          </a:lstStyle>
          <a:p>
            <a:endParaRPr lang="en-US"/>
          </a:p>
        </p:txBody>
      </p:sp>
      <p:sp>
        <p:nvSpPr>
          <p:cNvPr id="3" name="Date Placeholder 2"/>
          <p:cNvSpPr>
            <a:spLocks noGrp="1"/>
          </p:cNvSpPr>
          <p:nvPr>
            <p:ph type="dt" idx="1"/>
          </p:nvPr>
        </p:nvSpPr>
        <p:spPr>
          <a:xfrm>
            <a:off x="3978136" y="1"/>
            <a:ext cx="3043343" cy="465455"/>
          </a:xfrm>
          <a:prstGeom prst="rect">
            <a:avLst/>
          </a:prstGeom>
        </p:spPr>
        <p:txBody>
          <a:bodyPr vert="horz" lIns="92790" tIns="46397" rIns="92790" bIns="46397" rtlCol="0"/>
          <a:lstStyle>
            <a:lvl1pPr algn="r">
              <a:defRPr sz="1200"/>
            </a:lvl1pPr>
          </a:lstStyle>
          <a:p>
            <a:fld id="{61486911-BBD8-4AD5-BC6C-2046F8984E68}" type="datetimeFigureOut">
              <a:rPr lang="en-US" smtClean="0"/>
              <a:pPr/>
              <a:t>12/1/2025</a:t>
            </a:fld>
            <a:endParaRPr lang="en-US"/>
          </a:p>
        </p:txBody>
      </p:sp>
      <p:sp>
        <p:nvSpPr>
          <p:cNvPr id="4" name="Slide Image Placeholder 3"/>
          <p:cNvSpPr>
            <a:spLocks noGrp="1" noRot="1" noChangeAspect="1"/>
          </p:cNvSpPr>
          <p:nvPr>
            <p:ph type="sldImg" idx="2"/>
          </p:nvPr>
        </p:nvSpPr>
        <p:spPr>
          <a:xfrm>
            <a:off x="131763" y="517525"/>
            <a:ext cx="3346450" cy="2511425"/>
          </a:xfrm>
          <a:prstGeom prst="rect">
            <a:avLst/>
          </a:prstGeom>
          <a:noFill/>
          <a:ln w="12700">
            <a:solidFill>
              <a:prstClr val="black"/>
            </a:solidFill>
          </a:ln>
        </p:spPr>
        <p:txBody>
          <a:bodyPr vert="horz" lIns="92790" tIns="46397" rIns="92790" bIns="46397" rtlCol="0" anchor="ctr"/>
          <a:lstStyle/>
          <a:p>
            <a:endParaRPr lang="en-US"/>
          </a:p>
        </p:txBody>
      </p:sp>
      <p:sp>
        <p:nvSpPr>
          <p:cNvPr id="5" name="Notes Placeholder 4"/>
          <p:cNvSpPr>
            <a:spLocks noGrp="1"/>
          </p:cNvSpPr>
          <p:nvPr>
            <p:ph type="body" sz="quarter" idx="3"/>
          </p:nvPr>
        </p:nvSpPr>
        <p:spPr>
          <a:xfrm>
            <a:off x="158750" y="3029152"/>
            <a:ext cx="3718586" cy="5688894"/>
          </a:xfrm>
          <a:prstGeom prst="rect">
            <a:avLst/>
          </a:prstGeom>
        </p:spPr>
        <p:txBody>
          <a:bodyPr vert="horz" lIns="92790" tIns="46397" rIns="92790" bIns="4639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6"/>
            <a:ext cx="3043343" cy="465455"/>
          </a:xfrm>
          <a:prstGeom prst="rect">
            <a:avLst/>
          </a:prstGeom>
        </p:spPr>
        <p:txBody>
          <a:bodyPr vert="horz" lIns="92790" tIns="46397" rIns="92790" bIns="46397" rtlCol="0" anchor="b"/>
          <a:lstStyle>
            <a:lvl1pPr algn="l">
              <a:defRPr sz="1200"/>
            </a:lvl1pPr>
          </a:lstStyle>
          <a:p>
            <a:endParaRPr lang="en-US"/>
          </a:p>
        </p:txBody>
      </p:sp>
      <p:sp>
        <p:nvSpPr>
          <p:cNvPr id="7" name="Slide Number Placeholder 6"/>
          <p:cNvSpPr>
            <a:spLocks noGrp="1"/>
          </p:cNvSpPr>
          <p:nvPr>
            <p:ph type="sldNum" sz="quarter" idx="5"/>
          </p:nvPr>
        </p:nvSpPr>
        <p:spPr>
          <a:xfrm>
            <a:off x="3978136" y="8842036"/>
            <a:ext cx="3043343" cy="465455"/>
          </a:xfrm>
          <a:prstGeom prst="rect">
            <a:avLst/>
          </a:prstGeom>
        </p:spPr>
        <p:txBody>
          <a:bodyPr vert="horz" lIns="92790" tIns="46397" rIns="92790" bIns="46397" rtlCol="0" anchor="b"/>
          <a:lstStyle>
            <a:lvl1pPr algn="r">
              <a:defRPr sz="1200"/>
            </a:lvl1pPr>
          </a:lstStyle>
          <a:p>
            <a:fld id="{B584B600-0B5E-4E78-A4E0-CD1300DC010C}" type="slidenum">
              <a:rPr lang="en-US" smtClean="0"/>
              <a:pPr/>
              <a:t>‹#›</a:t>
            </a:fld>
            <a:endParaRPr lang="en-US"/>
          </a:p>
        </p:txBody>
      </p:sp>
    </p:spTree>
    <p:extLst>
      <p:ext uri="{BB962C8B-B14F-4D97-AF65-F5344CB8AC3E}">
        <p14:creationId xmlns:p14="http://schemas.microsoft.com/office/powerpoint/2010/main" val="3112302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Bridget</a:t>
            </a:r>
          </a:p>
        </p:txBody>
      </p:sp>
      <p:sp>
        <p:nvSpPr>
          <p:cNvPr id="4" name="Slide Number Placeholder 3"/>
          <p:cNvSpPr>
            <a:spLocks noGrp="1"/>
          </p:cNvSpPr>
          <p:nvPr>
            <p:ph type="sldNum" sz="quarter" idx="10"/>
          </p:nvPr>
        </p:nvSpPr>
        <p:spPr/>
        <p:txBody>
          <a:bodyPr/>
          <a:lstStyle/>
          <a:p>
            <a:fld id="{B584B600-0B5E-4E78-A4E0-CD1300DC010C}" type="slidenum">
              <a:rPr lang="en-US" smtClean="0"/>
              <a:pPr/>
              <a:t>2</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3546131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5E734-C809-AB69-91D3-B48A18C4D92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B52EB37-4210-B5D4-5D07-4528E544BEE8}"/>
              </a:ext>
            </a:extLst>
          </p:cNvPr>
          <p:cNvSpPr>
            <a:spLocks noGrp="1"/>
          </p:cNvSpPr>
          <p:nvPr>
            <p:ph type="body" idx="1"/>
          </p:nvPr>
        </p:nvSpPr>
        <p:spPr/>
        <p:txBody>
          <a:bodyPr/>
          <a:lstStyle/>
          <a:p>
            <a:r>
              <a:rPr lang="en-US"/>
              <a:t>Laurie  </a:t>
            </a:r>
          </a:p>
          <a:p>
            <a:endParaRPr lang="en-US"/>
          </a:p>
        </p:txBody>
      </p:sp>
      <p:sp>
        <p:nvSpPr>
          <p:cNvPr id="4" name="Slide Number Placeholder 3">
            <a:extLst>
              <a:ext uri="{FF2B5EF4-FFF2-40B4-BE49-F238E27FC236}">
                <a16:creationId xmlns:a16="http://schemas.microsoft.com/office/drawing/2014/main" id="{0C6B989C-AC8B-9072-2EC8-2BA64EF9B212}"/>
              </a:ext>
            </a:extLst>
          </p:cNvPr>
          <p:cNvSpPr>
            <a:spLocks noGrp="1"/>
          </p:cNvSpPr>
          <p:nvPr>
            <p:ph type="sldNum" sz="quarter" idx="10"/>
          </p:nvPr>
        </p:nvSpPr>
        <p:spPr/>
        <p:txBody>
          <a:bodyPr/>
          <a:lstStyle/>
          <a:p>
            <a:fld id="{B584B600-0B5E-4E78-A4E0-CD1300DC010C}" type="slidenum">
              <a:rPr lang="en-US" smtClean="0"/>
              <a:pPr/>
              <a:t>21</a:t>
            </a:fld>
            <a:endParaRPr lang="en-US"/>
          </a:p>
        </p:txBody>
      </p:sp>
      <p:sp>
        <p:nvSpPr>
          <p:cNvPr id="10" name="Slide Image Placeholder 9">
            <a:extLst>
              <a:ext uri="{FF2B5EF4-FFF2-40B4-BE49-F238E27FC236}">
                <a16:creationId xmlns:a16="http://schemas.microsoft.com/office/drawing/2014/main" id="{9F8DD639-1E47-1961-3304-31B9EF99E992}"/>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64353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FB417-2FED-BA41-0989-F7CB8C18574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79E5DAC-EFFD-5AA7-191B-E98D36513CD8}"/>
              </a:ext>
            </a:extLst>
          </p:cNvPr>
          <p:cNvSpPr>
            <a:spLocks noGrp="1"/>
          </p:cNvSpPr>
          <p:nvPr>
            <p:ph type="body" idx="1"/>
          </p:nvPr>
        </p:nvSpPr>
        <p:spPr/>
        <p:txBody>
          <a:bodyPr/>
          <a:lstStyle/>
          <a:p>
            <a:r>
              <a:rPr lang="en-US"/>
              <a:t>Laurie  </a:t>
            </a:r>
          </a:p>
          <a:p>
            <a:endParaRPr lang="en-US"/>
          </a:p>
        </p:txBody>
      </p:sp>
      <p:sp>
        <p:nvSpPr>
          <p:cNvPr id="4" name="Slide Number Placeholder 3">
            <a:extLst>
              <a:ext uri="{FF2B5EF4-FFF2-40B4-BE49-F238E27FC236}">
                <a16:creationId xmlns:a16="http://schemas.microsoft.com/office/drawing/2014/main" id="{4D03C976-5CB5-EA08-040F-2D91CC69B2CA}"/>
              </a:ext>
            </a:extLst>
          </p:cNvPr>
          <p:cNvSpPr>
            <a:spLocks noGrp="1"/>
          </p:cNvSpPr>
          <p:nvPr>
            <p:ph type="sldNum" sz="quarter" idx="10"/>
          </p:nvPr>
        </p:nvSpPr>
        <p:spPr/>
        <p:txBody>
          <a:bodyPr/>
          <a:lstStyle/>
          <a:p>
            <a:fld id="{B584B600-0B5E-4E78-A4E0-CD1300DC010C}" type="slidenum">
              <a:rPr lang="en-US" smtClean="0"/>
              <a:pPr/>
              <a:t>22</a:t>
            </a:fld>
            <a:endParaRPr lang="en-US"/>
          </a:p>
        </p:txBody>
      </p:sp>
      <p:sp>
        <p:nvSpPr>
          <p:cNvPr id="10" name="Slide Image Placeholder 9">
            <a:extLst>
              <a:ext uri="{FF2B5EF4-FFF2-40B4-BE49-F238E27FC236}">
                <a16:creationId xmlns:a16="http://schemas.microsoft.com/office/drawing/2014/main" id="{455D6900-E1B7-EA66-61D7-84DFC237EC5A}"/>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69421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Laurie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23</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4058415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A6034-C96C-C4F1-94E2-E4E34192C047}"/>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6271071-6D0C-94D4-882E-17C736EC8EB1}"/>
              </a:ext>
            </a:extLst>
          </p:cNvPr>
          <p:cNvSpPr>
            <a:spLocks noGrp="1"/>
          </p:cNvSpPr>
          <p:nvPr>
            <p:ph type="body" idx="1"/>
          </p:nvPr>
        </p:nvSpPr>
        <p:spPr/>
        <p:txBody>
          <a:bodyPr/>
          <a:lstStyle/>
          <a:p>
            <a:r>
              <a:rPr lang="en-US"/>
              <a:t>Laurie  </a:t>
            </a:r>
          </a:p>
          <a:p>
            <a:endParaRPr lang="en-US"/>
          </a:p>
        </p:txBody>
      </p:sp>
      <p:sp>
        <p:nvSpPr>
          <p:cNvPr id="4" name="Slide Number Placeholder 3">
            <a:extLst>
              <a:ext uri="{FF2B5EF4-FFF2-40B4-BE49-F238E27FC236}">
                <a16:creationId xmlns:a16="http://schemas.microsoft.com/office/drawing/2014/main" id="{2F85B6FB-FE6B-776E-D457-8D64569217AC}"/>
              </a:ext>
            </a:extLst>
          </p:cNvPr>
          <p:cNvSpPr>
            <a:spLocks noGrp="1"/>
          </p:cNvSpPr>
          <p:nvPr>
            <p:ph type="sldNum" sz="quarter" idx="10"/>
          </p:nvPr>
        </p:nvSpPr>
        <p:spPr/>
        <p:txBody>
          <a:bodyPr/>
          <a:lstStyle/>
          <a:p>
            <a:fld id="{B584B600-0B5E-4E78-A4E0-CD1300DC010C}" type="slidenum">
              <a:rPr lang="en-US" smtClean="0"/>
              <a:pPr/>
              <a:t>24</a:t>
            </a:fld>
            <a:endParaRPr lang="en-US"/>
          </a:p>
        </p:txBody>
      </p:sp>
      <p:sp>
        <p:nvSpPr>
          <p:cNvPr id="10" name="Slide Image Placeholder 9">
            <a:extLst>
              <a:ext uri="{FF2B5EF4-FFF2-40B4-BE49-F238E27FC236}">
                <a16:creationId xmlns:a16="http://schemas.microsoft.com/office/drawing/2014/main" id="{A89E9C97-F7AE-DC30-7DD5-2CF54A50FFD4}"/>
              </a:ext>
            </a:extLst>
          </p:cNvPr>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888587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28</a:t>
            </a:fld>
            <a:endParaRPr lang="en-US"/>
          </a:p>
        </p:txBody>
      </p:sp>
    </p:spTree>
    <p:extLst>
      <p:ext uri="{BB962C8B-B14F-4D97-AF65-F5344CB8AC3E}">
        <p14:creationId xmlns:p14="http://schemas.microsoft.com/office/powerpoint/2010/main" val="3270226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29</a:t>
            </a:fld>
            <a:endParaRPr lang="en-US"/>
          </a:p>
        </p:txBody>
      </p:sp>
    </p:spTree>
    <p:extLst>
      <p:ext uri="{BB962C8B-B14F-4D97-AF65-F5344CB8AC3E}">
        <p14:creationId xmlns:p14="http://schemas.microsoft.com/office/powerpoint/2010/main" val="2835813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554"/>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30</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176938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66554"/>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33</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3742282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48465">
              <a:defRPr/>
            </a:pPr>
            <a:r>
              <a:rPr lang="en-US"/>
              <a:t>Call or email if you need help!</a:t>
            </a:r>
          </a:p>
        </p:txBody>
      </p:sp>
      <p:sp>
        <p:nvSpPr>
          <p:cNvPr id="4" name="Slide Number Placeholder 3"/>
          <p:cNvSpPr>
            <a:spLocks noGrp="1"/>
          </p:cNvSpPr>
          <p:nvPr>
            <p:ph type="sldNum" sz="quarter" idx="10"/>
          </p:nvPr>
        </p:nvSpPr>
        <p:spPr/>
        <p:txBody>
          <a:bodyPr/>
          <a:lstStyle/>
          <a:p>
            <a:fld id="{B584B600-0B5E-4E78-A4E0-CD1300DC010C}" type="slidenum">
              <a:rPr lang="en-US" smtClean="0"/>
              <a:pPr/>
              <a:t>34</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136539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45</a:t>
            </a:fld>
            <a:endParaRPr lang="en-US"/>
          </a:p>
        </p:txBody>
      </p:sp>
    </p:spTree>
    <p:extLst>
      <p:ext uri="{BB962C8B-B14F-4D97-AF65-F5344CB8AC3E}">
        <p14:creationId xmlns:p14="http://schemas.microsoft.com/office/powerpoint/2010/main" val="188055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a:t>
            </a:fld>
            <a:endParaRPr lang="en-US"/>
          </a:p>
        </p:txBody>
      </p:sp>
    </p:spTree>
    <p:extLst>
      <p:ext uri="{BB962C8B-B14F-4D97-AF65-F5344CB8AC3E}">
        <p14:creationId xmlns:p14="http://schemas.microsoft.com/office/powerpoint/2010/main" val="421855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46</a:t>
            </a:fld>
            <a:endParaRPr lang="en-US"/>
          </a:p>
        </p:txBody>
      </p:sp>
    </p:spTree>
    <p:extLst>
      <p:ext uri="{BB962C8B-B14F-4D97-AF65-F5344CB8AC3E}">
        <p14:creationId xmlns:p14="http://schemas.microsoft.com/office/powerpoint/2010/main" val="1914037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48</a:t>
            </a:fld>
            <a:endParaRPr lang="en-US"/>
          </a:p>
        </p:txBody>
      </p:sp>
    </p:spTree>
    <p:extLst>
      <p:ext uri="{BB962C8B-B14F-4D97-AF65-F5344CB8AC3E}">
        <p14:creationId xmlns:p14="http://schemas.microsoft.com/office/powerpoint/2010/main" val="1657755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Bridget</a:t>
            </a:r>
          </a:p>
        </p:txBody>
      </p:sp>
      <p:sp>
        <p:nvSpPr>
          <p:cNvPr id="4" name="Slide Number Placeholder 3"/>
          <p:cNvSpPr>
            <a:spLocks noGrp="1"/>
          </p:cNvSpPr>
          <p:nvPr>
            <p:ph type="sldNum" sz="quarter" idx="10"/>
          </p:nvPr>
        </p:nvSpPr>
        <p:spPr/>
        <p:txBody>
          <a:bodyPr/>
          <a:lstStyle/>
          <a:p>
            <a:fld id="{B584B600-0B5E-4E78-A4E0-CD1300DC010C}" type="slidenum">
              <a:rPr lang="en-US" smtClean="0"/>
              <a:pPr/>
              <a:t>49</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288536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6</a:t>
            </a:fld>
            <a:endParaRPr lang="en-US"/>
          </a:p>
        </p:txBody>
      </p:sp>
    </p:spTree>
    <p:extLst>
      <p:ext uri="{BB962C8B-B14F-4D97-AF65-F5344CB8AC3E}">
        <p14:creationId xmlns:p14="http://schemas.microsoft.com/office/powerpoint/2010/main" val="157252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pPr>
              <a:lnSpc>
                <a:spcPct val="90000"/>
              </a:lnSpc>
            </a:pPr>
            <a:r>
              <a:rPr lang="en-US" sz="1500"/>
              <a:t>At our last DDC Meeting, we announced that WNYRIC has created a Teacher Reports folder in Level 1.</a:t>
            </a:r>
          </a:p>
          <a:p>
            <a:pPr>
              <a:lnSpc>
                <a:spcPct val="90000"/>
              </a:lnSpc>
            </a:pPr>
            <a:r>
              <a:rPr lang="en-US" sz="1500"/>
              <a:t>New Level 1 Accounts will be created by a district user at no extra charge.</a:t>
            </a:r>
          </a:p>
          <a:p>
            <a:pPr lvl="1">
              <a:lnSpc>
                <a:spcPct val="90000"/>
              </a:lnSpc>
            </a:pPr>
            <a:r>
              <a:rPr lang="en-US" sz="1500"/>
              <a:t>MAARS recommends that user be the District Data Coordinator</a:t>
            </a:r>
          </a:p>
          <a:p>
            <a:pPr lvl="1">
              <a:lnSpc>
                <a:spcPct val="90000"/>
              </a:lnSpc>
            </a:pPr>
            <a:r>
              <a:rPr lang="en-US" sz="1500"/>
              <a:t>This user will be able to ‘designate’ the power to create accounts to other staff members within district (</a:t>
            </a:r>
            <a:r>
              <a:rPr lang="en-US" sz="1500" err="1"/>
              <a:t>ie</a:t>
            </a:r>
            <a:r>
              <a:rPr lang="en-US" sz="1500"/>
              <a:t> Principals or Assistant Principals)</a:t>
            </a:r>
          </a:p>
          <a:p>
            <a:pPr lvl="1">
              <a:lnSpc>
                <a:spcPct val="90000"/>
              </a:lnSpc>
            </a:pPr>
            <a:r>
              <a:rPr lang="en-US" sz="1500"/>
              <a:t>A MAARS security form for the DDC will be required</a:t>
            </a:r>
          </a:p>
          <a:p>
            <a:pPr lvl="2">
              <a:lnSpc>
                <a:spcPct val="90000"/>
              </a:lnSpc>
            </a:pPr>
            <a:r>
              <a:rPr lang="en-US" sz="1500"/>
              <a:t>It will be up to the district to create any additional security forms for their teachers or other users.</a:t>
            </a:r>
          </a:p>
          <a:p>
            <a:pPr>
              <a:lnSpc>
                <a:spcPct val="90000"/>
              </a:lnSpc>
            </a:pPr>
            <a:r>
              <a:rPr lang="en-US" sz="1500"/>
              <a:t>Trainings for Account Creation will be announced in the MAARS Weekly shortly</a:t>
            </a:r>
          </a:p>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11</a:t>
            </a:fld>
            <a:endParaRPr lang="en-US"/>
          </a:p>
        </p:txBody>
      </p:sp>
    </p:spTree>
    <p:extLst>
      <p:ext uri="{BB962C8B-B14F-4D97-AF65-F5344CB8AC3E}">
        <p14:creationId xmlns:p14="http://schemas.microsoft.com/office/powerpoint/2010/main" val="3940295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r>
              <a:rPr lang="en-US" dirty="0"/>
              <a:t>Deb:  Contact Ryan or me if your district would like help importing your Regents results into eDoctrina this year.  We are still waiting to get some of the science exams to get in the system, but once we do, we can make the standards match Level 1 so you get great Standards Reports right in eDoctrina.</a:t>
            </a:r>
          </a:p>
        </p:txBody>
      </p:sp>
      <p:sp>
        <p:nvSpPr>
          <p:cNvPr id="4" name="Slide Number Placeholder 3"/>
          <p:cNvSpPr>
            <a:spLocks noGrp="1"/>
          </p:cNvSpPr>
          <p:nvPr>
            <p:ph type="sldNum" sz="quarter" idx="5"/>
          </p:nvPr>
        </p:nvSpPr>
        <p:spPr/>
        <p:txBody>
          <a:bodyPr/>
          <a:lstStyle/>
          <a:p>
            <a:fld id="{B584B600-0B5E-4E78-A4E0-CD1300DC010C}" type="slidenum">
              <a:rPr lang="en-US" smtClean="0"/>
              <a:pPr/>
              <a:t>12</a:t>
            </a:fld>
            <a:endParaRPr lang="en-US"/>
          </a:p>
        </p:txBody>
      </p:sp>
    </p:spTree>
    <p:extLst>
      <p:ext uri="{BB962C8B-B14F-4D97-AF65-F5344CB8AC3E}">
        <p14:creationId xmlns:p14="http://schemas.microsoft.com/office/powerpoint/2010/main" val="464833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517525"/>
            <a:ext cx="4464051" cy="25114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84B600-0B5E-4E78-A4E0-CD1300DC010C}" type="slidenum">
              <a:rPr lang="en-US" smtClean="0"/>
              <a:pPr/>
              <a:t>16</a:t>
            </a:fld>
            <a:endParaRPr lang="en-US"/>
          </a:p>
        </p:txBody>
      </p:sp>
    </p:spTree>
    <p:extLst>
      <p:ext uri="{BB962C8B-B14F-4D97-AF65-F5344CB8AC3E}">
        <p14:creationId xmlns:p14="http://schemas.microsoft.com/office/powerpoint/2010/main" val="274894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Laurie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17</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874990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Laurie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18</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3954794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Laurie  </a:t>
            </a:r>
          </a:p>
          <a:p>
            <a:endParaRPr lang="en-US"/>
          </a:p>
        </p:txBody>
      </p:sp>
      <p:sp>
        <p:nvSpPr>
          <p:cNvPr id="4" name="Slide Number Placeholder 3"/>
          <p:cNvSpPr>
            <a:spLocks noGrp="1"/>
          </p:cNvSpPr>
          <p:nvPr>
            <p:ph type="sldNum" sz="quarter" idx="10"/>
          </p:nvPr>
        </p:nvSpPr>
        <p:spPr/>
        <p:txBody>
          <a:bodyPr/>
          <a:lstStyle/>
          <a:p>
            <a:fld id="{B584B600-0B5E-4E78-A4E0-CD1300DC010C}" type="slidenum">
              <a:rPr lang="en-US" smtClean="0"/>
              <a:pPr/>
              <a:t>19</a:t>
            </a:fld>
            <a:endParaRPr lang="en-US"/>
          </a:p>
        </p:txBody>
      </p:sp>
      <p:sp>
        <p:nvSpPr>
          <p:cNvPr id="10" name="Slide Image Placeholder 9"/>
          <p:cNvSpPr>
            <a:spLocks noGrp="1" noRot="1" noChangeAspect="1"/>
          </p:cNvSpPr>
          <p:nvPr>
            <p:ph type="sldImg"/>
          </p:nvPr>
        </p:nvSpPr>
        <p:spPr>
          <a:xfrm>
            <a:off x="-427038" y="517525"/>
            <a:ext cx="4464051" cy="2511425"/>
          </a:xfrm>
        </p:spPr>
      </p:sp>
    </p:spTree>
    <p:extLst>
      <p:ext uri="{BB962C8B-B14F-4D97-AF65-F5344CB8AC3E}">
        <p14:creationId xmlns:p14="http://schemas.microsoft.com/office/powerpoint/2010/main" val="177770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D72E2B-EDD5-48DF-97C8-AB26F5E41E47}"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B3AAA-C7BC-422A-B182-5E9C902BC2A4}"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E212-DE9C-46A4-B765-A12215642877}"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190947" y="1543792"/>
            <a:ext cx="11898135" cy="47602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4346853" y="106775"/>
            <a:ext cx="4226024" cy="1033537"/>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a:t>
            </a:r>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endParaRPr lang="en-US" sz="1350"/>
          </a:p>
          <a:p>
            <a:pPr algn="ctr"/>
            <a:r>
              <a:rPr lang="en-US" sz="1350"/>
              <a:t>+</a:t>
            </a:r>
          </a:p>
          <a:p>
            <a:pPr algn="ctr"/>
            <a:endParaRPr lang="en-US" sz="135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3907577" y="194471"/>
            <a:ext cx="4402715" cy="1014808"/>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3644991" y="402501"/>
            <a:ext cx="4474499" cy="865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04074E6-E39E-4D19-B91F-8E84F37CBF3C}"/>
              </a:ext>
            </a:extLst>
          </p:cNvPr>
          <p:cNvSpPr>
            <a:spLocks noGrp="1"/>
          </p:cNvSpPr>
          <p:nvPr userDrawn="1">
            <p:ph type="title" hasCustomPrompt="1"/>
          </p:nvPr>
        </p:nvSpPr>
        <p:spPr>
          <a:xfrm>
            <a:off x="3893467" y="290086"/>
            <a:ext cx="4226024" cy="573989"/>
          </a:xfrm>
          <a:solidFill>
            <a:schemeClr val="bg1"/>
          </a:solidFill>
        </p:spPr>
        <p:txBody>
          <a:bodyPr lIns="0" rIns="0">
            <a:noAutofit/>
          </a:bodyPr>
          <a:lstStyle>
            <a:lvl1pPr>
              <a:defRPr sz="2400" b="1" spc="0">
                <a:solidFill>
                  <a:srgbClr val="2F3342"/>
                </a:solidFill>
                <a:latin typeface="+mj-lt"/>
              </a:defRPr>
            </a:lvl1pPr>
          </a:lstStyle>
          <a:p>
            <a:r>
              <a:rPr lang="en-US"/>
              <a:t>CLICK TO EDIT MASTER</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userDrawn="1">
            <p:ph type="ftr" sz="quarter" idx="17"/>
          </p:nvPr>
        </p:nvSpPr>
        <p:spPr/>
        <p:txBody>
          <a:bodyPr/>
          <a:lstStyle/>
          <a:p>
            <a:r>
              <a:rPr lang="en-US"/>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userDrawn="1">
            <p:ph type="sldNum" sz="quarter" idx="18"/>
          </p:nvPr>
        </p:nvSpPr>
        <p:spPr/>
        <p:txBody>
          <a:bodyPr/>
          <a:lstStyle/>
          <a:p>
            <a:fld id="{8C2E478F-E849-4A8C-AF1F-CBCC78A7CBFA}" type="slidenum">
              <a:rPr lang="en-US" smtClean="0"/>
              <a:pPr/>
              <a:t>‹#›</a:t>
            </a:fld>
            <a:endParaRPr lang="en-US"/>
          </a:p>
        </p:txBody>
      </p:sp>
      <p:sp>
        <p:nvSpPr>
          <p:cNvPr id="7" name="Text Placeholder 2">
            <a:extLst>
              <a:ext uri="{FF2B5EF4-FFF2-40B4-BE49-F238E27FC236}">
                <a16:creationId xmlns:a16="http://schemas.microsoft.com/office/drawing/2014/main" id="{6CAAB964-0A56-4842-AA82-7610F726CD14}"/>
              </a:ext>
            </a:extLst>
          </p:cNvPr>
          <p:cNvSpPr>
            <a:spLocks noGrp="1"/>
          </p:cNvSpPr>
          <p:nvPr userDrawn="1">
            <p:ph type="body" idx="13" hasCustomPrompt="1"/>
          </p:nvPr>
        </p:nvSpPr>
        <p:spPr>
          <a:xfrm>
            <a:off x="3907577" y="933044"/>
            <a:ext cx="4197803" cy="456357"/>
          </a:xfrm>
          <a:solidFill>
            <a:schemeClr val="bg1"/>
          </a:solidFill>
        </p:spPr>
        <p:txBody>
          <a:bodyPr lIns="0" rIns="0">
            <a:noAutofit/>
          </a:bodyPr>
          <a:lstStyle>
            <a:lvl1pPr marL="0" indent="0" algn="ctr">
              <a:buNone/>
              <a:defRPr sz="1500" spc="450">
                <a:solidFill>
                  <a:srgbClr val="2F3342"/>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STYLES</a:t>
            </a:r>
          </a:p>
        </p:txBody>
      </p:sp>
    </p:spTree>
    <p:extLst>
      <p:ext uri="{BB962C8B-B14F-4D97-AF65-F5344CB8AC3E}">
        <p14:creationId xmlns:p14="http://schemas.microsoft.com/office/powerpoint/2010/main" val="1939435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1EA3A-5774-6608-2409-89A1805E4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AE6BDD-6F41-4C34-5BED-3C49937E8E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8C42F9-3BEA-D702-BD6B-30FC4A87E89D}"/>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5" name="Footer Placeholder 4">
            <a:extLst>
              <a:ext uri="{FF2B5EF4-FFF2-40B4-BE49-F238E27FC236}">
                <a16:creationId xmlns:a16="http://schemas.microsoft.com/office/drawing/2014/main" id="{D98010E0-66E0-3CD4-8799-1F7ECE6BE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1BBED-B9E8-27B3-DD30-8ADBCBB5878A}"/>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3535398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D2EE-F0EF-6AF2-EED9-CC922B0B7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7674C-A012-C155-B800-5E7DEC1958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E8C42-3966-C18C-7F31-A57A134F8B98}"/>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5" name="Footer Placeholder 4">
            <a:extLst>
              <a:ext uri="{FF2B5EF4-FFF2-40B4-BE49-F238E27FC236}">
                <a16:creationId xmlns:a16="http://schemas.microsoft.com/office/drawing/2014/main" id="{EC84F545-DCD2-2481-EFB0-685303E32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00B9D3-ABD7-8DAF-1112-6492D1401927}"/>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1963958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1891-4138-D683-3137-078B0FAD47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D2A183-7501-CB35-3940-CDF67209D8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80682-C3A1-CC3F-6153-DD9B1E7B180A}"/>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5" name="Footer Placeholder 4">
            <a:extLst>
              <a:ext uri="{FF2B5EF4-FFF2-40B4-BE49-F238E27FC236}">
                <a16:creationId xmlns:a16="http://schemas.microsoft.com/office/drawing/2014/main" id="{6CDB807F-E0B0-DB1E-CEB1-DBEBFC7E6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6CA4C-81B6-1B3F-1EE2-5C09B36BF8EF}"/>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1343865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3E29-2100-D75D-BB7A-A6759CC7AD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96763-2D31-9AC9-7169-59B7FE5E26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CA0BDF-D2DD-891E-2BE8-543BE67C48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8949AD-284F-B325-8980-BAA96D374792}"/>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6" name="Footer Placeholder 5">
            <a:extLst>
              <a:ext uri="{FF2B5EF4-FFF2-40B4-BE49-F238E27FC236}">
                <a16:creationId xmlns:a16="http://schemas.microsoft.com/office/drawing/2014/main" id="{A041A036-378A-530F-DEBB-A53CDC1D17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9ADF4-0802-F9B3-B077-94FDB3A8BF3D}"/>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1836222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7991-032A-395B-C2D3-C87D8DD559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9B01A5-612B-2396-1E4D-A10147E0E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B6CF1F-CB01-FCC6-1DA4-07D7BC17AB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37DE63-FA2A-D8D2-B971-A30FF9B94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B0204E-C3D9-630F-C115-48186152C2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D23344-7601-CDAF-BFE2-2972BFA8C8FA}"/>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8" name="Footer Placeholder 7">
            <a:extLst>
              <a:ext uri="{FF2B5EF4-FFF2-40B4-BE49-F238E27FC236}">
                <a16:creationId xmlns:a16="http://schemas.microsoft.com/office/drawing/2014/main" id="{4E4FBFFC-DAF6-A0C4-B991-1B9DAAB278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84CFD2-554A-7D61-CAAB-525C824A1F4F}"/>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1225053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DD4E-8951-494A-BF32-BD4763697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B5A576-007C-3FC1-1CC9-27158EF9BA5C}"/>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4" name="Footer Placeholder 3">
            <a:extLst>
              <a:ext uri="{FF2B5EF4-FFF2-40B4-BE49-F238E27FC236}">
                <a16:creationId xmlns:a16="http://schemas.microsoft.com/office/drawing/2014/main" id="{A7C2CF1E-9EE0-20B4-5760-6C1A7446D3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8E185F-827A-F621-B59D-6155FF309242}"/>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1538463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FB78E-3535-D083-FEE3-80EE51F5AF6B}"/>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3" name="Footer Placeholder 2">
            <a:extLst>
              <a:ext uri="{FF2B5EF4-FFF2-40B4-BE49-F238E27FC236}">
                <a16:creationId xmlns:a16="http://schemas.microsoft.com/office/drawing/2014/main" id="{89931D5B-8933-7F17-4E9F-BDF68D7480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167927-82F9-39E5-8F7B-81D408340C00}"/>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2337106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C80E9F-532F-4F1C-8841-52134F29F2A4}"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61B9-C346-3C97-E1E9-486BF8AF37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05EBD3-221F-5C98-48DC-E80F93D3A8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3472D0-03D4-2AE0-F061-1B329B772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44A429-34B1-4071-CD75-90C9265FACEB}"/>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6" name="Footer Placeholder 5">
            <a:extLst>
              <a:ext uri="{FF2B5EF4-FFF2-40B4-BE49-F238E27FC236}">
                <a16:creationId xmlns:a16="http://schemas.microsoft.com/office/drawing/2014/main" id="{42820800-0935-4527-6936-146E55C7C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A59DF-9D3E-2E5C-C7F7-1F7CC8FEB83F}"/>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728407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63D97-BD4E-3A34-49DC-A846E8A2C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E0470-AB50-4736-4919-698D7F34FF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D09F6E-B774-EF9D-5802-AB4A69F6F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8D933-A1CD-7890-F59C-3882471A69AF}"/>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6" name="Footer Placeholder 5">
            <a:extLst>
              <a:ext uri="{FF2B5EF4-FFF2-40B4-BE49-F238E27FC236}">
                <a16:creationId xmlns:a16="http://schemas.microsoft.com/office/drawing/2014/main" id="{E50D62F7-0BA9-1C1E-6985-DDB2F6F62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1150F-CB82-FF49-72A8-996B419F650A}"/>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1156812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DCF8-8A13-44BD-B3CC-ED96023970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9E83F3-BCF1-F9B1-C7AE-12C213E812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2EB33-0917-CBE6-EFA0-BEDDDD5FE12A}"/>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5" name="Footer Placeholder 4">
            <a:extLst>
              <a:ext uri="{FF2B5EF4-FFF2-40B4-BE49-F238E27FC236}">
                <a16:creationId xmlns:a16="http://schemas.microsoft.com/office/drawing/2014/main" id="{EEFA99F6-3DA6-E9B9-85F8-EB0928150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10C75-2AA2-6029-F011-B39A2DF692F6}"/>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2565469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A8389-8422-E915-4873-832E314967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154634-2042-7829-62C1-DBB9463FB7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369FB-3C94-BCF3-6312-E1F2E6DA0698}"/>
              </a:ext>
            </a:extLst>
          </p:cNvPr>
          <p:cNvSpPr>
            <a:spLocks noGrp="1"/>
          </p:cNvSpPr>
          <p:nvPr>
            <p:ph type="dt" sz="half" idx="10"/>
          </p:nvPr>
        </p:nvSpPr>
        <p:spPr/>
        <p:txBody>
          <a:bodyPr/>
          <a:lstStyle/>
          <a:p>
            <a:fld id="{3D567875-AE6F-4A19-BCCA-F58AF2FF86BE}" type="datetimeFigureOut">
              <a:rPr lang="en-US" smtClean="0"/>
              <a:t>12/1/2025</a:t>
            </a:fld>
            <a:endParaRPr lang="en-US"/>
          </a:p>
        </p:txBody>
      </p:sp>
      <p:sp>
        <p:nvSpPr>
          <p:cNvPr id="5" name="Footer Placeholder 4">
            <a:extLst>
              <a:ext uri="{FF2B5EF4-FFF2-40B4-BE49-F238E27FC236}">
                <a16:creationId xmlns:a16="http://schemas.microsoft.com/office/drawing/2014/main" id="{B27A6784-6910-ABB9-1FD7-1B678EBAC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63E52-E396-D837-CFA2-21E79E86A679}"/>
              </a:ext>
            </a:extLst>
          </p:cNvPr>
          <p:cNvSpPr>
            <a:spLocks noGrp="1"/>
          </p:cNvSpPr>
          <p:nvPr>
            <p:ph type="sldNum" sz="quarter" idx="12"/>
          </p:nvPr>
        </p:nvSpPr>
        <p:spPr/>
        <p:txBody>
          <a:bodyPr/>
          <a:lstStyle/>
          <a:p>
            <a:fld id="{608A7492-8EF4-4717-BB73-24AF14894F48}" type="slidenum">
              <a:rPr lang="en-US" smtClean="0"/>
              <a:t>‹#›</a:t>
            </a:fld>
            <a:endParaRPr lang="en-US"/>
          </a:p>
        </p:txBody>
      </p:sp>
    </p:spTree>
    <p:extLst>
      <p:ext uri="{BB962C8B-B14F-4D97-AF65-F5344CB8AC3E}">
        <p14:creationId xmlns:p14="http://schemas.microsoft.com/office/powerpoint/2010/main" val="341972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39358-0D69-485E-9109-4E7CEDDDD65D}" type="datetime1">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6CAB6B-23EB-4958-87A6-5E02E1CB319B}"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9C324-88B6-4226-B035-BE20D9834D71}" type="datetime1">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46783-8FA6-442D-8E2B-9F8B6ACFDBE3}" type="datetime1">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E7104-8B85-4BFD-B51A-D508730CAC4F}" type="datetime1">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C901B-B5E4-4A47-8F67-5F155DBF4CD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8FB6AF-BB2F-45EE-8D1C-9F2FCD05AE89}" type="datetime1">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BC901B-B5E4-4A47-8F67-5F155DBF4CDE}"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D2C0442-8992-4A2B-A40B-3BC0D7080B9D}" type="datetime1">
              <a:rPr lang="en-US" smtClean="0"/>
              <a:t>12/1/2025</a:t>
            </a:fld>
            <a:endParaRPr lang="en-US"/>
          </a:p>
        </p:txBody>
      </p:sp>
      <p:sp>
        <p:nvSpPr>
          <p:cNvPr id="9" name="Slide Number Placeholder 8"/>
          <p:cNvSpPr>
            <a:spLocks noGrp="1"/>
          </p:cNvSpPr>
          <p:nvPr>
            <p:ph type="sldNum" sz="quarter" idx="11"/>
          </p:nvPr>
        </p:nvSpPr>
        <p:spPr/>
        <p:txBody>
          <a:bodyPr/>
          <a:lstStyle/>
          <a:p>
            <a:fld id="{38BC901B-B5E4-4A47-8F67-5F155DBF4CD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38BC901B-B5E4-4A47-8F67-5F155DBF4CDE}"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F69586FD-F7C3-4AAC-B3A2-32A61DBF0A19}" type="datetime1">
              <a:rPr lang="en-US" smtClean="0"/>
              <a:t>12/1/2025</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DB8AF-4500-2490-1971-022DFE54A8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CB4FE-D73D-562A-ECA9-6BB5899B2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4BC38-A614-66C3-C81B-D157D9F361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567875-AE6F-4A19-BCCA-F58AF2FF86BE}" type="datetimeFigureOut">
              <a:rPr lang="en-US" smtClean="0"/>
              <a:t>12/1/2025</a:t>
            </a:fld>
            <a:endParaRPr lang="en-US"/>
          </a:p>
        </p:txBody>
      </p:sp>
      <p:sp>
        <p:nvSpPr>
          <p:cNvPr id="5" name="Footer Placeholder 4">
            <a:extLst>
              <a:ext uri="{FF2B5EF4-FFF2-40B4-BE49-F238E27FC236}">
                <a16:creationId xmlns:a16="http://schemas.microsoft.com/office/drawing/2014/main" id="{095116C8-6958-E2B4-6E2C-144FF613FA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8579D1-AF8A-57B5-3604-1499C13329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8A7492-8EF4-4717-BB73-24AF14894F48}" type="slidenum">
              <a:rPr lang="en-US" smtClean="0"/>
              <a:t>‹#›</a:t>
            </a:fld>
            <a:endParaRPr lang="en-US"/>
          </a:p>
        </p:txBody>
      </p:sp>
    </p:spTree>
    <p:extLst>
      <p:ext uri="{BB962C8B-B14F-4D97-AF65-F5344CB8AC3E}">
        <p14:creationId xmlns:p14="http://schemas.microsoft.com/office/powerpoint/2010/main" val="3821394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mailto:dlubbert@monroe2boces.org" TargetMode="External"/><Relationship Id="rId4" Type="http://schemas.openxmlformats.org/officeDocument/2006/relationships/hyperlink" Target="mailto:rmaier@bocesmaars.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hristopher_Lally@boces.monroe.edu"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2E3_A911E604.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zoom.us/meeting/register/64iJjk8oS_Kqm4g9Lww2bA" TargetMode="Externa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5.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mailto:SPEDHelp@bocesmaars.org-" TargetMode="External"/><Relationship Id="rId4" Type="http://schemas.openxmlformats.org/officeDocument/2006/relationships/hyperlink" Target="https://www.monroe2boces.org/PDReportingInSIRS.aspx" TargetMode="External"/></Relationships>
</file>

<file path=ppt/slides/_rels/slide3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hyperlink" Target="mailto:jsaintou@bocesmaars.org" TargetMode="External"/><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mailto:lhazard@bocesmaars.org" TargetMode="External"/><Relationship Id="rId5" Type="http://schemas.openxmlformats.org/officeDocument/2006/relationships/hyperlink" Target="mailto:mfrederi@bocesmaars.org" TargetMode="External"/><Relationship Id="rId4" Type="http://schemas.openxmlformats.org/officeDocument/2006/relationships/hyperlink" Target="mailto:SPEDHelp@bocesmaars.or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cbtsupport.nysed.gov/hc/en-us/categories/201173603-Grades-3-8-ELA-Math-and-Grades-5-and-8-Science-Computer-Based-Testing" TargetMode="External"/><Relationship Id="rId2" Type="http://schemas.openxmlformats.org/officeDocument/2006/relationships/hyperlink" Target="https://cbtsupport.nysed.gov/hc/en-us/articles/360038953531-Computer-Based-Testing-Simulation-Guide-Quick-Reference-Guide" TargetMode="External"/><Relationship Id="rId1" Type="http://schemas.openxmlformats.org/officeDocument/2006/relationships/slideLayout" Target="../slideLayouts/slideLayout2.xml"/><Relationship Id="rId5" Type="http://schemas.openxmlformats.org/officeDocument/2006/relationships/hyperlink" Target="mailto:ibuchanan@bocesmaars.org" TargetMode="External"/><Relationship Id="rId4" Type="http://schemas.openxmlformats.org/officeDocument/2006/relationships/hyperlink" Target="https://www.nysed.gov/sites/default/files/programs/state-assessment/3-8-sam-2025.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monroe2boces.org/maars_home.aspx"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monroe2boces.org/maars_home.aspx"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mailto:pzeiner@bocesmaars.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monroe2boces.org/January2023.asp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monroe2boces.org/Regents.aspx"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mailto:pzeiner@bocesmaars.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32BB6D-65A3-1B34-A4C7-B3959F01E0F7}"/>
              </a:ext>
            </a:extLst>
          </p:cNvPr>
          <p:cNvSpPr>
            <a:spLocks noGrp="1"/>
          </p:cNvSpPr>
          <p:nvPr>
            <p:ph type="title"/>
          </p:nvPr>
        </p:nvSpPr>
        <p:spPr>
          <a:xfrm>
            <a:off x="406401" y="5495544"/>
            <a:ext cx="10363200" cy="594360"/>
          </a:xfrm>
        </p:spPr>
        <p:txBody>
          <a:bodyPr anchor="b">
            <a:normAutofit/>
          </a:bodyPr>
          <a:lstStyle/>
          <a:p>
            <a:r>
              <a:rPr lang="en-US"/>
              <a:t>MAARS – Regional DDC Meeting</a:t>
            </a:r>
          </a:p>
        </p:txBody>
      </p:sp>
      <p:sp>
        <p:nvSpPr>
          <p:cNvPr id="4" name="Subtitle 3">
            <a:extLst>
              <a:ext uri="{FF2B5EF4-FFF2-40B4-BE49-F238E27FC236}">
                <a16:creationId xmlns:a16="http://schemas.microsoft.com/office/drawing/2014/main" id="{1905792C-C75B-1776-281D-99A579816259}"/>
              </a:ext>
            </a:extLst>
          </p:cNvPr>
          <p:cNvSpPr>
            <a:spLocks noGrp="1"/>
          </p:cNvSpPr>
          <p:nvPr>
            <p:ph type="body" sz="half" idx="2"/>
          </p:nvPr>
        </p:nvSpPr>
        <p:spPr>
          <a:xfrm>
            <a:off x="406400" y="6096000"/>
            <a:ext cx="10363201" cy="609600"/>
          </a:xfrm>
        </p:spPr>
        <p:txBody>
          <a:bodyPr>
            <a:normAutofit/>
          </a:bodyPr>
          <a:lstStyle/>
          <a:p>
            <a:pPr>
              <a:lnSpc>
                <a:spcPct val="90000"/>
              </a:lnSpc>
            </a:pPr>
            <a:r>
              <a:rPr lang="en-US"/>
              <a:t>December 2, 2025</a:t>
            </a:r>
          </a:p>
          <a:p>
            <a:pPr>
              <a:lnSpc>
                <a:spcPct val="90000"/>
              </a:lnSpc>
            </a:pPr>
            <a:r>
              <a:rPr lang="en-US"/>
              <a:t>10 am</a:t>
            </a:r>
          </a:p>
        </p:txBody>
      </p:sp>
      <p:sp>
        <p:nvSpPr>
          <p:cNvPr id="10" name="Slide Number Placeholder 3">
            <a:extLst>
              <a:ext uri="{FF2B5EF4-FFF2-40B4-BE49-F238E27FC236}">
                <a16:creationId xmlns:a16="http://schemas.microsoft.com/office/drawing/2014/main" id="{75D7AFC0-053E-174B-4D02-1F7DA8547F28}"/>
              </a:ext>
            </a:extLst>
          </p:cNvPr>
          <p:cNvSpPr>
            <a:spLocks noGrp="1"/>
          </p:cNvSpPr>
          <p:nvPr>
            <p:ph type="sldNum" sz="quarter" idx="12"/>
          </p:nvPr>
        </p:nvSpPr>
        <p:spPr>
          <a:xfrm>
            <a:off x="11375717" y="5648960"/>
            <a:ext cx="731520" cy="396240"/>
          </a:xfrm>
        </p:spPr>
        <p:txBody>
          <a:bodyPr/>
          <a:lstStyle/>
          <a:p>
            <a:pPr>
              <a:spcAft>
                <a:spcPts val="600"/>
              </a:spcAft>
            </a:pPr>
            <a:fld id="{38BC901B-B5E4-4A47-8F67-5F155DBF4CDE}" type="slidenum">
              <a:rPr lang="en-US" smtClean="0"/>
              <a:pPr>
                <a:spcAft>
                  <a:spcPts val="600"/>
                </a:spcAft>
              </a:pPr>
              <a:t>1</a:t>
            </a:fld>
            <a:endParaRPr lang="en-US"/>
          </a:p>
        </p:txBody>
      </p:sp>
      <p:pic>
        <p:nvPicPr>
          <p:cNvPr id="5" name="Picture 4" descr="Cartoon alien wearing a santa hat and headset sitting at a computer&#10;&#10;AI-generated content may be incorrect.">
            <a:extLst>
              <a:ext uri="{FF2B5EF4-FFF2-40B4-BE49-F238E27FC236}">
                <a16:creationId xmlns:a16="http://schemas.microsoft.com/office/drawing/2014/main" id="{E8F8B1E7-37E4-AA7C-990F-7B0447BEB125}"/>
              </a:ext>
            </a:extLst>
          </p:cNvPr>
          <p:cNvPicPr>
            <a:picLocks noChangeAspect="1"/>
          </p:cNvPicPr>
          <p:nvPr/>
        </p:nvPicPr>
        <p:blipFill>
          <a:blip r:embed="rId2"/>
          <a:srcRect t="11586" b="16959"/>
          <a:stretch>
            <a:fillRect/>
          </a:stretch>
        </p:blipFill>
        <p:spPr>
          <a:xfrm>
            <a:off x="406400" y="381000"/>
            <a:ext cx="10363200" cy="4942840"/>
          </a:xfrm>
          <a:prstGeom prst="rect">
            <a:avLst/>
          </a:prstGeom>
          <a:noFill/>
        </p:spPr>
      </p:pic>
      <p:pic>
        <p:nvPicPr>
          <p:cNvPr id="7" name="Picture 6" descr="A blue and red logo&#10;&#10;AI-generated content may be incorrect.">
            <a:extLst>
              <a:ext uri="{FF2B5EF4-FFF2-40B4-BE49-F238E27FC236}">
                <a16:creationId xmlns:a16="http://schemas.microsoft.com/office/drawing/2014/main" id="{C0BF495D-9F44-F7C6-6F5E-3D475826E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49" y="5447178"/>
            <a:ext cx="2453153" cy="1285452"/>
          </a:xfrm>
          <a:prstGeom prst="rect">
            <a:avLst/>
          </a:prstGeom>
        </p:spPr>
      </p:pic>
    </p:spTree>
    <p:extLst>
      <p:ext uri="{BB962C8B-B14F-4D97-AF65-F5344CB8AC3E}">
        <p14:creationId xmlns:p14="http://schemas.microsoft.com/office/powerpoint/2010/main" val="3528198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E680A8-E67C-413F-0E3C-609EDB66CE73}"/>
              </a:ext>
            </a:extLst>
          </p:cNvPr>
          <p:cNvSpPr>
            <a:spLocks noGrp="1"/>
          </p:cNvSpPr>
          <p:nvPr>
            <p:ph type="sldNum" sz="quarter" idx="12"/>
          </p:nvPr>
        </p:nvSpPr>
        <p:spPr/>
        <p:txBody>
          <a:bodyPr/>
          <a:lstStyle/>
          <a:p>
            <a:fld id="{38BC901B-B5E4-4A47-8F67-5F155DBF4CDE}" type="slidenum">
              <a:rPr lang="en-US" smtClean="0"/>
              <a:pPr/>
              <a:t>10</a:t>
            </a:fld>
            <a:endParaRPr lang="en-US"/>
          </a:p>
        </p:txBody>
      </p:sp>
      <p:pic>
        <p:nvPicPr>
          <p:cNvPr id="2" name="Picture 1" descr="A screenshot of a computer&#10;&#10;Description automatically generated">
            <a:extLst>
              <a:ext uri="{FF2B5EF4-FFF2-40B4-BE49-F238E27FC236}">
                <a16:creationId xmlns:a16="http://schemas.microsoft.com/office/drawing/2014/main" id="{66880285-CBE0-6CA7-96D0-67103CEC466C}"/>
              </a:ext>
            </a:extLst>
          </p:cNvPr>
          <p:cNvPicPr>
            <a:picLocks noChangeAspect="1"/>
          </p:cNvPicPr>
          <p:nvPr/>
        </p:nvPicPr>
        <p:blipFill>
          <a:blip r:embed="rId2"/>
          <a:stretch>
            <a:fillRect/>
          </a:stretch>
        </p:blipFill>
        <p:spPr>
          <a:xfrm>
            <a:off x="249" y="202185"/>
            <a:ext cx="11277350" cy="6230966"/>
          </a:xfrm>
          <a:prstGeom prst="rect">
            <a:avLst/>
          </a:prstGeom>
        </p:spPr>
      </p:pic>
      <p:sp>
        <p:nvSpPr>
          <p:cNvPr id="3" name="Rectangle 2">
            <a:extLst>
              <a:ext uri="{FF2B5EF4-FFF2-40B4-BE49-F238E27FC236}">
                <a16:creationId xmlns:a16="http://schemas.microsoft.com/office/drawing/2014/main" id="{4AE7A4ED-1A8A-8DEA-AE30-3E2263AED068}"/>
              </a:ext>
            </a:extLst>
          </p:cNvPr>
          <p:cNvSpPr/>
          <p:nvPr/>
        </p:nvSpPr>
        <p:spPr>
          <a:xfrm>
            <a:off x="337704" y="2060863"/>
            <a:ext cx="1706996" cy="1743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DBFC97-946B-E4C2-CBD5-A4DB6A727432}"/>
              </a:ext>
            </a:extLst>
          </p:cNvPr>
          <p:cNvSpPr txBox="1"/>
          <p:nvPr/>
        </p:nvSpPr>
        <p:spPr>
          <a:xfrm>
            <a:off x="337704" y="2235200"/>
            <a:ext cx="2570596" cy="646331"/>
          </a:xfrm>
          <a:prstGeom prst="rect">
            <a:avLst/>
          </a:prstGeom>
          <a:noFill/>
        </p:spPr>
        <p:txBody>
          <a:bodyPr wrap="square" rtlCol="0">
            <a:spAutoFit/>
          </a:bodyPr>
          <a:lstStyle/>
          <a:p>
            <a:pPr algn="ctr"/>
            <a:r>
              <a:rPr lang="en-US" sz="3600" b="1">
                <a:solidFill>
                  <a:schemeClr val="accent1"/>
                </a:solidFill>
              </a:rPr>
              <a:t>Student A</a:t>
            </a:r>
          </a:p>
        </p:txBody>
      </p:sp>
    </p:spTree>
    <p:extLst>
      <p:ext uri="{BB962C8B-B14F-4D97-AF65-F5344CB8AC3E}">
        <p14:creationId xmlns:p14="http://schemas.microsoft.com/office/powerpoint/2010/main" val="16663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C126FC-8082-D4B9-8455-CFCDBA9713FB}"/>
              </a:ext>
            </a:extLst>
          </p:cNvPr>
          <p:cNvSpPr>
            <a:spLocks noGrp="1"/>
          </p:cNvSpPr>
          <p:nvPr>
            <p:ph type="title"/>
          </p:nvPr>
        </p:nvSpPr>
        <p:spPr>
          <a:xfrm>
            <a:off x="609600" y="274638"/>
            <a:ext cx="10160000" cy="1143000"/>
          </a:xfrm>
        </p:spPr>
        <p:txBody>
          <a:bodyPr anchor="ctr">
            <a:normAutofit/>
          </a:bodyPr>
          <a:lstStyle/>
          <a:p>
            <a:r>
              <a:rPr lang="en-US" dirty="0"/>
              <a:t>Teacher Reports in Level 1</a:t>
            </a:r>
          </a:p>
        </p:txBody>
      </p:sp>
      <p:sp>
        <p:nvSpPr>
          <p:cNvPr id="4" name="Content Placeholder 3">
            <a:extLst>
              <a:ext uri="{FF2B5EF4-FFF2-40B4-BE49-F238E27FC236}">
                <a16:creationId xmlns:a16="http://schemas.microsoft.com/office/drawing/2014/main" id="{AE24C328-EF73-C724-3ED2-4ED183700442}"/>
              </a:ext>
            </a:extLst>
          </p:cNvPr>
          <p:cNvSpPr>
            <a:spLocks noGrp="1"/>
          </p:cNvSpPr>
          <p:nvPr>
            <p:ph sz="half" idx="1"/>
          </p:nvPr>
        </p:nvSpPr>
        <p:spPr>
          <a:xfrm>
            <a:off x="269631" y="1887414"/>
            <a:ext cx="6569235" cy="4157785"/>
          </a:xfrm>
        </p:spPr>
        <p:txBody>
          <a:bodyPr>
            <a:normAutofit/>
          </a:bodyPr>
          <a:lstStyle/>
          <a:p>
            <a:pPr>
              <a:lnSpc>
                <a:spcPct val="90000"/>
              </a:lnSpc>
            </a:pPr>
            <a:r>
              <a:rPr lang="en-US" sz="2000"/>
              <a:t>WNYRIC Created a Teacher Reports folder in Level 1</a:t>
            </a:r>
          </a:p>
          <a:p>
            <a:pPr>
              <a:lnSpc>
                <a:spcPct val="90000"/>
              </a:lnSpc>
            </a:pPr>
            <a:r>
              <a:rPr lang="en-US" sz="2000"/>
              <a:t>New Level 1 Accounts will be created by a district user</a:t>
            </a:r>
          </a:p>
          <a:p>
            <a:pPr lvl="1">
              <a:lnSpc>
                <a:spcPct val="90000"/>
              </a:lnSpc>
            </a:pPr>
            <a:r>
              <a:rPr lang="en-US" sz="1400"/>
              <a:t>MAARS recommends that user be the District Data Coordinator</a:t>
            </a:r>
          </a:p>
          <a:p>
            <a:pPr lvl="1">
              <a:lnSpc>
                <a:spcPct val="90000"/>
              </a:lnSpc>
            </a:pPr>
            <a:r>
              <a:rPr lang="en-US" sz="1400"/>
              <a:t>ability to ‘designate’ the power to create accounts to others</a:t>
            </a:r>
          </a:p>
          <a:p>
            <a:pPr>
              <a:lnSpc>
                <a:spcPct val="90000"/>
              </a:lnSpc>
            </a:pPr>
            <a:r>
              <a:rPr lang="en-US" sz="2000"/>
              <a:t>A MAARS security form for the DDC will be required</a:t>
            </a:r>
          </a:p>
          <a:p>
            <a:pPr lvl="1">
              <a:lnSpc>
                <a:spcPct val="90000"/>
              </a:lnSpc>
            </a:pPr>
            <a:r>
              <a:rPr lang="en-US" sz="1400"/>
              <a:t>districts can create additional security forms for teachers or other users</a:t>
            </a:r>
          </a:p>
          <a:p>
            <a:pPr>
              <a:lnSpc>
                <a:spcPct val="90000"/>
              </a:lnSpc>
            </a:pPr>
            <a:r>
              <a:rPr lang="en-US" sz="2000"/>
              <a:t>Trainings for Account Creation will be announced in the MAARS Weekly shortly</a:t>
            </a:r>
          </a:p>
          <a:p>
            <a:pPr>
              <a:lnSpc>
                <a:spcPct val="90000"/>
              </a:lnSpc>
            </a:pPr>
            <a:endParaRPr lang="en-US" sz="1500"/>
          </a:p>
        </p:txBody>
      </p:sp>
      <p:pic>
        <p:nvPicPr>
          <p:cNvPr id="5" name="Picture 4" descr="A screenshot of a computer&#10;&#10;AI-generated content may be incorrect.">
            <a:extLst>
              <a:ext uri="{FF2B5EF4-FFF2-40B4-BE49-F238E27FC236}">
                <a16:creationId xmlns:a16="http://schemas.microsoft.com/office/drawing/2014/main" id="{37AC9ED6-AA12-F417-3F14-627313C22FCC}"/>
              </a:ext>
            </a:extLst>
          </p:cNvPr>
          <p:cNvPicPr>
            <a:picLocks noChangeAspect="1"/>
          </p:cNvPicPr>
          <p:nvPr/>
        </p:nvPicPr>
        <p:blipFill>
          <a:blip r:embed="rId3"/>
          <a:srcRect l="42368" r="9028" b="2"/>
          <a:stretch>
            <a:fillRect/>
          </a:stretch>
        </p:blipFill>
        <p:spPr>
          <a:xfrm>
            <a:off x="6838866" y="1417638"/>
            <a:ext cx="3930734" cy="3699803"/>
          </a:xfrm>
          <a:prstGeom prst="rect">
            <a:avLst/>
          </a:prstGeom>
          <a:noFill/>
        </p:spPr>
      </p:pic>
      <p:sp>
        <p:nvSpPr>
          <p:cNvPr id="2" name="Slide Number Placeholder 1">
            <a:extLst>
              <a:ext uri="{FF2B5EF4-FFF2-40B4-BE49-F238E27FC236}">
                <a16:creationId xmlns:a16="http://schemas.microsoft.com/office/drawing/2014/main" id="{EA567CDF-1832-D614-966F-DA17F8B03EE4}"/>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11</a:t>
            </a:fld>
            <a:endParaRPr lang="en-US"/>
          </a:p>
        </p:txBody>
      </p:sp>
    </p:spTree>
    <p:extLst>
      <p:ext uri="{BB962C8B-B14F-4D97-AF65-F5344CB8AC3E}">
        <p14:creationId xmlns:p14="http://schemas.microsoft.com/office/powerpoint/2010/main" val="1501001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11AEE7-A841-AA56-1F13-50011A4219CD}"/>
              </a:ext>
            </a:extLst>
          </p:cNvPr>
          <p:cNvSpPr>
            <a:spLocks noGrp="1"/>
          </p:cNvSpPr>
          <p:nvPr>
            <p:ph type="sldNum" sz="quarter" idx="12"/>
          </p:nvPr>
        </p:nvSpPr>
        <p:spPr/>
        <p:txBody>
          <a:bodyPr/>
          <a:lstStyle/>
          <a:p>
            <a:fld id="{38BC901B-B5E4-4A47-8F67-5F155DBF4CDE}" type="slidenum">
              <a:rPr lang="en-US" smtClean="0"/>
              <a:pPr/>
              <a:t>12</a:t>
            </a:fld>
            <a:endParaRPr lang="en-US"/>
          </a:p>
        </p:txBody>
      </p:sp>
      <p:sp>
        <p:nvSpPr>
          <p:cNvPr id="6" name="Rectangle: Single Corner Rounded 5">
            <a:extLst>
              <a:ext uri="{FF2B5EF4-FFF2-40B4-BE49-F238E27FC236}">
                <a16:creationId xmlns:a16="http://schemas.microsoft.com/office/drawing/2014/main" id="{7E806A4D-273E-9BE1-5D76-3367CF7B3505}"/>
              </a:ext>
            </a:extLst>
          </p:cNvPr>
          <p:cNvSpPr/>
          <p:nvPr/>
        </p:nvSpPr>
        <p:spPr>
          <a:xfrm>
            <a:off x="116602" y="163922"/>
            <a:ext cx="4363922" cy="4622511"/>
          </a:xfrm>
          <a:prstGeom prst="round1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a:ea typeface="Calibri"/>
                <a:cs typeface="Calibri"/>
              </a:rPr>
              <a:t>Attn:</a:t>
            </a:r>
            <a:br>
              <a:rPr lang="en-US">
                <a:ea typeface="Calibri"/>
                <a:cs typeface="Calibri"/>
              </a:rPr>
            </a:br>
            <a:r>
              <a:rPr lang="en-US" b="1">
                <a:ea typeface="Calibri"/>
                <a:cs typeface="Calibri"/>
              </a:rPr>
              <a:t>*Brockport</a:t>
            </a:r>
          </a:p>
          <a:p>
            <a:pPr algn="ctr"/>
            <a:r>
              <a:rPr lang="en-US">
                <a:ea typeface="Calibri"/>
                <a:cs typeface="Calibri"/>
              </a:rPr>
              <a:t>Churchville-Chili</a:t>
            </a:r>
          </a:p>
          <a:p>
            <a:pPr algn="ctr"/>
            <a:r>
              <a:rPr lang="en-US" b="1">
                <a:ea typeface="Calibri"/>
                <a:cs typeface="Calibri"/>
              </a:rPr>
              <a:t>*Gates Chili</a:t>
            </a:r>
          </a:p>
          <a:p>
            <a:pPr algn="ctr"/>
            <a:r>
              <a:rPr lang="en-US">
                <a:ea typeface="Calibri"/>
                <a:cs typeface="Calibri"/>
              </a:rPr>
              <a:t>Greece</a:t>
            </a:r>
          </a:p>
          <a:p>
            <a:pPr algn="ctr"/>
            <a:r>
              <a:rPr lang="en-US" b="1">
                <a:ea typeface="Calibri"/>
                <a:cs typeface="Calibri"/>
              </a:rPr>
              <a:t>*Fairport</a:t>
            </a:r>
          </a:p>
          <a:p>
            <a:pPr algn="ctr"/>
            <a:r>
              <a:rPr lang="en-US">
                <a:ea typeface="Calibri"/>
                <a:cs typeface="Calibri"/>
              </a:rPr>
              <a:t>Hilton</a:t>
            </a:r>
          </a:p>
          <a:p>
            <a:pPr algn="ctr"/>
            <a:r>
              <a:rPr lang="en-US" b="1">
                <a:ea typeface="Calibri"/>
                <a:cs typeface="Calibri"/>
              </a:rPr>
              <a:t>*Holley</a:t>
            </a:r>
          </a:p>
          <a:p>
            <a:pPr algn="ctr"/>
            <a:r>
              <a:rPr lang="en-US">
                <a:ea typeface="Calibri"/>
                <a:cs typeface="Calibri"/>
              </a:rPr>
              <a:t>HFL</a:t>
            </a:r>
          </a:p>
          <a:p>
            <a:pPr algn="ctr"/>
            <a:r>
              <a:rPr lang="en-US">
                <a:ea typeface="Calibri"/>
                <a:cs typeface="Calibri"/>
              </a:rPr>
              <a:t>Penfield</a:t>
            </a:r>
          </a:p>
          <a:p>
            <a:pPr algn="ctr"/>
            <a:r>
              <a:rPr lang="en-US" b="1">
                <a:ea typeface="Calibri"/>
                <a:cs typeface="Calibri"/>
              </a:rPr>
              <a:t>*Rush Henrietta</a:t>
            </a:r>
          </a:p>
          <a:p>
            <a:pPr algn="ctr"/>
            <a:r>
              <a:rPr lang="en-US" b="1">
                <a:ea typeface="Calibri"/>
                <a:cs typeface="Calibri"/>
              </a:rPr>
              <a:t>*Spencerport</a:t>
            </a:r>
          </a:p>
          <a:p>
            <a:pPr algn="ctr"/>
            <a:r>
              <a:rPr lang="en-US">
                <a:ea typeface="Calibri"/>
                <a:cs typeface="Calibri"/>
              </a:rPr>
              <a:t>West Irondequoit</a:t>
            </a:r>
          </a:p>
          <a:p>
            <a:pPr algn="ctr"/>
            <a:endParaRPr lang="en-US">
              <a:ea typeface="Calibri"/>
              <a:cs typeface="Calibri"/>
            </a:endParaRPr>
          </a:p>
          <a:p>
            <a:pPr algn="ctr"/>
            <a:r>
              <a:rPr lang="en-US">
                <a:ea typeface="Calibri"/>
                <a:cs typeface="Calibri"/>
              </a:rPr>
              <a:t>*ASIs have already been sent a copy</a:t>
            </a:r>
          </a:p>
        </p:txBody>
      </p:sp>
      <p:pic>
        <p:nvPicPr>
          <p:cNvPr id="4" name="Picture 3">
            <a:extLst>
              <a:ext uri="{FF2B5EF4-FFF2-40B4-BE49-F238E27FC236}">
                <a16:creationId xmlns:a16="http://schemas.microsoft.com/office/drawing/2014/main" id="{8C5EE40E-14C4-6A95-DBE0-7745E0F64171}"/>
              </a:ext>
            </a:extLst>
          </p:cNvPr>
          <p:cNvPicPr>
            <a:picLocks noChangeAspect="1"/>
          </p:cNvPicPr>
          <p:nvPr/>
        </p:nvPicPr>
        <p:blipFill>
          <a:blip r:embed="rId3"/>
          <a:stretch>
            <a:fillRect/>
          </a:stretch>
        </p:blipFill>
        <p:spPr>
          <a:xfrm>
            <a:off x="4811164" y="0"/>
            <a:ext cx="6076709" cy="6858000"/>
          </a:xfrm>
          <a:prstGeom prst="rect">
            <a:avLst/>
          </a:prstGeom>
        </p:spPr>
      </p:pic>
      <p:sp>
        <p:nvSpPr>
          <p:cNvPr id="2" name="TextBox 1">
            <a:extLst>
              <a:ext uri="{FF2B5EF4-FFF2-40B4-BE49-F238E27FC236}">
                <a16:creationId xmlns:a16="http://schemas.microsoft.com/office/drawing/2014/main" id="{5BF2BA2A-2CBD-6D5A-4408-A7A8D12B89B8}"/>
              </a:ext>
            </a:extLst>
          </p:cNvPr>
          <p:cNvSpPr txBox="1"/>
          <p:nvPr/>
        </p:nvSpPr>
        <p:spPr>
          <a:xfrm>
            <a:off x="469297" y="5198402"/>
            <a:ext cx="388067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Contact </a:t>
            </a:r>
            <a:r>
              <a:rPr lang="en-US">
                <a:ea typeface="Calibri"/>
                <a:cs typeface="Calibri"/>
                <a:hlinkClick r:id="rId4"/>
              </a:rPr>
              <a:t>rmaier@bocesmaars.org</a:t>
            </a:r>
            <a:r>
              <a:rPr lang="en-US">
                <a:ea typeface="Calibri"/>
                <a:cs typeface="Calibri"/>
              </a:rPr>
              <a:t> or </a:t>
            </a:r>
            <a:r>
              <a:rPr lang="en-US">
                <a:ea typeface="Calibri"/>
                <a:cs typeface="Calibri"/>
                <a:hlinkClick r:id="rId5"/>
              </a:rPr>
              <a:t>dlubbert@monroe2boces.org</a:t>
            </a:r>
            <a:r>
              <a:rPr lang="en-US">
                <a:ea typeface="Calibri"/>
                <a:cs typeface="Calibri"/>
              </a:rPr>
              <a:t> for help!</a:t>
            </a:r>
          </a:p>
        </p:txBody>
      </p:sp>
    </p:spTree>
    <p:extLst>
      <p:ext uri="{BB962C8B-B14F-4D97-AF65-F5344CB8AC3E}">
        <p14:creationId xmlns:p14="http://schemas.microsoft.com/office/powerpoint/2010/main" val="604018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FE6B76-E689-FC14-A4F4-92CD38F82F5D}"/>
              </a:ext>
            </a:extLst>
          </p:cNvPr>
          <p:cNvSpPr>
            <a:spLocks noGrp="1"/>
          </p:cNvSpPr>
          <p:nvPr>
            <p:ph type="sldNum" sz="quarter" idx="12"/>
          </p:nvPr>
        </p:nvSpPr>
        <p:spPr/>
        <p:txBody>
          <a:bodyPr/>
          <a:lstStyle/>
          <a:p>
            <a:fld id="{38BC901B-B5E4-4A47-8F67-5F155DBF4CDE}" type="slidenum">
              <a:rPr lang="en-US" smtClean="0"/>
              <a:pPr/>
              <a:t>13</a:t>
            </a:fld>
            <a:endParaRPr lang="en-US"/>
          </a:p>
        </p:txBody>
      </p:sp>
      <p:pic>
        <p:nvPicPr>
          <p:cNvPr id="4" name="Picture 3" descr="A screenshot of a graph&#10;&#10;Description automatically generated">
            <a:extLst>
              <a:ext uri="{FF2B5EF4-FFF2-40B4-BE49-F238E27FC236}">
                <a16:creationId xmlns:a16="http://schemas.microsoft.com/office/drawing/2014/main" id="{A7715B73-6A59-E35D-B7F9-1163FD4B9A92}"/>
              </a:ext>
            </a:extLst>
          </p:cNvPr>
          <p:cNvPicPr>
            <a:picLocks noChangeAspect="1"/>
          </p:cNvPicPr>
          <p:nvPr/>
        </p:nvPicPr>
        <p:blipFill>
          <a:blip r:embed="rId2"/>
          <a:stretch>
            <a:fillRect/>
          </a:stretch>
        </p:blipFill>
        <p:spPr>
          <a:xfrm>
            <a:off x="1323098" y="276272"/>
            <a:ext cx="8844554" cy="2627080"/>
          </a:xfrm>
          <a:prstGeom prst="rect">
            <a:avLst/>
          </a:prstGeom>
        </p:spPr>
      </p:pic>
      <p:pic>
        <p:nvPicPr>
          <p:cNvPr id="6" name="Picture 5" descr="A chart with text and arrows&#10;&#10;AI-generated content may be incorrect.">
            <a:extLst>
              <a:ext uri="{FF2B5EF4-FFF2-40B4-BE49-F238E27FC236}">
                <a16:creationId xmlns:a16="http://schemas.microsoft.com/office/drawing/2014/main" id="{7A0DFC5D-47DC-625E-0DC0-405FD1BA3909}"/>
              </a:ext>
            </a:extLst>
          </p:cNvPr>
          <p:cNvPicPr>
            <a:picLocks noChangeAspect="1"/>
          </p:cNvPicPr>
          <p:nvPr/>
        </p:nvPicPr>
        <p:blipFill>
          <a:blip r:embed="rId3"/>
          <a:stretch>
            <a:fillRect/>
          </a:stretch>
        </p:blipFill>
        <p:spPr>
          <a:xfrm>
            <a:off x="3464819" y="3047060"/>
            <a:ext cx="4940390" cy="3811879"/>
          </a:xfrm>
          <a:prstGeom prst="rect">
            <a:avLst/>
          </a:prstGeom>
        </p:spPr>
      </p:pic>
    </p:spTree>
    <p:extLst>
      <p:ext uri="{BB962C8B-B14F-4D97-AF65-F5344CB8AC3E}">
        <p14:creationId xmlns:p14="http://schemas.microsoft.com/office/powerpoint/2010/main" val="39318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92905C-388F-95F5-14F4-5F5B5F487E7B}"/>
              </a:ext>
            </a:extLst>
          </p:cNvPr>
          <p:cNvSpPr>
            <a:spLocks noGrp="1"/>
          </p:cNvSpPr>
          <p:nvPr>
            <p:ph type="sldNum" sz="quarter" idx="12"/>
          </p:nvPr>
        </p:nvSpPr>
        <p:spPr/>
        <p:txBody>
          <a:bodyPr/>
          <a:lstStyle/>
          <a:p>
            <a:fld id="{38BC901B-B5E4-4A47-8F67-5F155DBF4CDE}" type="slidenum">
              <a:rPr lang="en-US" smtClean="0"/>
              <a:pPr/>
              <a:t>14</a:t>
            </a:fld>
            <a:endParaRPr lang="en-US"/>
          </a:p>
        </p:txBody>
      </p:sp>
      <p:pic>
        <p:nvPicPr>
          <p:cNvPr id="3" name="Picture 2" descr="A screenshot of a computer&#10;&#10;Description automatically generated">
            <a:extLst>
              <a:ext uri="{FF2B5EF4-FFF2-40B4-BE49-F238E27FC236}">
                <a16:creationId xmlns:a16="http://schemas.microsoft.com/office/drawing/2014/main" id="{657ABF27-0BE8-A961-2016-E44658CF3249}"/>
              </a:ext>
            </a:extLst>
          </p:cNvPr>
          <p:cNvPicPr>
            <a:picLocks noChangeAspect="1"/>
          </p:cNvPicPr>
          <p:nvPr/>
        </p:nvPicPr>
        <p:blipFill>
          <a:blip r:embed="rId2"/>
          <a:stretch>
            <a:fillRect/>
          </a:stretch>
        </p:blipFill>
        <p:spPr>
          <a:xfrm>
            <a:off x="238054" y="1325286"/>
            <a:ext cx="10876193" cy="3591697"/>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C0B5F3B-9AE2-EC41-88B9-C3C56D8315F5}"/>
              </a:ext>
            </a:extLst>
          </p:cNvPr>
          <p:cNvPicPr>
            <a:picLocks noChangeAspect="1"/>
          </p:cNvPicPr>
          <p:nvPr/>
        </p:nvPicPr>
        <p:blipFill>
          <a:blip r:embed="rId3"/>
          <a:stretch>
            <a:fillRect/>
          </a:stretch>
        </p:blipFill>
        <p:spPr>
          <a:xfrm>
            <a:off x="5805616" y="288893"/>
            <a:ext cx="3464010" cy="3304294"/>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8872139B-EC47-86F2-2DE2-C80B3A3F7604}"/>
              </a:ext>
            </a:extLst>
          </p:cNvPr>
          <p:cNvCxnSpPr/>
          <p:nvPr/>
        </p:nvCxnSpPr>
        <p:spPr>
          <a:xfrm flipV="1">
            <a:off x="454478" y="627907"/>
            <a:ext cx="5208072" cy="12577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DA4FCE-159E-E14E-D5CA-7AD87DDE85E0}"/>
              </a:ext>
            </a:extLst>
          </p:cNvPr>
          <p:cNvSpPr txBox="1"/>
          <p:nvPr/>
        </p:nvSpPr>
        <p:spPr>
          <a:xfrm>
            <a:off x="2264165" y="5848056"/>
            <a:ext cx="70754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An example of an individual student report that could help them review for January!  Show them what they got right and wrong!</a:t>
            </a:r>
            <a:endParaRPr lang="en-US"/>
          </a:p>
        </p:txBody>
      </p:sp>
    </p:spTree>
    <p:extLst>
      <p:ext uri="{BB962C8B-B14F-4D97-AF65-F5344CB8AC3E}">
        <p14:creationId xmlns:p14="http://schemas.microsoft.com/office/powerpoint/2010/main" val="33118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59EEB2-EE34-394D-7293-B6999FFFB484}"/>
              </a:ext>
            </a:extLst>
          </p:cNvPr>
          <p:cNvSpPr>
            <a:spLocks noGrp="1"/>
          </p:cNvSpPr>
          <p:nvPr>
            <p:ph type="sldNum" sz="quarter" idx="12"/>
          </p:nvPr>
        </p:nvSpPr>
        <p:spPr/>
        <p:txBody>
          <a:bodyPr/>
          <a:lstStyle/>
          <a:p>
            <a:fld id="{38BC901B-B5E4-4A47-8F67-5F155DBF4CDE}" type="slidenum">
              <a:rPr lang="en-US" smtClean="0"/>
              <a:pPr/>
              <a:t>15</a:t>
            </a:fld>
            <a:endParaRPr lang="en-US"/>
          </a:p>
        </p:txBody>
      </p:sp>
      <p:pic>
        <p:nvPicPr>
          <p:cNvPr id="3" name="Picture 2" descr="A group of colorful speech bubbles with question marks&#10;&#10;Description automatically generated">
            <a:extLst>
              <a:ext uri="{FF2B5EF4-FFF2-40B4-BE49-F238E27FC236}">
                <a16:creationId xmlns:a16="http://schemas.microsoft.com/office/drawing/2014/main" id="{C7043FE1-BD80-1A4A-83C0-BDF129635EBA}"/>
              </a:ext>
            </a:extLst>
          </p:cNvPr>
          <p:cNvPicPr>
            <a:picLocks noChangeAspect="1"/>
          </p:cNvPicPr>
          <p:nvPr/>
        </p:nvPicPr>
        <p:blipFill>
          <a:blip r:embed="rId2"/>
          <a:stretch>
            <a:fillRect/>
          </a:stretch>
        </p:blipFill>
        <p:spPr>
          <a:xfrm>
            <a:off x="1221180" y="782047"/>
            <a:ext cx="8928264" cy="5234530"/>
          </a:xfrm>
          <a:prstGeom prst="rect">
            <a:avLst/>
          </a:prstGeom>
        </p:spPr>
      </p:pic>
    </p:spTree>
    <p:extLst>
      <p:ext uri="{BB962C8B-B14F-4D97-AF65-F5344CB8AC3E}">
        <p14:creationId xmlns:p14="http://schemas.microsoft.com/office/powerpoint/2010/main" val="1246114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State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16</a:t>
            </a:fld>
            <a:endParaRPr lang="en-US"/>
          </a:p>
        </p:txBody>
      </p:sp>
    </p:spTree>
    <p:extLst>
      <p:ext uri="{BB962C8B-B14F-4D97-AF65-F5344CB8AC3E}">
        <p14:creationId xmlns:p14="http://schemas.microsoft.com/office/powerpoint/2010/main" val="161207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1143000"/>
          </a:xfrm>
        </p:spPr>
        <p:txBody>
          <a:bodyPr>
            <a:normAutofit/>
          </a:bodyPr>
          <a:lstStyle/>
          <a:p>
            <a:r>
              <a:rPr lang="en-US"/>
              <a:t>2025-2026 Student BEDS Day</a:t>
            </a:r>
          </a:p>
        </p:txBody>
      </p:sp>
      <p:sp>
        <p:nvSpPr>
          <p:cNvPr id="7" name="Content Placeholder 2"/>
          <p:cNvSpPr>
            <a:spLocks noGrp="1"/>
          </p:cNvSpPr>
          <p:nvPr>
            <p:ph idx="1"/>
          </p:nvPr>
        </p:nvSpPr>
        <p:spPr>
          <a:xfrm>
            <a:off x="609600" y="1600200"/>
            <a:ext cx="10160000" cy="4800600"/>
          </a:xfrm>
        </p:spPr>
        <p:txBody>
          <a:bodyPr vert="horz" lIns="91440" tIns="45720" rIns="91440" bIns="45720" rtlCol="0" anchor="t">
            <a:normAutofit/>
          </a:bodyPr>
          <a:lstStyle/>
          <a:p>
            <a:r>
              <a:rPr lang="en-US" sz="2400">
                <a:ea typeface="Calibri"/>
                <a:cs typeface="Calibri"/>
              </a:rPr>
              <a:t>Applies to Districts and Charter Schools</a:t>
            </a:r>
            <a:endParaRPr lang="en-US" sz="2400"/>
          </a:p>
          <a:p>
            <a:r>
              <a:rPr lang="en-US" sz="2400"/>
              <a:t>BEDS Day Enrollment Extract (</a:t>
            </a:r>
            <a:r>
              <a:rPr lang="en-US" sz="2400" b="1"/>
              <a:t>L2RPT</a:t>
            </a:r>
            <a:r>
              <a:rPr lang="en-US" sz="2400"/>
              <a:t>: SIRS 312, 313, 314, 316, 319, 350) </a:t>
            </a:r>
            <a:endParaRPr lang="en-US" sz="2400">
              <a:ea typeface="Calibri"/>
              <a:cs typeface="Calibri"/>
            </a:endParaRPr>
          </a:p>
          <a:p>
            <a:pPr lvl="1"/>
            <a:r>
              <a:rPr lang="en-US" sz="2400"/>
              <a:t>Enrollment by grade,</a:t>
            </a:r>
            <a:r>
              <a:rPr lang="en-US" sz="2400" b="1"/>
              <a:t> district of residence, </a:t>
            </a:r>
            <a:r>
              <a:rPr lang="en-US" sz="2400"/>
              <a:t>and supplemental enrollment counts are collected for calculating preliminary State Aid allocations </a:t>
            </a:r>
            <a:endParaRPr lang="en-US" sz="2400">
              <a:ea typeface="Calibri"/>
              <a:cs typeface="Calibri"/>
            </a:endParaRPr>
          </a:p>
          <a:p>
            <a:r>
              <a:rPr lang="en-US" sz="2400"/>
              <a:t>BEDS Day </a:t>
            </a:r>
            <a:r>
              <a:rPr lang="en-US" sz="2400" b="1"/>
              <a:t>Free and Reduced Priced Lunch </a:t>
            </a:r>
            <a:r>
              <a:rPr lang="en-US" sz="2400"/>
              <a:t>Extract (</a:t>
            </a:r>
            <a:r>
              <a:rPr lang="en-US" sz="2400" b="1"/>
              <a:t>L2RPT</a:t>
            </a:r>
            <a:r>
              <a:rPr lang="en-US" sz="2400"/>
              <a:t>: SIRS-323 and SIRS-327)</a:t>
            </a:r>
            <a:endParaRPr lang="en-US" sz="2400">
              <a:ea typeface="Calibri"/>
              <a:cs typeface="Calibri"/>
            </a:endParaRPr>
          </a:p>
          <a:p>
            <a:pPr lvl="1"/>
            <a:r>
              <a:rPr lang="en-US" sz="2400"/>
              <a:t>Eligible students must be reported with </a:t>
            </a:r>
            <a:endParaRPr lang="en-US" sz="2400">
              <a:ea typeface="Calibri"/>
              <a:cs typeface="Calibri"/>
            </a:endParaRPr>
          </a:p>
          <a:p>
            <a:pPr lvl="2">
              <a:buClr>
                <a:srgbClr val="AC956E"/>
              </a:buClr>
              <a:buFont typeface="Wingdings" pitchFamily="34" charset="0"/>
              <a:buChar char="§"/>
            </a:pPr>
            <a:r>
              <a:rPr lang="en-US" sz="2200"/>
              <a:t>5817 – Free Lunch Program or </a:t>
            </a:r>
            <a:endParaRPr lang="en-US" sz="2200">
              <a:ea typeface="Calibri"/>
              <a:cs typeface="Calibri"/>
            </a:endParaRPr>
          </a:p>
          <a:p>
            <a:pPr lvl="2">
              <a:buClr>
                <a:srgbClr val="AC956E"/>
              </a:buClr>
              <a:buFont typeface="Wingdings" pitchFamily="34" charset="0"/>
              <a:buChar char="§"/>
            </a:pPr>
            <a:r>
              <a:rPr lang="en-US" sz="2200"/>
              <a:t>5806 – Reduced-Price Lunch Program</a:t>
            </a:r>
            <a:endParaRPr lang="en-US" sz="2200">
              <a:ea typeface="Calibri"/>
              <a:cs typeface="Calibri"/>
            </a:endParaRPr>
          </a:p>
          <a:p>
            <a:pPr lvl="2">
              <a:buClr>
                <a:srgbClr val="AC956E"/>
              </a:buClr>
              <a:buFont typeface="Wingdings" pitchFamily="34" charset="0"/>
              <a:buChar char="§"/>
            </a:pPr>
            <a:r>
              <a:rPr lang="en-US" sz="2200"/>
              <a:t>All must have 0198 – Poverty-from low-income family</a:t>
            </a:r>
            <a:endParaRPr lang="en-US" sz="2200">
              <a:ea typeface="Calibri"/>
              <a:cs typeface="Calibri"/>
            </a:endParaRPr>
          </a:p>
          <a:p>
            <a:r>
              <a:rPr lang="en-US" sz="2400" b="1"/>
              <a:t>Data due:</a:t>
            </a:r>
            <a:r>
              <a:rPr lang="en-US" sz="2400"/>
              <a:t> </a:t>
            </a:r>
            <a:r>
              <a:rPr lang="en-US" sz="2400">
                <a:solidFill>
                  <a:srgbClr val="C00000"/>
                </a:solidFill>
              </a:rPr>
              <a:t>Wednesday, December 31</a:t>
            </a:r>
            <a:endParaRPr lang="en-US" sz="2400">
              <a:solidFill>
                <a:srgbClr val="C00000"/>
              </a:solidFill>
              <a:cs typeface="Calibri"/>
            </a:endParaRPr>
          </a:p>
        </p:txBody>
      </p:sp>
      <p:sp>
        <p:nvSpPr>
          <p:cNvPr id="4" name="Slide Number Placeholder 3"/>
          <p:cNvSpPr>
            <a:spLocks noGrp="1"/>
          </p:cNvSpPr>
          <p:nvPr>
            <p:ph type="sldNum" sz="quarter" idx="12"/>
          </p:nvPr>
        </p:nvSpPr>
        <p:spPr>
          <a:xfrm>
            <a:off x="11375717" y="5648960"/>
            <a:ext cx="731520" cy="396240"/>
          </a:xfrm>
        </p:spPr>
        <p:txBody>
          <a:bodyPr/>
          <a:lstStyle/>
          <a:p>
            <a:fld id="{38BC901B-B5E4-4A47-8F67-5F155DBF4CDE}" type="slidenum">
              <a:rPr lang="en-US" smtClean="0"/>
              <a:pPr/>
              <a:t>17</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3641778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1143000"/>
          </a:xfrm>
        </p:spPr>
        <p:txBody>
          <a:bodyPr>
            <a:normAutofit fontScale="90000"/>
          </a:bodyPr>
          <a:lstStyle/>
          <a:p>
            <a:r>
              <a:rPr lang="en-US"/>
              <a:t>2025-2026 Student Digital Resources Survey</a:t>
            </a:r>
          </a:p>
        </p:txBody>
      </p:sp>
      <p:sp>
        <p:nvSpPr>
          <p:cNvPr id="7" name="Content Placeholder 2"/>
          <p:cNvSpPr>
            <a:spLocks noGrp="1"/>
          </p:cNvSpPr>
          <p:nvPr>
            <p:ph idx="1"/>
          </p:nvPr>
        </p:nvSpPr>
        <p:spPr>
          <a:xfrm>
            <a:off x="609600" y="1600200"/>
            <a:ext cx="10160000" cy="4697859"/>
          </a:xfrm>
        </p:spPr>
        <p:txBody>
          <a:bodyPr vert="horz" lIns="91440" tIns="45720" rIns="91440" bIns="45720" rtlCol="0" anchor="t">
            <a:normAutofit/>
          </a:bodyPr>
          <a:lstStyle/>
          <a:p>
            <a:r>
              <a:rPr lang="en-US" sz="2400">
                <a:ea typeface="Calibri"/>
                <a:cs typeface="Calibri"/>
              </a:rPr>
              <a:t>Applies to Districts, BOCES, and Charter Schools</a:t>
            </a:r>
            <a:endParaRPr lang="en-US">
              <a:ea typeface="Calibri"/>
              <a:cs typeface="Calibri"/>
            </a:endParaRPr>
          </a:p>
          <a:p>
            <a:r>
              <a:rPr lang="en-US" sz="2400">
                <a:ea typeface="Calibri"/>
                <a:cs typeface="Calibri"/>
              </a:rPr>
              <a:t>Survey must be completed each school year </a:t>
            </a:r>
            <a:endParaRPr lang="en-US">
              <a:ea typeface="Calibri"/>
              <a:cs typeface="Calibri"/>
            </a:endParaRPr>
          </a:p>
          <a:p>
            <a:r>
              <a:rPr lang="en-US" sz="2400">
                <a:ea typeface="Calibri"/>
                <a:cs typeface="Calibri"/>
              </a:rPr>
              <a:t>All students should be surveyed as well as any new students who enroll during the school year </a:t>
            </a:r>
          </a:p>
          <a:p>
            <a:r>
              <a:rPr lang="en-US" sz="2400">
                <a:ea typeface="Calibri"/>
                <a:cs typeface="Calibri"/>
              </a:rPr>
              <a:t>Data will be used to identify specific needs and target resources and funding opportunities when they become available</a:t>
            </a:r>
          </a:p>
          <a:p>
            <a:r>
              <a:rPr lang="en-US" sz="2400" b="1">
                <a:ea typeface="Calibri"/>
                <a:cs typeface="Calibri"/>
              </a:rPr>
              <a:t>L2RPT Verification: </a:t>
            </a:r>
            <a:r>
              <a:rPr lang="en-US" sz="2400">
                <a:ea typeface="Calibri"/>
                <a:cs typeface="Calibri"/>
              </a:rPr>
              <a:t>SIRS-336 Annual Digital Resources Survey Report</a:t>
            </a:r>
          </a:p>
          <a:p>
            <a:r>
              <a:rPr lang="en-US" sz="2400" b="1"/>
              <a:t>Data due:</a:t>
            </a:r>
            <a:r>
              <a:rPr lang="en-US" sz="2400"/>
              <a:t> </a:t>
            </a:r>
            <a:r>
              <a:rPr lang="en-US" sz="2400">
                <a:solidFill>
                  <a:srgbClr val="C00000"/>
                </a:solidFill>
              </a:rPr>
              <a:t>Thursday, January 22</a:t>
            </a:r>
            <a:endParaRPr lang="en-US" sz="2400">
              <a:solidFill>
                <a:srgbClr val="C00000"/>
              </a:solidFill>
              <a:ea typeface="Calibri"/>
              <a:cs typeface="Calibri"/>
            </a:endParaRPr>
          </a:p>
          <a:p>
            <a:endParaRPr lang="en-US">
              <a:solidFill>
                <a:srgbClr val="000000"/>
              </a:solidFill>
              <a:ea typeface="Calibri"/>
              <a:cs typeface="Calibri"/>
            </a:endParaRPr>
          </a:p>
        </p:txBody>
      </p:sp>
      <p:sp>
        <p:nvSpPr>
          <p:cNvPr id="4" name="Slide Number Placeholder 3"/>
          <p:cNvSpPr>
            <a:spLocks noGrp="1"/>
          </p:cNvSpPr>
          <p:nvPr>
            <p:ph type="sldNum" sz="quarter" idx="12"/>
          </p:nvPr>
        </p:nvSpPr>
        <p:spPr>
          <a:xfrm>
            <a:off x="11375717" y="5648960"/>
            <a:ext cx="731520" cy="396240"/>
          </a:xfrm>
        </p:spPr>
        <p:txBody>
          <a:bodyPr/>
          <a:lstStyle/>
          <a:p>
            <a:fld id="{38BC901B-B5E4-4A47-8F67-5F155DBF4CDE}" type="slidenum">
              <a:rPr lang="en-US" smtClean="0"/>
              <a:pPr/>
              <a:t>18</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1335879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1143000"/>
          </a:xfrm>
        </p:spPr>
        <p:txBody>
          <a:bodyPr>
            <a:normAutofit/>
          </a:bodyPr>
          <a:lstStyle/>
          <a:p>
            <a:r>
              <a:rPr lang="en-US"/>
              <a:t>2025-2026 CIA/SCEE</a:t>
            </a:r>
          </a:p>
        </p:txBody>
      </p:sp>
      <p:sp>
        <p:nvSpPr>
          <p:cNvPr id="7" name="Content Placeholder 2"/>
          <p:cNvSpPr>
            <a:spLocks noGrp="1"/>
          </p:cNvSpPr>
          <p:nvPr>
            <p:ph idx="1"/>
          </p:nvPr>
        </p:nvSpPr>
        <p:spPr>
          <a:xfrm>
            <a:off x="695218" y="1415298"/>
            <a:ext cx="9232100" cy="5049529"/>
          </a:xfrm>
        </p:spPr>
        <p:txBody>
          <a:bodyPr vert="horz" lIns="91440" tIns="45720" rIns="91440" bIns="45720" rtlCol="0" anchor="t">
            <a:normAutofit/>
          </a:bodyPr>
          <a:lstStyle/>
          <a:p>
            <a:r>
              <a:rPr lang="en-US" sz="2400">
                <a:ea typeface="Calibri"/>
                <a:cs typeface="Calibri"/>
              </a:rPr>
              <a:t>Applies to Districts, BOCES, and Charter Schools</a:t>
            </a:r>
            <a:endParaRPr lang="en-US"/>
          </a:p>
          <a:p>
            <a:r>
              <a:rPr lang="en-US" sz="2400">
                <a:ea typeface="Calibri"/>
                <a:cs typeface="Calibri"/>
              </a:rPr>
              <a:t>Staff Snapshot, Course Instructor Assignment and Student Class Entry/Exit data </a:t>
            </a:r>
            <a:endParaRPr lang="en-US"/>
          </a:p>
          <a:p>
            <a:r>
              <a:rPr lang="en-US" sz="2400">
                <a:ea typeface="Calibri"/>
                <a:cs typeface="Calibri"/>
              </a:rPr>
              <a:t>Data will be used by Office of State Assessment for determining counts of students enrolled in courses leading to state assessments</a:t>
            </a:r>
          </a:p>
          <a:p>
            <a:r>
              <a:rPr lang="en-US" sz="2400" b="1">
                <a:ea typeface="Calibri"/>
                <a:cs typeface="Calibri"/>
              </a:rPr>
              <a:t>L2RPT Verification: </a:t>
            </a:r>
          </a:p>
          <a:p>
            <a:pPr lvl="1"/>
            <a:r>
              <a:rPr lang="en-US" sz="2400">
                <a:ea typeface="Calibri"/>
                <a:cs typeface="Calibri"/>
              </a:rPr>
              <a:t>SIRS-330 Student Class/Course Instructor Summary Report</a:t>
            </a:r>
          </a:p>
          <a:p>
            <a:pPr lvl="1">
              <a:buClr>
                <a:srgbClr val="726056"/>
              </a:buClr>
            </a:pPr>
            <a:r>
              <a:rPr lang="en-US" sz="2400">
                <a:ea typeface="Calibri"/>
                <a:cs typeface="Calibri"/>
              </a:rPr>
              <a:t>Begin reviewing SIRS-328 Out of Certification and SIRS-329 Certification reports</a:t>
            </a:r>
          </a:p>
          <a:p>
            <a:r>
              <a:rPr lang="en-US" sz="2400" b="1"/>
              <a:t>Data due</a:t>
            </a:r>
            <a:r>
              <a:rPr lang="en-US" sz="2400"/>
              <a:t>: </a:t>
            </a:r>
            <a:r>
              <a:rPr lang="en-US" sz="2400">
                <a:solidFill>
                  <a:srgbClr val="C00000"/>
                </a:solidFill>
              </a:rPr>
              <a:t>Thursday, January 22</a:t>
            </a:r>
            <a:endParaRPr lang="en-US" sz="2400">
              <a:solidFill>
                <a:srgbClr val="C00000"/>
              </a:solidFill>
              <a:ea typeface="Calibri"/>
              <a:cs typeface="Calibri"/>
            </a:endParaRPr>
          </a:p>
          <a:p>
            <a:endParaRPr lang="en-US">
              <a:solidFill>
                <a:srgbClr val="000000"/>
              </a:solidFill>
              <a:ea typeface="Calibri"/>
              <a:cs typeface="Calibri"/>
            </a:endParaRPr>
          </a:p>
        </p:txBody>
      </p:sp>
      <p:sp>
        <p:nvSpPr>
          <p:cNvPr id="4" name="Slide Number Placeholder 3"/>
          <p:cNvSpPr>
            <a:spLocks noGrp="1"/>
          </p:cNvSpPr>
          <p:nvPr>
            <p:ph type="sldNum" sz="quarter" idx="12"/>
          </p:nvPr>
        </p:nvSpPr>
        <p:spPr>
          <a:xfrm>
            <a:off x="11375717" y="5648960"/>
            <a:ext cx="731520" cy="396240"/>
          </a:xfrm>
        </p:spPr>
        <p:txBody>
          <a:bodyPr/>
          <a:lstStyle/>
          <a:p>
            <a:fld id="{38BC901B-B5E4-4A47-8F67-5F155DBF4CDE}" type="slidenum">
              <a:rPr lang="en-US" smtClean="0"/>
              <a:pPr/>
              <a:t>19</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384322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2793166" cy="5938785"/>
          </a:xfrm>
        </p:spPr>
        <p:txBody>
          <a:bodyPr/>
          <a:lstStyle/>
          <a:p>
            <a:r>
              <a:rPr lang="en-US" sz="6000"/>
              <a:t>Agenda</a:t>
            </a:r>
          </a:p>
        </p:txBody>
      </p:sp>
      <p:sp>
        <p:nvSpPr>
          <p:cNvPr id="3" name="Content Placeholder 2"/>
          <p:cNvSpPr>
            <a:spLocks noGrp="1"/>
          </p:cNvSpPr>
          <p:nvPr>
            <p:ph idx="1"/>
          </p:nvPr>
        </p:nvSpPr>
        <p:spPr>
          <a:xfrm>
            <a:off x="2818150" y="644577"/>
            <a:ext cx="7951449" cy="6213423"/>
          </a:xfrm>
        </p:spPr>
        <p:txBody>
          <a:bodyPr vert="horz" lIns="91440" tIns="45720" rIns="91440" bIns="45720" numCol="1" rtlCol="0" anchor="t">
            <a:normAutofit fontScale="92500" lnSpcReduction="20000"/>
          </a:bodyPr>
          <a:lstStyle/>
          <a:p>
            <a:pPr marL="777240" lvl="2" indent="0">
              <a:buNone/>
            </a:pPr>
            <a:r>
              <a:rPr lang="en-US" sz="2600" b="1">
                <a:ea typeface="+mn-lt"/>
                <a:cs typeface="+mn-lt"/>
              </a:rPr>
              <a:t>Level 1 – What you should be checking out right now!</a:t>
            </a:r>
            <a:endParaRPr lang="en-US" sz="2600">
              <a:cs typeface="Calibri"/>
            </a:endParaRPr>
          </a:p>
          <a:p>
            <a:pPr marL="777240" lvl="2" indent="0">
              <a:buNone/>
            </a:pPr>
            <a:endParaRPr lang="en-US" sz="2000" b="1" dirty="0"/>
          </a:p>
          <a:p>
            <a:pPr marL="777240" lvl="2" indent="0">
              <a:buNone/>
            </a:pPr>
            <a:r>
              <a:rPr lang="en-US" sz="2600" b="1"/>
              <a:t>State Reporting</a:t>
            </a:r>
            <a:endParaRPr lang="en-US" sz="2600" b="1">
              <a:cs typeface="Calibri"/>
            </a:endParaRPr>
          </a:p>
          <a:p>
            <a:pPr lvl="2"/>
            <a:r>
              <a:rPr lang="en-US" dirty="0"/>
              <a:t>24-25 BEDS Day Reporting</a:t>
            </a:r>
            <a:endParaRPr lang="en-US" dirty="0">
              <a:cs typeface="Calibri"/>
            </a:endParaRPr>
          </a:p>
          <a:p>
            <a:pPr lvl="2"/>
            <a:r>
              <a:rPr lang="en-US" dirty="0">
                <a:cs typeface="Calibri"/>
              </a:rPr>
              <a:t>24-25 Student Digital Resources Survey</a:t>
            </a:r>
            <a:endParaRPr lang="en-US" dirty="0">
              <a:ea typeface="Calibri"/>
              <a:cs typeface="Calibri"/>
            </a:endParaRPr>
          </a:p>
          <a:p>
            <a:pPr lvl="2">
              <a:buClr>
                <a:srgbClr val="AC956E"/>
              </a:buClr>
            </a:pPr>
            <a:r>
              <a:rPr lang="en-US" dirty="0">
                <a:cs typeface="Calibri"/>
              </a:rPr>
              <a:t>24-25 CIA/SCEE </a:t>
            </a:r>
            <a:endParaRPr lang="en-US" dirty="0">
              <a:ea typeface="Calibri"/>
              <a:cs typeface="Calibri"/>
            </a:endParaRPr>
          </a:p>
          <a:p>
            <a:pPr lvl="2">
              <a:buClr>
                <a:srgbClr val="AC956E"/>
              </a:buClr>
            </a:pPr>
            <a:r>
              <a:rPr lang="en-US" dirty="0">
                <a:cs typeface="Calibri"/>
              </a:rPr>
              <a:t>NYSESLAT Pre-ID</a:t>
            </a:r>
            <a:endParaRPr lang="en-US" dirty="0">
              <a:ea typeface="Calibri"/>
              <a:cs typeface="Calibri"/>
            </a:endParaRPr>
          </a:p>
          <a:p>
            <a:pPr lvl="2">
              <a:buClr>
                <a:srgbClr val="AC956E"/>
              </a:buClr>
            </a:pPr>
            <a:r>
              <a:rPr lang="en-US" dirty="0">
                <a:ea typeface="Calibri"/>
                <a:cs typeface="Calibri"/>
              </a:rPr>
              <a:t>Monthly Data </a:t>
            </a:r>
          </a:p>
          <a:p>
            <a:pPr marL="777240" lvl="2" indent="0">
              <a:buClr>
                <a:srgbClr val="AC956E"/>
              </a:buClr>
              <a:buNone/>
            </a:pPr>
            <a:endParaRPr lang="en-US" dirty="0"/>
          </a:p>
          <a:p>
            <a:pPr marL="411480" lvl="1" indent="0">
              <a:buNone/>
            </a:pPr>
            <a:r>
              <a:rPr lang="en-US" b="1" dirty="0"/>
              <a:t>      </a:t>
            </a:r>
            <a:r>
              <a:rPr lang="en-US" sz="2600" b="1"/>
              <a:t>Level 0 Updates</a:t>
            </a:r>
            <a:endParaRPr lang="en-US" sz="2600"/>
          </a:p>
          <a:p>
            <a:pPr marL="697230" lvl="1" indent="-285750"/>
            <a:endParaRPr lang="en-US" sz="1600" dirty="0"/>
          </a:p>
          <a:p>
            <a:pPr marL="411480" lvl="1" indent="274320">
              <a:buNone/>
            </a:pPr>
            <a:r>
              <a:rPr lang="en-US" sz="2600" b="1"/>
              <a:t>PD Reporting</a:t>
            </a:r>
            <a:endParaRPr lang="en-US" sz="2600" b="1">
              <a:cs typeface="Calibri"/>
            </a:endParaRPr>
          </a:p>
          <a:p>
            <a:pPr lvl="2"/>
            <a:r>
              <a:rPr lang="en-US" dirty="0"/>
              <a:t>Jan Reporting</a:t>
            </a:r>
            <a:endParaRPr lang="en-US" dirty="0">
              <a:cs typeface="Calibri"/>
            </a:endParaRPr>
          </a:p>
          <a:p>
            <a:pPr lvl="2"/>
            <a:r>
              <a:rPr lang="en-US" dirty="0">
                <a:cs typeface="Calibri"/>
              </a:rPr>
              <a:t>Special Ed. Events Reporting Update</a:t>
            </a:r>
            <a:endParaRPr lang="en-US" dirty="0">
              <a:ea typeface="Calibri"/>
              <a:cs typeface="Calibri"/>
            </a:endParaRPr>
          </a:p>
          <a:p>
            <a:pPr lvl="2">
              <a:buClr>
                <a:srgbClr val="AC956E"/>
              </a:buClr>
            </a:pPr>
            <a:endParaRPr lang="en-US" dirty="0"/>
          </a:p>
          <a:p>
            <a:pPr marL="411480" lvl="1" indent="0">
              <a:buNone/>
            </a:pPr>
            <a:r>
              <a:rPr lang="en-US" b="1" dirty="0"/>
              <a:t>      </a:t>
            </a:r>
            <a:r>
              <a:rPr lang="en-US" sz="2600" b="1"/>
              <a:t>SED Testing Updates</a:t>
            </a:r>
            <a:endParaRPr lang="en-US" sz="2600" b="1">
              <a:cs typeface="Calibri"/>
            </a:endParaRPr>
          </a:p>
          <a:p>
            <a:pPr lvl="2"/>
            <a:r>
              <a:rPr lang="en-US" dirty="0">
                <a:cs typeface="Calibri"/>
              </a:rPr>
              <a:t>3-8 Testing</a:t>
            </a:r>
            <a:endParaRPr lang="en-US" dirty="0">
              <a:ea typeface="Calibri"/>
              <a:cs typeface="Calibri"/>
            </a:endParaRPr>
          </a:p>
          <a:p>
            <a:pPr lvl="2"/>
            <a:r>
              <a:rPr lang="en-US" dirty="0">
                <a:cs typeface="Calibri"/>
              </a:rPr>
              <a:t>January Regents</a:t>
            </a:r>
            <a:endParaRPr lang="en-US" dirty="0">
              <a:ea typeface="Calibri"/>
              <a:cs typeface="Calibri"/>
            </a:endParaRPr>
          </a:p>
          <a:p>
            <a:pPr lvl="2"/>
            <a:endParaRPr lang="en-US" dirty="0">
              <a:ea typeface="+mn-lt"/>
              <a:cs typeface="+mn-lt"/>
            </a:endParaRPr>
          </a:p>
          <a:p>
            <a:pPr marL="777240" lvl="2" indent="0">
              <a:buNone/>
            </a:pPr>
            <a:r>
              <a:rPr lang="en-US" sz="2600" b="1">
                <a:ea typeface="+mn-lt"/>
                <a:cs typeface="+mn-lt"/>
              </a:rPr>
              <a:t>Student Digital Resource Survey</a:t>
            </a:r>
            <a:endParaRPr lang="en-US" sz="2600">
              <a:ea typeface="+mn-lt"/>
              <a:cs typeface="+mn-lt"/>
            </a:endParaRPr>
          </a:p>
          <a:p>
            <a:pPr marL="777240" lvl="2" indent="0">
              <a:buNone/>
            </a:pPr>
            <a:endParaRPr lang="en-US" b="1" dirty="0">
              <a:ea typeface="+mn-lt"/>
              <a:cs typeface="+mn-lt"/>
            </a:endParaRPr>
          </a:p>
          <a:p>
            <a:endParaRPr lang="en-US" dirty="0"/>
          </a:p>
          <a:p>
            <a:pPr lvl="1"/>
            <a:endParaRPr lang="en-US" dirty="0"/>
          </a:p>
          <a:p>
            <a:pPr lvl="1"/>
            <a:endParaRPr lang="en-US" dirty="0"/>
          </a:p>
        </p:txBody>
      </p:sp>
      <p:sp>
        <p:nvSpPr>
          <p:cNvPr id="4" name="Slide Number Placeholder 3"/>
          <p:cNvSpPr>
            <a:spLocks noGrp="1"/>
          </p:cNvSpPr>
          <p:nvPr>
            <p:ph type="sldNum" sz="quarter" idx="12"/>
          </p:nvPr>
        </p:nvSpPr>
        <p:spPr>
          <a:xfrm>
            <a:off x="11375717" y="5648960"/>
            <a:ext cx="731520" cy="396240"/>
          </a:xfrm>
        </p:spPr>
        <p:txBody>
          <a:bodyPr/>
          <a:lstStyle/>
          <a:p>
            <a:fld id="{38BC901B-B5E4-4A47-8F67-5F155DBF4CDE}" type="slidenum">
              <a:rPr lang="en-US" smtClean="0"/>
              <a:pPr/>
              <a:t>2</a:t>
            </a:fld>
            <a:endParaRPr lang="en-US"/>
          </a:p>
        </p:txBody>
      </p:sp>
    </p:spTree>
    <p:extLst>
      <p:ext uri="{BB962C8B-B14F-4D97-AF65-F5344CB8AC3E}">
        <p14:creationId xmlns:p14="http://schemas.microsoft.com/office/powerpoint/2010/main" val="177156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028C-115C-45BB-4E64-667D48696213}"/>
              </a:ext>
            </a:extLst>
          </p:cNvPr>
          <p:cNvSpPr>
            <a:spLocks noGrp="1"/>
          </p:cNvSpPr>
          <p:nvPr>
            <p:ph type="title"/>
          </p:nvPr>
        </p:nvSpPr>
        <p:spPr>
          <a:xfrm>
            <a:off x="893865" y="19718"/>
            <a:ext cx="10412895" cy="430005"/>
          </a:xfrm>
        </p:spPr>
        <p:txBody>
          <a:bodyPr>
            <a:noAutofit/>
          </a:bodyPr>
          <a:lstStyle/>
          <a:p>
            <a:pPr algn="ctr"/>
            <a:r>
              <a:rPr lang="en-US" sz="2400">
                <a:latin typeface="Calibri" panose="020F0502020204030204" pitchFamily="34" charset="0"/>
                <a:ea typeface="Calibri" panose="020F0502020204030204" pitchFamily="34" charset="0"/>
                <a:cs typeface="Calibri" panose="020F0502020204030204" pitchFamily="34" charset="0"/>
              </a:rPr>
              <a:t>Implementation Schedule for New Regents Exams</a:t>
            </a:r>
          </a:p>
        </p:txBody>
      </p:sp>
      <p:graphicFrame>
        <p:nvGraphicFramePr>
          <p:cNvPr id="4" name="Content Placeholder 3">
            <a:extLst>
              <a:ext uri="{FF2B5EF4-FFF2-40B4-BE49-F238E27FC236}">
                <a16:creationId xmlns:a16="http://schemas.microsoft.com/office/drawing/2014/main" id="{E76078AF-C10E-09B1-CA94-F9A7536D6B05}"/>
              </a:ext>
            </a:extLst>
          </p:cNvPr>
          <p:cNvGraphicFramePr>
            <a:graphicFrameLocks noGrp="1"/>
          </p:cNvGraphicFramePr>
          <p:nvPr>
            <p:ph idx="1"/>
          </p:nvPr>
        </p:nvGraphicFramePr>
        <p:xfrm>
          <a:off x="870010" y="359593"/>
          <a:ext cx="10412896" cy="6312536"/>
        </p:xfrm>
        <a:graphic>
          <a:graphicData uri="http://schemas.openxmlformats.org/drawingml/2006/table">
            <a:tbl>
              <a:tblPr firstRow="1" bandRow="1">
                <a:tableStyleId>{5C22544A-7EE6-4342-B048-85BDC9FD1C3A}</a:tableStyleId>
              </a:tblPr>
              <a:tblGrid>
                <a:gridCol w="1898575">
                  <a:extLst>
                    <a:ext uri="{9D8B030D-6E8A-4147-A177-3AD203B41FA5}">
                      <a16:colId xmlns:a16="http://schemas.microsoft.com/office/drawing/2014/main" val="1119787514"/>
                    </a:ext>
                  </a:extLst>
                </a:gridCol>
                <a:gridCol w="1340368">
                  <a:extLst>
                    <a:ext uri="{9D8B030D-6E8A-4147-A177-3AD203B41FA5}">
                      <a16:colId xmlns:a16="http://schemas.microsoft.com/office/drawing/2014/main" val="961311069"/>
                    </a:ext>
                  </a:extLst>
                </a:gridCol>
                <a:gridCol w="1623942">
                  <a:extLst>
                    <a:ext uri="{9D8B030D-6E8A-4147-A177-3AD203B41FA5}">
                      <a16:colId xmlns:a16="http://schemas.microsoft.com/office/drawing/2014/main" val="3291440365"/>
                    </a:ext>
                  </a:extLst>
                </a:gridCol>
                <a:gridCol w="1486893">
                  <a:extLst>
                    <a:ext uri="{9D8B030D-6E8A-4147-A177-3AD203B41FA5}">
                      <a16:colId xmlns:a16="http://schemas.microsoft.com/office/drawing/2014/main" val="4060552235"/>
                    </a:ext>
                  </a:extLst>
                </a:gridCol>
                <a:gridCol w="1391479">
                  <a:extLst>
                    <a:ext uri="{9D8B030D-6E8A-4147-A177-3AD203B41FA5}">
                      <a16:colId xmlns:a16="http://schemas.microsoft.com/office/drawing/2014/main" val="1776351481"/>
                    </a:ext>
                  </a:extLst>
                </a:gridCol>
                <a:gridCol w="1248352">
                  <a:extLst>
                    <a:ext uri="{9D8B030D-6E8A-4147-A177-3AD203B41FA5}">
                      <a16:colId xmlns:a16="http://schemas.microsoft.com/office/drawing/2014/main" val="3274336564"/>
                    </a:ext>
                  </a:extLst>
                </a:gridCol>
                <a:gridCol w="1423287">
                  <a:extLst>
                    <a:ext uri="{9D8B030D-6E8A-4147-A177-3AD203B41FA5}">
                      <a16:colId xmlns:a16="http://schemas.microsoft.com/office/drawing/2014/main" val="3524228713"/>
                    </a:ext>
                  </a:extLst>
                </a:gridCol>
              </a:tblGrid>
              <a:tr h="368936">
                <a:tc>
                  <a:txBody>
                    <a:bodyPr/>
                    <a:lstStyle/>
                    <a:p>
                      <a:pPr algn="ctr"/>
                      <a:r>
                        <a:rPr lang="en-US" sz="1200">
                          <a:latin typeface="Calibri" panose="020F0502020204030204" pitchFamily="34" charset="0"/>
                          <a:ea typeface="Calibri" panose="020F0502020204030204" pitchFamily="34" charset="0"/>
                          <a:cs typeface="Calibri" panose="020F0502020204030204" pitchFamily="34" charset="0"/>
                        </a:rPr>
                        <a:t>Exam</a:t>
                      </a:r>
                    </a:p>
                  </a:txBody>
                  <a:tcPr anchor="ctr">
                    <a:solidFill>
                      <a:schemeClr val="accent1">
                        <a:lumMod val="50000"/>
                      </a:schemeClr>
                    </a:solidFill>
                  </a:tcPr>
                </a:tc>
                <a:tc>
                  <a:txBody>
                    <a:bodyPr/>
                    <a:lstStyle/>
                    <a:p>
                      <a:pPr algn="ctr"/>
                      <a:r>
                        <a:rPr lang="en-US" sz="1200">
                          <a:latin typeface="Calibri" panose="020F0502020204030204" pitchFamily="34" charset="0"/>
                          <a:ea typeface="Calibri" panose="020F0502020204030204" pitchFamily="34" charset="0"/>
                          <a:cs typeface="Calibri" panose="020F0502020204030204" pitchFamily="34" charset="0"/>
                        </a:rPr>
                        <a:t>State Course Code</a:t>
                      </a:r>
                    </a:p>
                  </a:txBody>
                  <a:tcPr anchor="ctr">
                    <a:solidFill>
                      <a:schemeClr val="accent1">
                        <a:lumMod val="50000"/>
                      </a:schemeClr>
                    </a:solidFill>
                  </a:tcPr>
                </a:tc>
                <a:tc>
                  <a:txBody>
                    <a:bodyPr/>
                    <a:lstStyle/>
                    <a:p>
                      <a:pPr algn="ctr"/>
                      <a:r>
                        <a:rPr lang="en-US" sz="1200">
                          <a:latin typeface="Calibri" panose="020F0502020204030204" pitchFamily="34" charset="0"/>
                          <a:ea typeface="Calibri" panose="020F0502020204030204" pitchFamily="34" charset="0"/>
                          <a:cs typeface="Calibri" panose="020F0502020204030204" pitchFamily="34" charset="0"/>
                        </a:rPr>
                        <a:t>June 2025</a:t>
                      </a:r>
                    </a:p>
                  </a:txBody>
                  <a:tcPr anchor="ctr"/>
                </a:tc>
                <a:tc>
                  <a:txBody>
                    <a:bodyPr/>
                    <a:lstStyle/>
                    <a:p>
                      <a:pPr algn="ctr"/>
                      <a:r>
                        <a:rPr lang="en-US" sz="1200" b="1">
                          <a:latin typeface="Calibri" panose="020F0502020204030204" pitchFamily="34" charset="0"/>
                          <a:ea typeface="Calibri" panose="020F0502020204030204" pitchFamily="34" charset="0"/>
                          <a:cs typeface="Calibri" panose="020F0502020204030204" pitchFamily="34" charset="0"/>
                        </a:rPr>
                        <a:t>January 2026</a:t>
                      </a:r>
                    </a:p>
                  </a:txBody>
                  <a:tcPr anchor="ctr"/>
                </a:tc>
                <a:tc>
                  <a:txBody>
                    <a:bodyPr/>
                    <a:lstStyle/>
                    <a:p>
                      <a:pPr algn="ctr"/>
                      <a:r>
                        <a:rPr lang="en-US" sz="1200" b="1">
                          <a:latin typeface="Calibri" panose="020F0502020204030204" pitchFamily="34" charset="0"/>
                          <a:ea typeface="Calibri" panose="020F0502020204030204" pitchFamily="34" charset="0"/>
                          <a:cs typeface="Calibri" panose="020F0502020204030204" pitchFamily="34" charset="0"/>
                        </a:rPr>
                        <a:t>June 2026</a:t>
                      </a:r>
                    </a:p>
                  </a:txBody>
                  <a:tcPr anchor="ctr"/>
                </a:tc>
                <a:tc>
                  <a:txBody>
                    <a:bodyPr/>
                    <a:lstStyle/>
                    <a:p>
                      <a:pPr algn="ctr"/>
                      <a:r>
                        <a:rPr lang="en-US" sz="1200">
                          <a:latin typeface="Calibri" panose="020F0502020204030204" pitchFamily="34" charset="0"/>
                          <a:ea typeface="Calibri" panose="020F0502020204030204" pitchFamily="34" charset="0"/>
                          <a:cs typeface="Calibri" panose="020F0502020204030204" pitchFamily="34" charset="0"/>
                        </a:rPr>
                        <a:t>January 2027</a:t>
                      </a:r>
                    </a:p>
                  </a:txBody>
                  <a:tcPr anchor="ctr"/>
                </a:tc>
                <a:tc>
                  <a:txBody>
                    <a:bodyPr/>
                    <a:lstStyle/>
                    <a:p>
                      <a:pPr algn="ctr"/>
                      <a:r>
                        <a:rPr lang="en-US" sz="1200">
                          <a:latin typeface="Calibri" panose="020F0502020204030204" pitchFamily="34" charset="0"/>
                          <a:ea typeface="Calibri" panose="020F0502020204030204" pitchFamily="34" charset="0"/>
                          <a:cs typeface="Calibri" panose="020F0502020204030204" pitchFamily="34" charset="0"/>
                        </a:rPr>
                        <a:t>June 2027</a:t>
                      </a:r>
                    </a:p>
                  </a:txBody>
                  <a:tcPr anchor="ctr"/>
                </a:tc>
                <a:extLst>
                  <a:ext uri="{0D108BD9-81ED-4DB2-BD59-A6C34878D82A}">
                    <a16:rowId xmlns:a16="http://schemas.microsoft.com/office/drawing/2014/main" val="945070476"/>
                  </a:ext>
                </a:extLst>
              </a:tr>
              <a:tr h="370840">
                <a:tc>
                  <a:txBody>
                    <a:bodyPr/>
                    <a:lstStyle/>
                    <a:p>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Earth &amp; Space Sciences</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03008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p>
                      <a:pPr algn="ctr"/>
                      <a:r>
                        <a:rPr lang="en-US" sz="1100">
                          <a:latin typeface="Calibri" panose="020F0502020204030204" pitchFamily="34" charset="0"/>
                          <a:ea typeface="Calibri" panose="020F0502020204030204" pitchFamily="34" charset="0"/>
                          <a:cs typeface="Calibri" panose="020F0502020204030204" pitchFamily="34" charset="0"/>
                        </a:rPr>
                        <a:t>First Administration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603075223"/>
                  </a:ext>
                </a:extLst>
              </a:tr>
              <a:tr h="370840">
                <a:tc>
                  <a:txBody>
                    <a:bodyPr/>
                    <a:lstStyle/>
                    <a:p>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Life Science/Biology</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03050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p>
                      <a:pPr algn="ctr"/>
                      <a:r>
                        <a:rPr lang="en-US" sz="1100">
                          <a:latin typeface="Calibri" panose="020F0502020204030204" pitchFamily="34" charset="0"/>
                          <a:ea typeface="Calibri" panose="020F0502020204030204" pitchFamily="34" charset="0"/>
                          <a:cs typeface="Calibri" panose="020F0502020204030204" pitchFamily="34" charset="0"/>
                        </a:rPr>
                        <a:t>First Administration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4175057255"/>
                  </a:ext>
                </a:extLst>
              </a:tr>
              <a:tr h="370840">
                <a:tc>
                  <a:txBody>
                    <a:bodyPr/>
                    <a:lstStyle/>
                    <a:p>
                      <a:r>
                        <a:rPr lang="en-US" sz="1200">
                          <a:latin typeface="Calibri" panose="020F0502020204030204" pitchFamily="34" charset="0"/>
                          <a:ea typeface="Calibri" panose="020F0502020204030204" pitchFamily="34" charset="0"/>
                          <a:cs typeface="Calibri" panose="020F0502020204030204" pitchFamily="34" charset="0"/>
                        </a:rPr>
                        <a:t>Earth Science</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03001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 </a:t>
                      </a:r>
                    </a:p>
                    <a:p>
                      <a:pPr algn="ctr"/>
                      <a:r>
                        <a:rPr lang="en-US" sz="1100" b="1">
                          <a:latin typeface="Calibri" panose="020F0502020204030204" pitchFamily="34" charset="0"/>
                          <a:ea typeface="Calibri" panose="020F0502020204030204" pitchFamily="34" charset="0"/>
                          <a:cs typeface="Calibri" panose="020F0502020204030204" pitchFamily="34" charset="0"/>
                        </a:rPr>
                        <a:t>Last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noFill/>
                  </a:tcPr>
                </a:tc>
                <a:extLst>
                  <a:ext uri="{0D108BD9-81ED-4DB2-BD59-A6C34878D82A}">
                    <a16:rowId xmlns:a16="http://schemas.microsoft.com/office/drawing/2014/main" val="1608401642"/>
                  </a:ext>
                </a:extLst>
              </a:tr>
              <a:tr h="370840">
                <a:tc>
                  <a:txBody>
                    <a:bodyPr/>
                    <a:lstStyle/>
                    <a:p>
                      <a:r>
                        <a:rPr lang="en-US" sz="1200">
                          <a:latin typeface="Calibri" panose="020F0502020204030204" pitchFamily="34" charset="0"/>
                          <a:ea typeface="Calibri" panose="020F0502020204030204" pitchFamily="34" charset="0"/>
                          <a:cs typeface="Calibri" panose="020F0502020204030204" pitchFamily="34" charset="0"/>
                        </a:rPr>
                        <a:t>Living Environment</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03051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 </a:t>
                      </a:r>
                    </a:p>
                    <a:p>
                      <a:pPr algn="ctr"/>
                      <a:r>
                        <a:rPr lang="en-US" sz="1100" b="1">
                          <a:latin typeface="Calibri" panose="020F0502020204030204" pitchFamily="34" charset="0"/>
                          <a:ea typeface="Calibri" panose="020F0502020204030204" pitchFamily="34" charset="0"/>
                          <a:cs typeface="Calibri" panose="020F0502020204030204" pitchFamily="34" charset="0"/>
                        </a:rPr>
                        <a:t>Last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noFill/>
                  </a:tcPr>
                </a:tc>
                <a:extLst>
                  <a:ext uri="{0D108BD9-81ED-4DB2-BD59-A6C34878D82A}">
                    <a16:rowId xmlns:a16="http://schemas.microsoft.com/office/drawing/2014/main" val="159417323"/>
                  </a:ext>
                </a:extLst>
              </a:tr>
              <a:tr h="370840">
                <a:tc>
                  <a:txBody>
                    <a:bodyPr/>
                    <a:lstStyle/>
                    <a:p>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English</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01003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X</a:t>
                      </a:r>
                    </a:p>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First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169313875"/>
                  </a:ext>
                </a:extLst>
              </a:tr>
              <a:tr h="173811">
                <a:tc>
                  <a:txBody>
                    <a:bodyPr/>
                    <a:lstStyle/>
                    <a:p>
                      <a:r>
                        <a:rPr lang="en-US" sz="1200">
                          <a:latin typeface="Calibri" panose="020F0502020204030204" pitchFamily="34" charset="0"/>
                          <a:ea typeface="Calibri" panose="020F0502020204030204" pitchFamily="34" charset="0"/>
                          <a:cs typeface="Calibri" panose="020F0502020204030204" pitchFamily="34" charset="0"/>
                        </a:rPr>
                        <a:t>Common Core English</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01003CC</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 </a:t>
                      </a:r>
                    </a:p>
                    <a:p>
                      <a:pPr algn="ctr"/>
                      <a:r>
                        <a:rPr lang="en-US" sz="1100" b="1">
                          <a:latin typeface="Calibri" panose="020F0502020204030204" pitchFamily="34" charset="0"/>
                          <a:ea typeface="Calibri" panose="020F0502020204030204" pitchFamily="34" charset="0"/>
                          <a:cs typeface="Calibri" panose="020F0502020204030204" pitchFamily="34" charset="0"/>
                        </a:rPr>
                        <a:t>Last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noFill/>
                  </a:tcPr>
                </a:tc>
                <a:extLst>
                  <a:ext uri="{0D108BD9-81ED-4DB2-BD59-A6C34878D82A}">
                    <a16:rowId xmlns:a16="http://schemas.microsoft.com/office/drawing/2014/main" val="1764658603"/>
                  </a:ext>
                </a:extLst>
              </a:tr>
              <a:tr h="370840">
                <a:tc>
                  <a:txBody>
                    <a:bodyPr/>
                    <a:lstStyle/>
                    <a:p>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Algebra II</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02056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X</a:t>
                      </a:r>
                    </a:p>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First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4078768897"/>
                  </a:ext>
                </a:extLst>
              </a:tr>
              <a:tr h="187465">
                <a:tc>
                  <a:txBody>
                    <a:bodyPr/>
                    <a:lstStyle/>
                    <a:p>
                      <a:r>
                        <a:rPr lang="en-US" sz="1200">
                          <a:latin typeface="Calibri" panose="020F0502020204030204" pitchFamily="34" charset="0"/>
                          <a:ea typeface="Calibri" panose="020F0502020204030204" pitchFamily="34" charset="0"/>
                          <a:cs typeface="Calibri" panose="020F0502020204030204" pitchFamily="34" charset="0"/>
                        </a:rPr>
                        <a:t>Common Core Algebra II</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02056CC</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 </a:t>
                      </a:r>
                    </a:p>
                    <a:p>
                      <a:pPr algn="ctr"/>
                      <a:r>
                        <a:rPr lang="en-US" sz="1100" b="1">
                          <a:latin typeface="Calibri" panose="020F0502020204030204" pitchFamily="34" charset="0"/>
                          <a:ea typeface="Calibri" panose="020F0502020204030204" pitchFamily="34" charset="0"/>
                          <a:cs typeface="Calibri" panose="020F0502020204030204" pitchFamily="34" charset="0"/>
                        </a:rPr>
                        <a:t>Last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noFill/>
                  </a:tcPr>
                </a:tc>
                <a:extLst>
                  <a:ext uri="{0D108BD9-81ED-4DB2-BD59-A6C34878D82A}">
                    <a16:rowId xmlns:a16="http://schemas.microsoft.com/office/drawing/2014/main" val="137512125"/>
                  </a:ext>
                </a:extLst>
              </a:tr>
              <a:tr h="370840">
                <a:tc>
                  <a:txBody>
                    <a:bodyPr/>
                    <a:lstStyle/>
                    <a:p>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Chemistry</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03120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X</a:t>
                      </a:r>
                    </a:p>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First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2652979098"/>
                  </a:ext>
                </a:extLst>
              </a:tr>
              <a:tr h="271117">
                <a:tc>
                  <a:txBody>
                    <a:bodyPr/>
                    <a:lstStyle/>
                    <a:p>
                      <a:r>
                        <a:rPr lang="en-US" sz="1200">
                          <a:latin typeface="Calibri"/>
                          <a:ea typeface="Calibri"/>
                          <a:cs typeface="Calibri"/>
                        </a:rPr>
                        <a:t>Regents Phy Set/Chemistry</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03101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 </a:t>
                      </a:r>
                    </a:p>
                    <a:p>
                      <a:pPr algn="ctr"/>
                      <a:r>
                        <a:rPr lang="en-US" sz="1100">
                          <a:latin typeface="Calibri" panose="020F0502020204030204" pitchFamily="34" charset="0"/>
                          <a:ea typeface="Calibri" panose="020F0502020204030204" pitchFamily="34" charset="0"/>
                          <a:cs typeface="Calibri" panose="020F0502020204030204" pitchFamily="34" charset="0"/>
                        </a:rPr>
                        <a:t>Last Administration</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508271702"/>
                  </a:ext>
                </a:extLst>
              </a:tr>
              <a:tr h="370840">
                <a:tc>
                  <a:txBody>
                    <a:bodyPr/>
                    <a:lstStyle/>
                    <a:p>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Physics</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panose="020F0502020204030204" pitchFamily="34" charset="0"/>
                          <a:ea typeface="Calibri" panose="020F0502020204030204" pitchFamily="34" charset="0"/>
                          <a:cs typeface="Calibri" panose="020F0502020204030204" pitchFamily="34" charset="0"/>
                        </a:rPr>
                        <a:t>03170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endParaRPr lang="en-US" sz="11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X</a:t>
                      </a:r>
                    </a:p>
                    <a:p>
                      <a:pPr algn="ctr"/>
                      <a:r>
                        <a:rPr lang="en-US" sz="1100" b="1">
                          <a:solidFill>
                            <a:srgbClr val="C00000"/>
                          </a:solidFill>
                          <a:latin typeface="Calibri" panose="020F0502020204030204" pitchFamily="34" charset="0"/>
                          <a:ea typeface="Calibri" panose="020F0502020204030204" pitchFamily="34" charset="0"/>
                          <a:cs typeface="Calibri" panose="020F0502020204030204" pitchFamily="34" charset="0"/>
                        </a:rPr>
                        <a:t>First Administration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1914959976"/>
                  </a:ext>
                </a:extLst>
              </a:tr>
              <a:tr h="0">
                <a:tc>
                  <a:txBody>
                    <a:bodyPr/>
                    <a:lstStyle/>
                    <a:p>
                      <a:r>
                        <a:rPr lang="en-US" sz="1200">
                          <a:latin typeface="Calibri" panose="020F0502020204030204" pitchFamily="34" charset="0"/>
                          <a:ea typeface="Calibri" panose="020F0502020204030204" pitchFamily="34" charset="0"/>
                          <a:cs typeface="Calibri" panose="020F0502020204030204" pitchFamily="34" charset="0"/>
                        </a:rPr>
                        <a:t>Regents Phys Set/Physics</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03151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1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b="1">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a:r>
                        <a:rPr lang="en-US" sz="1100">
                          <a:latin typeface="Calibri" panose="020F0502020204030204" pitchFamily="34" charset="0"/>
                          <a:ea typeface="Calibri" panose="020F0502020204030204" pitchFamily="34" charset="0"/>
                          <a:cs typeface="Calibri" panose="020F0502020204030204" pitchFamily="34" charset="0"/>
                        </a:rPr>
                        <a:t>X </a:t>
                      </a:r>
                    </a:p>
                    <a:p>
                      <a:pPr algn="ctr"/>
                      <a:r>
                        <a:rPr lang="en-US" sz="1100">
                          <a:latin typeface="Calibri" panose="020F0502020204030204" pitchFamily="34" charset="0"/>
                          <a:ea typeface="Calibri" panose="020F0502020204030204" pitchFamily="34" charset="0"/>
                          <a:cs typeface="Calibri" panose="020F0502020204030204" pitchFamily="34" charset="0"/>
                        </a:rPr>
                        <a:t>Last Administration</a:t>
                      </a: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3368242939"/>
                  </a:ext>
                </a:extLst>
              </a:tr>
              <a:tr h="221422">
                <a:tc gridSpan="7">
                  <a:txBody>
                    <a:bodyPr/>
                    <a:lstStyle/>
                    <a:p>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Other Course Code Changes</a:t>
                      </a:r>
                    </a:p>
                  </a:txBody>
                  <a:tcPr anchor="ctr">
                    <a:solidFill>
                      <a:srgbClr val="000000"/>
                    </a:solidFill>
                  </a:tcPr>
                </a:tc>
                <a:tc hMerge="1">
                  <a:txBody>
                    <a:bodyPr/>
                    <a:lstStyle/>
                    <a:p>
                      <a:pPr algn="l"/>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pPr algn="ctr"/>
                      <a:endParaRPr lang="en-US" sz="12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pPr algn="ctr"/>
                      <a:endParaRPr lang="en-US" sz="105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hMerge="1">
                  <a:txBody>
                    <a:bodyPr/>
                    <a:lstStyle/>
                    <a:p>
                      <a:pPr algn="ctr"/>
                      <a:endParaRPr lang="en-US" sz="105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tcPr>
                </a:tc>
                <a:extLst>
                  <a:ext uri="{0D108BD9-81ED-4DB2-BD59-A6C34878D82A}">
                    <a16:rowId xmlns:a16="http://schemas.microsoft.com/office/drawing/2014/main" val="3700548753"/>
                  </a:ext>
                </a:extLst>
              </a:tr>
              <a:tr h="221422">
                <a:tc>
                  <a:txBody>
                    <a:bodyPr/>
                    <a:lstStyle/>
                    <a:p>
                      <a:r>
                        <a:rPr lang="en-US" sz="1200">
                          <a:latin typeface="Calibri" panose="020F0502020204030204" pitchFamily="34" charset="0"/>
                          <a:ea typeface="Calibri" panose="020F0502020204030204" pitchFamily="34" charset="0"/>
                          <a:cs typeface="Calibri" panose="020F0502020204030204" pitchFamily="34" charset="0"/>
                        </a:rPr>
                        <a:t>US History</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04101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2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05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05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8526432"/>
                  </a:ext>
                </a:extLst>
              </a:tr>
              <a:tr h="221422">
                <a:tc>
                  <a:txBody>
                    <a:bodyPr/>
                    <a:lstStyle/>
                    <a:p>
                      <a:r>
                        <a:rPr lang="en-US" sz="1200">
                          <a:latin typeface="Calibri" panose="020F0502020204030204" pitchFamily="34" charset="0"/>
                          <a:ea typeface="Calibri" panose="020F0502020204030204" pitchFamily="34" charset="0"/>
                          <a:cs typeface="Calibri" panose="020F0502020204030204" pitchFamily="34" charset="0"/>
                        </a:rPr>
                        <a:t>Global History</a:t>
                      </a:r>
                    </a:p>
                  </a:txBody>
                  <a:tcPr anchor="ctr">
                    <a:lnR w="12700" cap="flat" cmpd="sng" algn="ctr">
                      <a:noFill/>
                      <a:prstDash val="solid"/>
                      <a:round/>
                      <a:headEnd type="none" w="med" len="med"/>
                      <a:tailEnd type="none" w="med" len="med"/>
                    </a:lnR>
                  </a:tcPr>
                </a:tc>
                <a:tc>
                  <a:txBody>
                    <a:bodyPr/>
                    <a:lstStyle/>
                    <a:p>
                      <a:pPr algn="l"/>
                      <a:r>
                        <a:rPr lang="en-US" sz="1200">
                          <a:latin typeface="Calibri" panose="020F0502020204030204" pitchFamily="34" charset="0"/>
                          <a:ea typeface="Calibri" panose="020F0502020204030204" pitchFamily="34" charset="0"/>
                          <a:cs typeface="Calibri" panose="020F0502020204030204" pitchFamily="34" charset="0"/>
                        </a:rPr>
                        <a:t>04052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20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050" b="1">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a:txBody>
                    <a:bodyPr/>
                    <a:lstStyle/>
                    <a:p>
                      <a:pPr algn="ctr"/>
                      <a:endParaRPr lang="en-US" sz="105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solidFill>
                      <a:schemeClr val="bg1"/>
                    </a:solidFill>
                  </a:tcPr>
                </a:tc>
                <a:extLst>
                  <a:ext uri="{0D108BD9-81ED-4DB2-BD59-A6C34878D82A}">
                    <a16:rowId xmlns:a16="http://schemas.microsoft.com/office/drawing/2014/main" val="1513639130"/>
                  </a:ext>
                </a:extLst>
              </a:tr>
            </a:tbl>
          </a:graphicData>
        </a:graphic>
      </p:graphicFrame>
      <p:sp>
        <p:nvSpPr>
          <p:cNvPr id="3" name="Rectangle 2">
            <a:extLst>
              <a:ext uri="{FF2B5EF4-FFF2-40B4-BE49-F238E27FC236}">
                <a16:creationId xmlns:a16="http://schemas.microsoft.com/office/drawing/2014/main" id="{E6D3157B-3F57-5B7B-A327-7EB484974C27}"/>
              </a:ext>
            </a:extLst>
          </p:cNvPr>
          <p:cNvSpPr/>
          <p:nvPr/>
        </p:nvSpPr>
        <p:spPr>
          <a:xfrm>
            <a:off x="5724939" y="359593"/>
            <a:ext cx="2886324" cy="562977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023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B0481-96E9-3453-30A0-8F2E3FBE5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D514B-440A-D604-155F-B11AD5F8AB65}"/>
              </a:ext>
            </a:extLst>
          </p:cNvPr>
          <p:cNvSpPr>
            <a:spLocks noGrp="1"/>
          </p:cNvSpPr>
          <p:nvPr>
            <p:ph type="title"/>
          </p:nvPr>
        </p:nvSpPr>
        <p:spPr>
          <a:xfrm>
            <a:off x="609600" y="274638"/>
            <a:ext cx="10160000" cy="1143000"/>
          </a:xfrm>
        </p:spPr>
        <p:txBody>
          <a:bodyPr>
            <a:normAutofit/>
          </a:bodyPr>
          <a:lstStyle/>
          <a:p>
            <a:r>
              <a:rPr lang="en-US"/>
              <a:t>NYSESLAT SAFT Pre-ID Data</a:t>
            </a:r>
          </a:p>
        </p:txBody>
      </p:sp>
      <p:sp>
        <p:nvSpPr>
          <p:cNvPr id="7" name="Content Placeholder 2">
            <a:extLst>
              <a:ext uri="{FF2B5EF4-FFF2-40B4-BE49-F238E27FC236}">
                <a16:creationId xmlns:a16="http://schemas.microsoft.com/office/drawing/2014/main" id="{CAF92886-9C2A-6C28-0921-E32B3297204E}"/>
              </a:ext>
            </a:extLst>
          </p:cNvPr>
          <p:cNvSpPr>
            <a:spLocks noGrp="1"/>
          </p:cNvSpPr>
          <p:nvPr>
            <p:ph idx="1"/>
          </p:nvPr>
        </p:nvSpPr>
        <p:spPr>
          <a:xfrm>
            <a:off x="695218" y="1881849"/>
            <a:ext cx="9338068" cy="4450457"/>
          </a:xfrm>
        </p:spPr>
        <p:txBody>
          <a:bodyPr vert="horz" lIns="91440" tIns="45720" rIns="91440" bIns="45720" rtlCol="0" anchor="t">
            <a:normAutofit/>
          </a:bodyPr>
          <a:lstStyle/>
          <a:p>
            <a:r>
              <a:rPr lang="en-US" sz="2400">
                <a:solidFill>
                  <a:srgbClr val="000000"/>
                </a:solidFill>
                <a:latin typeface="Calibri"/>
                <a:ea typeface="Calibri"/>
                <a:cs typeface="Calibri"/>
              </a:rPr>
              <a:t>Applies to Districts, Charters, and Non-Public Schools</a:t>
            </a:r>
          </a:p>
          <a:p>
            <a:r>
              <a:rPr lang="en-US" sz="2400">
                <a:solidFill>
                  <a:srgbClr val="000000"/>
                </a:solidFill>
                <a:latin typeface="Calibri"/>
                <a:ea typeface="Calibri"/>
                <a:cs typeface="Calibri"/>
              </a:rPr>
              <a:t>English Language Learner data for NYSESLAT Stand Alone Field Test exam</a:t>
            </a:r>
            <a:endParaRPr lang="en-US"/>
          </a:p>
          <a:p>
            <a:r>
              <a:rPr lang="en-US" sz="2400">
                <a:ea typeface="Calibri"/>
                <a:cs typeface="Calibri"/>
              </a:rPr>
              <a:t>Must report all 0231 – ELL Eligible and ELL Programs</a:t>
            </a:r>
          </a:p>
          <a:p>
            <a:r>
              <a:rPr lang="en-US" sz="2400">
                <a:ea typeface="Calibri"/>
                <a:cs typeface="Calibri"/>
              </a:rPr>
              <a:t>Data used for administration of NYSESLAT SAFT</a:t>
            </a:r>
          </a:p>
          <a:p>
            <a:r>
              <a:rPr lang="en-US" sz="2400" b="1">
                <a:ea typeface="Calibri"/>
                <a:cs typeface="Calibri"/>
              </a:rPr>
              <a:t>Data due: </a:t>
            </a:r>
            <a:r>
              <a:rPr lang="en-US" sz="2400">
                <a:solidFill>
                  <a:srgbClr val="C00000"/>
                </a:solidFill>
                <a:ea typeface="Calibri"/>
                <a:cs typeface="Calibri"/>
              </a:rPr>
              <a:t>Thursday, January 29  </a:t>
            </a:r>
          </a:p>
        </p:txBody>
      </p:sp>
      <p:sp>
        <p:nvSpPr>
          <p:cNvPr id="4" name="Slide Number Placeholder 3">
            <a:extLst>
              <a:ext uri="{FF2B5EF4-FFF2-40B4-BE49-F238E27FC236}">
                <a16:creationId xmlns:a16="http://schemas.microsoft.com/office/drawing/2014/main" id="{FBA41B19-66F4-D510-F89A-D70B7C015DB2}"/>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21</a:t>
            </a:fld>
            <a:endParaRPr lang="en-US"/>
          </a:p>
        </p:txBody>
      </p:sp>
      <p:sp>
        <p:nvSpPr>
          <p:cNvPr id="6" name="Content Placeholder 4">
            <a:extLst>
              <a:ext uri="{FF2B5EF4-FFF2-40B4-BE49-F238E27FC236}">
                <a16:creationId xmlns:a16="http://schemas.microsoft.com/office/drawing/2014/main" id="{1E79BEFA-2C91-21D1-50D0-758CBE53F016}"/>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3989612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50697-9A3A-6387-77A9-BEB3F2D37A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E79F89-D290-D24B-2B73-D99EEBAF5DD7}"/>
              </a:ext>
            </a:extLst>
          </p:cNvPr>
          <p:cNvSpPr>
            <a:spLocks noGrp="1"/>
          </p:cNvSpPr>
          <p:nvPr>
            <p:ph type="title"/>
          </p:nvPr>
        </p:nvSpPr>
        <p:spPr>
          <a:xfrm>
            <a:off x="609600" y="274638"/>
            <a:ext cx="10160000" cy="1143000"/>
          </a:xfrm>
        </p:spPr>
        <p:txBody>
          <a:bodyPr>
            <a:normAutofit fontScale="90000"/>
          </a:bodyPr>
          <a:lstStyle/>
          <a:p>
            <a:r>
              <a:rPr lang="en-US"/>
              <a:t>Operational ELA, Math &amp; Science Pre-ID Data</a:t>
            </a:r>
          </a:p>
        </p:txBody>
      </p:sp>
      <p:sp>
        <p:nvSpPr>
          <p:cNvPr id="7" name="Content Placeholder 2">
            <a:extLst>
              <a:ext uri="{FF2B5EF4-FFF2-40B4-BE49-F238E27FC236}">
                <a16:creationId xmlns:a16="http://schemas.microsoft.com/office/drawing/2014/main" id="{438FC072-F575-5513-EF61-6C5421F1FCD8}"/>
              </a:ext>
            </a:extLst>
          </p:cNvPr>
          <p:cNvSpPr>
            <a:spLocks noGrp="1"/>
          </p:cNvSpPr>
          <p:nvPr>
            <p:ph idx="1"/>
          </p:nvPr>
        </p:nvSpPr>
        <p:spPr>
          <a:xfrm>
            <a:off x="695218" y="1881849"/>
            <a:ext cx="9338068" cy="4450457"/>
          </a:xfrm>
        </p:spPr>
        <p:txBody>
          <a:bodyPr vert="horz" lIns="91440" tIns="45720" rIns="91440" bIns="45720" rtlCol="0" anchor="t">
            <a:normAutofit/>
          </a:bodyPr>
          <a:lstStyle/>
          <a:p>
            <a:r>
              <a:rPr lang="en-US" sz="2400">
                <a:solidFill>
                  <a:srgbClr val="000000"/>
                </a:solidFill>
                <a:latin typeface="Calibri"/>
                <a:ea typeface="Calibri"/>
                <a:cs typeface="Calibri"/>
              </a:rPr>
              <a:t>Applies to Districts, Charters, and Non-Public Schools</a:t>
            </a:r>
          </a:p>
          <a:p>
            <a:r>
              <a:rPr lang="en-US" sz="2400">
                <a:solidFill>
                  <a:srgbClr val="000000"/>
                </a:solidFill>
                <a:latin typeface="Calibri"/>
                <a:ea typeface="Calibri"/>
                <a:cs typeface="Calibri"/>
              </a:rPr>
              <a:t>Grades 3- 8 data for ELA, Math &amp; Science CBT testing</a:t>
            </a:r>
            <a:endParaRPr lang="en-US"/>
          </a:p>
          <a:p>
            <a:r>
              <a:rPr lang="en-US" sz="2400">
                <a:ea typeface="Calibri"/>
                <a:cs typeface="Calibri"/>
              </a:rPr>
              <a:t>Current Demographic, Enrollment and Program Fact </a:t>
            </a:r>
          </a:p>
          <a:p>
            <a:r>
              <a:rPr lang="en-US" sz="2400">
                <a:ea typeface="Calibri"/>
                <a:cs typeface="Calibri"/>
              </a:rPr>
              <a:t>Data used for loading students into </a:t>
            </a:r>
            <a:r>
              <a:rPr lang="en-US" sz="2400" err="1">
                <a:ea typeface="Calibri"/>
                <a:cs typeface="Calibri"/>
              </a:rPr>
              <a:t>Nextera</a:t>
            </a:r>
            <a:r>
              <a:rPr lang="en-US" sz="2400">
                <a:ea typeface="Calibri"/>
                <a:cs typeface="Calibri"/>
              </a:rPr>
              <a:t> Admin</a:t>
            </a:r>
          </a:p>
          <a:p>
            <a:r>
              <a:rPr lang="en-US" sz="2400" b="1">
                <a:ea typeface="Calibri"/>
                <a:cs typeface="Calibri"/>
              </a:rPr>
              <a:t>Data due: </a:t>
            </a:r>
            <a:r>
              <a:rPr lang="en-US" sz="2400">
                <a:solidFill>
                  <a:srgbClr val="C00000"/>
                </a:solidFill>
                <a:ea typeface="Calibri"/>
                <a:cs typeface="Calibri"/>
              </a:rPr>
              <a:t>Thursday, February 19 </a:t>
            </a:r>
          </a:p>
        </p:txBody>
      </p:sp>
      <p:sp>
        <p:nvSpPr>
          <p:cNvPr id="4" name="Slide Number Placeholder 3">
            <a:extLst>
              <a:ext uri="{FF2B5EF4-FFF2-40B4-BE49-F238E27FC236}">
                <a16:creationId xmlns:a16="http://schemas.microsoft.com/office/drawing/2014/main" id="{DF0B0324-0869-E52B-EBA7-65917D411995}"/>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22</a:t>
            </a:fld>
            <a:endParaRPr lang="en-US"/>
          </a:p>
        </p:txBody>
      </p:sp>
      <p:sp>
        <p:nvSpPr>
          <p:cNvPr id="6" name="Content Placeholder 4">
            <a:extLst>
              <a:ext uri="{FF2B5EF4-FFF2-40B4-BE49-F238E27FC236}">
                <a16:creationId xmlns:a16="http://schemas.microsoft.com/office/drawing/2014/main" id="{A5EA6B70-1354-F967-B9C8-9AD8A4A15E9F}"/>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3022337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1143000"/>
          </a:xfrm>
        </p:spPr>
        <p:txBody>
          <a:bodyPr>
            <a:normAutofit/>
          </a:bodyPr>
          <a:lstStyle/>
          <a:p>
            <a:r>
              <a:rPr lang="en-US"/>
              <a:t>NYSESLAT Pre-ID Data</a:t>
            </a:r>
          </a:p>
        </p:txBody>
      </p:sp>
      <p:sp>
        <p:nvSpPr>
          <p:cNvPr id="7" name="Content Placeholder 2"/>
          <p:cNvSpPr>
            <a:spLocks noGrp="1"/>
          </p:cNvSpPr>
          <p:nvPr>
            <p:ph idx="1"/>
          </p:nvPr>
        </p:nvSpPr>
        <p:spPr>
          <a:xfrm>
            <a:off x="695218" y="1881849"/>
            <a:ext cx="9338068" cy="4450457"/>
          </a:xfrm>
        </p:spPr>
        <p:txBody>
          <a:bodyPr vert="horz" lIns="91440" tIns="45720" rIns="91440" bIns="45720" rtlCol="0" anchor="t">
            <a:normAutofit/>
          </a:bodyPr>
          <a:lstStyle/>
          <a:p>
            <a:r>
              <a:rPr lang="en-US" sz="2400">
                <a:solidFill>
                  <a:srgbClr val="000000"/>
                </a:solidFill>
                <a:latin typeface="Calibri"/>
                <a:ea typeface="Calibri"/>
                <a:cs typeface="Calibri"/>
              </a:rPr>
              <a:t>Applies to Districts, Charters, and Non-Public Schools</a:t>
            </a:r>
            <a:endParaRPr lang="en-US"/>
          </a:p>
          <a:p>
            <a:r>
              <a:rPr lang="en-US" sz="2400">
                <a:solidFill>
                  <a:srgbClr val="000000"/>
                </a:solidFill>
                <a:latin typeface="Calibri"/>
                <a:ea typeface="Calibri"/>
                <a:cs typeface="Calibri"/>
              </a:rPr>
              <a:t>English Language Learner data for NYSESLAT exam</a:t>
            </a:r>
            <a:endParaRPr lang="en-US"/>
          </a:p>
          <a:p>
            <a:r>
              <a:rPr lang="en-US" sz="2400">
                <a:ea typeface="Calibri"/>
                <a:cs typeface="Calibri"/>
              </a:rPr>
              <a:t>Must report all 0231 – ELL Eligible and ELL Programs</a:t>
            </a:r>
          </a:p>
          <a:p>
            <a:r>
              <a:rPr lang="en-US" sz="2400">
                <a:ea typeface="Calibri"/>
                <a:cs typeface="Calibri"/>
              </a:rPr>
              <a:t>Data used for pre-printed labels for NYSESLAT answer sheets</a:t>
            </a:r>
          </a:p>
          <a:p>
            <a:r>
              <a:rPr lang="en-US" sz="2400" b="1">
                <a:ea typeface="Calibri"/>
                <a:cs typeface="Calibri"/>
              </a:rPr>
              <a:t>Data due: </a:t>
            </a:r>
            <a:r>
              <a:rPr lang="en-US" sz="2400">
                <a:solidFill>
                  <a:srgbClr val="C00000"/>
                </a:solidFill>
                <a:ea typeface="Calibri"/>
                <a:cs typeface="Calibri"/>
              </a:rPr>
              <a:t>Thursday, February 26 </a:t>
            </a:r>
          </a:p>
        </p:txBody>
      </p:sp>
      <p:sp>
        <p:nvSpPr>
          <p:cNvPr id="4" name="Slide Number Placeholder 3"/>
          <p:cNvSpPr>
            <a:spLocks noGrp="1"/>
          </p:cNvSpPr>
          <p:nvPr>
            <p:ph type="sldNum" sz="quarter" idx="12"/>
          </p:nvPr>
        </p:nvSpPr>
        <p:spPr>
          <a:xfrm>
            <a:off x="11375717" y="5648960"/>
            <a:ext cx="731520" cy="396240"/>
          </a:xfrm>
        </p:spPr>
        <p:txBody>
          <a:bodyPr/>
          <a:lstStyle/>
          <a:p>
            <a:fld id="{38BC901B-B5E4-4A47-8F67-5F155DBF4CDE}" type="slidenum">
              <a:rPr lang="en-US" smtClean="0"/>
              <a:pPr/>
              <a:t>23</a:t>
            </a:fld>
            <a:endParaRPr lang="en-US"/>
          </a:p>
        </p:txBody>
      </p:sp>
      <p:sp>
        <p:nvSpPr>
          <p:cNvPr id="6" name="Content Placeholder 4"/>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1391981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7914D-AD0E-D7D4-E876-ED51CE835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FC01B-C238-E34E-A303-3BA25CED357C}"/>
              </a:ext>
            </a:extLst>
          </p:cNvPr>
          <p:cNvSpPr>
            <a:spLocks noGrp="1"/>
          </p:cNvSpPr>
          <p:nvPr>
            <p:ph type="title"/>
          </p:nvPr>
        </p:nvSpPr>
        <p:spPr>
          <a:xfrm>
            <a:off x="609600" y="274638"/>
            <a:ext cx="10160000" cy="1143000"/>
          </a:xfrm>
        </p:spPr>
        <p:txBody>
          <a:bodyPr>
            <a:normAutofit/>
          </a:bodyPr>
          <a:lstStyle/>
          <a:p>
            <a:r>
              <a:rPr lang="en-US"/>
              <a:t>2025-2026 Preliminary Summer EBT</a:t>
            </a:r>
          </a:p>
        </p:txBody>
      </p:sp>
      <p:sp>
        <p:nvSpPr>
          <p:cNvPr id="7" name="Content Placeholder 2">
            <a:extLst>
              <a:ext uri="{FF2B5EF4-FFF2-40B4-BE49-F238E27FC236}">
                <a16:creationId xmlns:a16="http://schemas.microsoft.com/office/drawing/2014/main" id="{1BB5244F-1D25-9272-F3AB-1EA06F0B3DBE}"/>
              </a:ext>
            </a:extLst>
          </p:cNvPr>
          <p:cNvSpPr>
            <a:spLocks noGrp="1"/>
          </p:cNvSpPr>
          <p:nvPr>
            <p:ph idx="1"/>
          </p:nvPr>
        </p:nvSpPr>
        <p:spPr>
          <a:xfrm>
            <a:off x="695218" y="1415298"/>
            <a:ext cx="9232100" cy="5049529"/>
          </a:xfrm>
        </p:spPr>
        <p:txBody>
          <a:bodyPr vert="horz" lIns="91440" tIns="45720" rIns="91440" bIns="45720" rtlCol="0" anchor="t">
            <a:normAutofit/>
          </a:bodyPr>
          <a:lstStyle/>
          <a:p>
            <a:r>
              <a:rPr lang="en-US" sz="2400">
                <a:ea typeface="Calibri"/>
                <a:cs typeface="Calibri"/>
              </a:rPr>
              <a:t>Applies to Districts and Charter Schools</a:t>
            </a:r>
            <a:endParaRPr lang="en-US"/>
          </a:p>
          <a:p>
            <a:r>
              <a:rPr lang="en-US" sz="2400">
                <a:ea typeface="Calibri"/>
                <a:cs typeface="Calibri"/>
              </a:rPr>
              <a:t>Demographic, Enrollment, FRPL, Homeless, Foster Child, Migrant data</a:t>
            </a:r>
          </a:p>
          <a:p>
            <a:r>
              <a:rPr lang="en-US" sz="2400">
                <a:ea typeface="Calibri"/>
                <a:cs typeface="Calibri"/>
              </a:rPr>
              <a:t>Data will be used for preliminary Summer EBT Benefits</a:t>
            </a:r>
          </a:p>
          <a:p>
            <a:r>
              <a:rPr lang="en-US" sz="2400" b="1">
                <a:ea typeface="Calibri"/>
                <a:cs typeface="Calibri"/>
              </a:rPr>
              <a:t>L2RPT Verification: </a:t>
            </a:r>
          </a:p>
          <a:p>
            <a:pPr lvl="1"/>
            <a:r>
              <a:rPr lang="en-US" sz="2400">
                <a:ea typeface="Calibri"/>
                <a:cs typeface="Calibri"/>
              </a:rPr>
              <a:t>SIRS-651 Annual Enrollment Summary</a:t>
            </a:r>
          </a:p>
          <a:p>
            <a:pPr lvl="1">
              <a:buClr>
                <a:srgbClr val="726056"/>
              </a:buClr>
            </a:pPr>
            <a:r>
              <a:rPr lang="en-US" sz="2400">
                <a:ea typeface="Calibri"/>
                <a:cs typeface="Calibri"/>
              </a:rPr>
              <a:t>SIRS-401 Reasonableness Report</a:t>
            </a:r>
          </a:p>
          <a:p>
            <a:pPr lvl="2">
              <a:buFont typeface="Wingdings" pitchFamily="34" charset="0"/>
              <a:buChar char="§"/>
            </a:pPr>
            <a:r>
              <a:rPr lang="en-US" sz="2200">
                <a:ea typeface="Calibri"/>
                <a:cs typeface="Calibri"/>
              </a:rPr>
              <a:t>Homeless</a:t>
            </a:r>
          </a:p>
          <a:p>
            <a:pPr lvl="2">
              <a:buClr>
                <a:srgbClr val="AC956E"/>
              </a:buClr>
              <a:buFont typeface="Wingdings" pitchFamily="34" charset="0"/>
              <a:buChar char="§"/>
            </a:pPr>
            <a:r>
              <a:rPr lang="en-US" sz="2200">
                <a:ea typeface="Calibri"/>
                <a:cs typeface="Calibri"/>
              </a:rPr>
              <a:t>Foster Child</a:t>
            </a:r>
            <a:endParaRPr lang="en-US" sz="2200"/>
          </a:p>
          <a:p>
            <a:pPr lvl="2">
              <a:buClr>
                <a:srgbClr val="AC956E"/>
              </a:buClr>
              <a:buFont typeface="Wingdings" pitchFamily="34" charset="0"/>
              <a:buChar char="§"/>
            </a:pPr>
            <a:r>
              <a:rPr lang="en-US" sz="2200">
                <a:ea typeface="Calibri"/>
                <a:cs typeface="Calibri"/>
              </a:rPr>
              <a:t>Migrant</a:t>
            </a:r>
            <a:endParaRPr lang="en-US" sz="2200"/>
          </a:p>
          <a:p>
            <a:pPr lvl="2">
              <a:buClr>
                <a:srgbClr val="AC956E"/>
              </a:buClr>
              <a:buFont typeface="Wingdings" pitchFamily="34" charset="0"/>
              <a:buChar char="§"/>
            </a:pPr>
            <a:r>
              <a:rPr lang="en-US" sz="2200">
                <a:ea typeface="Calibri"/>
                <a:cs typeface="Calibri"/>
              </a:rPr>
              <a:t>Free &amp; Reduced Lunch</a:t>
            </a:r>
            <a:endParaRPr lang="en-US" sz="2200"/>
          </a:p>
          <a:p>
            <a:r>
              <a:rPr lang="en-US" sz="2400" b="1"/>
              <a:t>Data due</a:t>
            </a:r>
            <a:r>
              <a:rPr lang="en-US" sz="2400"/>
              <a:t>: </a:t>
            </a:r>
            <a:r>
              <a:rPr lang="en-US" sz="2400">
                <a:solidFill>
                  <a:srgbClr val="C00000"/>
                </a:solidFill>
              </a:rPr>
              <a:t>Thursday, February 26</a:t>
            </a:r>
            <a:endParaRPr lang="en-US" sz="2400">
              <a:solidFill>
                <a:srgbClr val="C00000"/>
              </a:solidFill>
              <a:ea typeface="Calibri"/>
              <a:cs typeface="Calibri"/>
            </a:endParaRPr>
          </a:p>
          <a:p>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379DF7F7-BA62-73A4-84FE-5F027DD821E2}"/>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24</a:t>
            </a:fld>
            <a:endParaRPr lang="en-US"/>
          </a:p>
        </p:txBody>
      </p:sp>
      <p:sp>
        <p:nvSpPr>
          <p:cNvPr id="6" name="Content Placeholder 4">
            <a:extLst>
              <a:ext uri="{FF2B5EF4-FFF2-40B4-BE49-F238E27FC236}">
                <a16:creationId xmlns:a16="http://schemas.microsoft.com/office/drawing/2014/main" id="{A1D5A104-C638-16E2-1B05-D99D51537FE2}"/>
              </a:ext>
            </a:extLst>
          </p:cNvPr>
          <p:cNvSpPr txBox="1">
            <a:spLocks/>
          </p:cNvSpPr>
          <p:nvPr/>
        </p:nvSpPr>
        <p:spPr>
          <a:xfrm>
            <a:off x="1905000" y="1417638"/>
            <a:ext cx="7620000" cy="4800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200"/>
          </a:p>
        </p:txBody>
      </p:sp>
    </p:spTree>
    <p:extLst>
      <p:ext uri="{BB962C8B-B14F-4D97-AF65-F5344CB8AC3E}">
        <p14:creationId xmlns:p14="http://schemas.microsoft.com/office/powerpoint/2010/main" val="1928847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8"/>
            <a:ext cx="10160000" cy="1143000"/>
          </a:xfrm>
        </p:spPr>
        <p:txBody>
          <a:bodyPr anchor="ctr">
            <a:normAutofit/>
          </a:bodyPr>
          <a:lstStyle/>
          <a:p>
            <a:pPr>
              <a:lnSpc>
                <a:spcPct val="90000"/>
              </a:lnSpc>
            </a:pPr>
            <a:r>
              <a:rPr lang="en-US" sz="3600"/>
              <a:t>Level 0 Updates: release</a:t>
            </a:r>
            <a:r>
              <a:rPr lang="en-US" sz="3600">
                <a:solidFill>
                  <a:srgbClr val="000000"/>
                </a:solidFill>
                <a:latin typeface="Cambria"/>
                <a:ea typeface="Calibri"/>
                <a:cs typeface="Calibri"/>
              </a:rPr>
              <a:t> 20.0b</a:t>
            </a:r>
            <a:br>
              <a:rPr lang="en-US" sz="3600"/>
            </a:br>
            <a:endParaRPr lang="en-US" sz="3600"/>
          </a:p>
        </p:txBody>
      </p:sp>
      <p:sp>
        <p:nvSpPr>
          <p:cNvPr id="6" name="Content Placeholder 5"/>
          <p:cNvSpPr>
            <a:spLocks noGrp="1"/>
          </p:cNvSpPr>
          <p:nvPr>
            <p:ph sz="half" idx="2"/>
          </p:nvPr>
        </p:nvSpPr>
        <p:spPr>
          <a:xfrm>
            <a:off x="1528619" y="1259101"/>
            <a:ext cx="8320643" cy="4590288"/>
          </a:xfrm>
        </p:spPr>
        <p:txBody>
          <a:bodyPr vert="horz" lIns="91440" tIns="45720" rIns="91440" bIns="45720" rtlCol="0" anchor="t">
            <a:normAutofit/>
          </a:bodyPr>
          <a:lstStyle/>
          <a:p>
            <a:pPr>
              <a:lnSpc>
                <a:spcPct val="90000"/>
              </a:lnSpc>
            </a:pPr>
            <a:endParaRPr lang="en-US">
              <a:solidFill>
                <a:srgbClr val="FF0000"/>
              </a:solidFill>
              <a:ea typeface="Calibri"/>
              <a:cs typeface="Calibri"/>
            </a:endParaRPr>
          </a:p>
          <a:p>
            <a:pPr>
              <a:lnSpc>
                <a:spcPct val="90000"/>
              </a:lnSpc>
              <a:buClr>
                <a:srgbClr val="AD0101"/>
              </a:buClr>
            </a:pPr>
            <a:endParaRPr lang="en-US">
              <a:cs typeface="Calibri"/>
            </a:endParaRPr>
          </a:p>
          <a:p>
            <a:pPr>
              <a:lnSpc>
                <a:spcPct val="90000"/>
              </a:lnSpc>
              <a:buClr>
                <a:srgbClr val="AD0101"/>
              </a:buClr>
            </a:pPr>
            <a:endParaRPr lang="en-US" sz="2800">
              <a:cs typeface="Calibri"/>
            </a:endParaRPr>
          </a:p>
          <a:p>
            <a:pPr lvl="1">
              <a:lnSpc>
                <a:spcPct val="90000"/>
              </a:lnSpc>
            </a:pPr>
            <a:endParaRPr lang="en-US" sz="2800">
              <a:cs typeface="Calibri"/>
            </a:endParaRPr>
          </a:p>
        </p:txBody>
      </p:sp>
      <p:sp>
        <p:nvSpPr>
          <p:cNvPr id="4" name="Slide Number Placeholder 3"/>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25</a:t>
            </a:fld>
            <a:endParaRPr lang="en-US"/>
          </a:p>
        </p:txBody>
      </p:sp>
      <p:sp>
        <p:nvSpPr>
          <p:cNvPr id="2" name="Freeform 2">
            <a:extLst>
              <a:ext uri="{FF2B5EF4-FFF2-40B4-BE49-F238E27FC236}">
                <a16:creationId xmlns:a16="http://schemas.microsoft.com/office/drawing/2014/main" id="{4FFDDE7C-3872-7779-21B0-BEBF9CE2C4EE}"/>
              </a:ext>
            </a:extLst>
          </p:cNvPr>
          <p:cNvSpPr/>
          <p:nvPr/>
        </p:nvSpPr>
        <p:spPr>
          <a:xfrm>
            <a:off x="0" y="2121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A405A6A8-EC67-D21D-3D6E-B2A092E9DE46}"/>
              </a:ext>
            </a:extLst>
          </p:cNvPr>
          <p:cNvSpPr/>
          <p:nvPr/>
        </p:nvSpPr>
        <p:spPr>
          <a:xfrm>
            <a:off x="0" y="2121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1">
            <a:extLst>
              <a:ext uri="{FF2B5EF4-FFF2-40B4-BE49-F238E27FC236}">
                <a16:creationId xmlns:a16="http://schemas.microsoft.com/office/drawing/2014/main" id="{B2A801EF-84C9-BE54-18FB-C127A091E63B}"/>
              </a:ext>
            </a:extLst>
          </p:cNvPr>
          <p:cNvSpPr txBox="1"/>
          <p:nvPr/>
        </p:nvSpPr>
        <p:spPr>
          <a:xfrm>
            <a:off x="643260" y="476649"/>
            <a:ext cx="1020555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solidFill>
                  <a:srgbClr val="002060"/>
                </a:solidFill>
                <a:latin typeface="Consolas"/>
              </a:rPr>
              <a:t>Level 0: version 21.0a</a:t>
            </a:r>
            <a:endParaRPr lang="en-US" sz="3600">
              <a:solidFill>
                <a:srgbClr val="002060"/>
              </a:solidFill>
              <a:latin typeface="Consolas" panose="020B0609020204030204" pitchFamily="49" charset="0"/>
            </a:endParaRPr>
          </a:p>
        </p:txBody>
      </p:sp>
      <p:sp>
        <p:nvSpPr>
          <p:cNvPr id="11" name="TextBox 13">
            <a:extLst>
              <a:ext uri="{FF2B5EF4-FFF2-40B4-BE49-F238E27FC236}">
                <a16:creationId xmlns:a16="http://schemas.microsoft.com/office/drawing/2014/main" id="{B5666E04-052C-7F97-E631-70D48B0DF6F0}"/>
              </a:ext>
            </a:extLst>
          </p:cNvPr>
          <p:cNvSpPr txBox="1"/>
          <p:nvPr/>
        </p:nvSpPr>
        <p:spPr>
          <a:xfrm>
            <a:off x="1359447" y="1540328"/>
            <a:ext cx="10342536" cy="39703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b="1">
                <a:solidFill>
                  <a:srgbClr val="002060"/>
                </a:solidFill>
                <a:latin typeface="Consolas"/>
              </a:rPr>
              <a:t>Updated last on 10/2/25 to 21.0a</a:t>
            </a:r>
            <a:endParaRPr lang="en-US" b="1">
              <a:solidFill>
                <a:srgbClr val="002060"/>
              </a:solidFill>
              <a:latin typeface="Consolas" panose="020B0609020204030204" pitchFamily="49" charset="0"/>
            </a:endParaRPr>
          </a:p>
          <a:p>
            <a:pPr marL="285750" indent="-285750">
              <a:buFont typeface="Arial"/>
              <a:buChar char="•"/>
            </a:pPr>
            <a:endParaRPr lang="en-US" b="1">
              <a:solidFill>
                <a:srgbClr val="002060"/>
              </a:solidFill>
              <a:latin typeface="Consolas"/>
            </a:endParaRPr>
          </a:p>
          <a:p>
            <a:pPr marL="285750" indent="-285750">
              <a:buFont typeface="Arial"/>
              <a:buChar char="•"/>
            </a:pPr>
            <a:r>
              <a:rPr lang="en-US" b="1">
                <a:solidFill>
                  <a:srgbClr val="002060"/>
                </a:solidFill>
                <a:latin typeface="Consolas"/>
              </a:rPr>
              <a:t>No update since the last DDC meeting</a:t>
            </a:r>
            <a:endParaRPr lang="en-US" b="1">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a:solidFill>
                <a:srgbClr val="002060"/>
              </a:solidFill>
              <a:latin typeface="Consolas"/>
              <a:ea typeface="Calibri"/>
              <a:cs typeface="Calibri"/>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b="1">
              <a:solidFill>
                <a:srgbClr val="002060"/>
              </a:solidFill>
              <a:latin typeface="Consolas"/>
            </a:endParaRPr>
          </a:p>
          <a:p>
            <a:endParaRPr lang="en-US">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r>
              <a:rPr lang="en-US">
                <a:solidFill>
                  <a:srgbClr val="002060"/>
                </a:solidFill>
                <a:latin typeface="Consolas"/>
              </a:rPr>
              <a:t> </a:t>
            </a:r>
          </a:p>
          <a:p>
            <a:endParaRPr lang="en-US">
              <a:solidFill>
                <a:srgbClr val="002060"/>
              </a:solidFill>
              <a:latin typeface="Consolas" panose="020B0609020204030204" pitchFamily="49" charset="0"/>
            </a:endParaRPr>
          </a:p>
        </p:txBody>
      </p:sp>
      <p:pic>
        <p:nvPicPr>
          <p:cNvPr id="7" name="Picture 6" descr="A blue and red logo&#10;&#10;Description automatically generated">
            <a:extLst>
              <a:ext uri="{FF2B5EF4-FFF2-40B4-BE49-F238E27FC236}">
                <a16:creationId xmlns:a16="http://schemas.microsoft.com/office/drawing/2014/main" id="{21460C87-D111-CACD-C9D0-499F6796D2A9}"/>
              </a:ext>
            </a:extLst>
          </p:cNvPr>
          <p:cNvPicPr>
            <a:picLocks noChangeAspect="1"/>
          </p:cNvPicPr>
          <p:nvPr/>
        </p:nvPicPr>
        <p:blipFill>
          <a:blip r:embed="rId3"/>
          <a:stretch>
            <a:fillRect/>
          </a:stretch>
        </p:blipFill>
        <p:spPr>
          <a:xfrm>
            <a:off x="103697" y="5512370"/>
            <a:ext cx="2495550" cy="1095375"/>
          </a:xfrm>
          <a:prstGeom prst="rect">
            <a:avLst/>
          </a:prstGeom>
        </p:spPr>
      </p:pic>
    </p:spTree>
    <p:extLst>
      <p:ext uri="{BB962C8B-B14F-4D97-AF65-F5344CB8AC3E}">
        <p14:creationId xmlns:p14="http://schemas.microsoft.com/office/powerpoint/2010/main" val="356840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A76DD-A27E-DC98-85E5-AF452E0313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11A2F9B-8A8C-390D-7984-E6A9790DFEE7}"/>
              </a:ext>
            </a:extLst>
          </p:cNvPr>
          <p:cNvSpPr>
            <a:spLocks noGrp="1"/>
          </p:cNvSpPr>
          <p:nvPr>
            <p:ph type="title"/>
          </p:nvPr>
        </p:nvSpPr>
        <p:spPr>
          <a:xfrm>
            <a:off x="609600" y="274638"/>
            <a:ext cx="10160000" cy="1143000"/>
          </a:xfrm>
        </p:spPr>
        <p:txBody>
          <a:bodyPr anchor="ctr">
            <a:normAutofit/>
          </a:bodyPr>
          <a:lstStyle/>
          <a:p>
            <a:pPr>
              <a:lnSpc>
                <a:spcPct val="90000"/>
              </a:lnSpc>
            </a:pPr>
            <a:r>
              <a:rPr lang="en-US" sz="3600"/>
              <a:t>Level 0 Updates: release</a:t>
            </a:r>
            <a:r>
              <a:rPr lang="en-US" sz="3600">
                <a:solidFill>
                  <a:srgbClr val="000000"/>
                </a:solidFill>
                <a:latin typeface="Cambria"/>
                <a:ea typeface="Calibri"/>
                <a:cs typeface="Calibri"/>
              </a:rPr>
              <a:t> 20.0b</a:t>
            </a:r>
            <a:br>
              <a:rPr lang="en-US" sz="3600"/>
            </a:br>
            <a:endParaRPr lang="en-US" sz="3600"/>
          </a:p>
        </p:txBody>
      </p:sp>
      <p:sp>
        <p:nvSpPr>
          <p:cNvPr id="6" name="Content Placeholder 5">
            <a:extLst>
              <a:ext uri="{FF2B5EF4-FFF2-40B4-BE49-F238E27FC236}">
                <a16:creationId xmlns:a16="http://schemas.microsoft.com/office/drawing/2014/main" id="{0C395147-6FB8-44A3-8234-10870420C9E8}"/>
              </a:ext>
            </a:extLst>
          </p:cNvPr>
          <p:cNvSpPr>
            <a:spLocks noGrp="1"/>
          </p:cNvSpPr>
          <p:nvPr>
            <p:ph sz="half" idx="2"/>
          </p:nvPr>
        </p:nvSpPr>
        <p:spPr>
          <a:xfrm>
            <a:off x="1528619" y="1259101"/>
            <a:ext cx="8320643" cy="4590288"/>
          </a:xfrm>
        </p:spPr>
        <p:txBody>
          <a:bodyPr vert="horz" lIns="91440" tIns="45720" rIns="91440" bIns="45720" rtlCol="0" anchor="t">
            <a:normAutofit/>
          </a:bodyPr>
          <a:lstStyle/>
          <a:p>
            <a:pPr>
              <a:lnSpc>
                <a:spcPct val="90000"/>
              </a:lnSpc>
            </a:pPr>
            <a:endParaRPr lang="en-US">
              <a:solidFill>
                <a:srgbClr val="FF0000"/>
              </a:solidFill>
              <a:ea typeface="Calibri"/>
              <a:cs typeface="Calibri"/>
            </a:endParaRPr>
          </a:p>
          <a:p>
            <a:pPr>
              <a:lnSpc>
                <a:spcPct val="90000"/>
              </a:lnSpc>
              <a:buClr>
                <a:srgbClr val="AD0101"/>
              </a:buClr>
            </a:pPr>
            <a:endParaRPr lang="en-US">
              <a:cs typeface="Calibri"/>
            </a:endParaRPr>
          </a:p>
          <a:p>
            <a:pPr>
              <a:lnSpc>
                <a:spcPct val="90000"/>
              </a:lnSpc>
              <a:buClr>
                <a:srgbClr val="AD0101"/>
              </a:buClr>
            </a:pPr>
            <a:endParaRPr lang="en-US" sz="2800">
              <a:cs typeface="Calibri"/>
            </a:endParaRPr>
          </a:p>
          <a:p>
            <a:pPr lvl="1">
              <a:lnSpc>
                <a:spcPct val="90000"/>
              </a:lnSpc>
            </a:pPr>
            <a:endParaRPr lang="en-US" sz="2800">
              <a:cs typeface="Calibri"/>
            </a:endParaRPr>
          </a:p>
        </p:txBody>
      </p:sp>
      <p:sp>
        <p:nvSpPr>
          <p:cNvPr id="4" name="Slide Number Placeholder 3">
            <a:extLst>
              <a:ext uri="{FF2B5EF4-FFF2-40B4-BE49-F238E27FC236}">
                <a16:creationId xmlns:a16="http://schemas.microsoft.com/office/drawing/2014/main" id="{F5D2A65A-3A74-CC54-3547-CB1FAB146979}"/>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26</a:t>
            </a:fld>
            <a:endParaRPr lang="en-US"/>
          </a:p>
        </p:txBody>
      </p:sp>
      <p:sp>
        <p:nvSpPr>
          <p:cNvPr id="2" name="Freeform 2">
            <a:extLst>
              <a:ext uri="{FF2B5EF4-FFF2-40B4-BE49-F238E27FC236}">
                <a16:creationId xmlns:a16="http://schemas.microsoft.com/office/drawing/2014/main" id="{39E3C35A-68CA-95BD-AC58-6ECD5795573C}"/>
              </a:ext>
            </a:extLst>
          </p:cNvPr>
          <p:cNvSpPr/>
          <p:nvPr/>
        </p:nvSpPr>
        <p:spPr>
          <a:xfrm>
            <a:off x="0" y="2121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3ABDAB9-1E6F-0B87-09C8-ED7E34D6E2B6}"/>
              </a:ext>
            </a:extLst>
          </p:cNvPr>
          <p:cNvSpPr/>
          <p:nvPr/>
        </p:nvSpPr>
        <p:spPr>
          <a:xfrm>
            <a:off x="0" y="216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1">
            <a:extLst>
              <a:ext uri="{FF2B5EF4-FFF2-40B4-BE49-F238E27FC236}">
                <a16:creationId xmlns:a16="http://schemas.microsoft.com/office/drawing/2014/main" id="{F560C072-F470-6DD5-7BBC-CDDDC74CAD55}"/>
              </a:ext>
            </a:extLst>
          </p:cNvPr>
          <p:cNvSpPr txBox="1"/>
          <p:nvPr/>
        </p:nvSpPr>
        <p:spPr>
          <a:xfrm>
            <a:off x="643260" y="476649"/>
            <a:ext cx="1020555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solidFill>
                  <a:srgbClr val="002060"/>
                </a:solidFill>
                <a:latin typeface="Consolas"/>
              </a:rPr>
              <a:t>Level 0: version 21.0a</a:t>
            </a:r>
            <a:endParaRPr lang="en-US" sz="3600">
              <a:solidFill>
                <a:srgbClr val="002060"/>
              </a:solidFill>
              <a:latin typeface="Consolas" panose="020B0609020204030204" pitchFamily="49" charset="0"/>
            </a:endParaRPr>
          </a:p>
        </p:txBody>
      </p:sp>
      <p:sp>
        <p:nvSpPr>
          <p:cNvPr id="11" name="TextBox 13">
            <a:extLst>
              <a:ext uri="{FF2B5EF4-FFF2-40B4-BE49-F238E27FC236}">
                <a16:creationId xmlns:a16="http://schemas.microsoft.com/office/drawing/2014/main" id="{ECD41CE4-4954-AF1B-2344-1B505FF48F39}"/>
              </a:ext>
            </a:extLst>
          </p:cNvPr>
          <p:cNvSpPr txBox="1"/>
          <p:nvPr/>
        </p:nvSpPr>
        <p:spPr>
          <a:xfrm>
            <a:off x="1349922" y="3893003"/>
            <a:ext cx="10390161"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endParaRPr lang="en-US" b="1">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a:solidFill>
                <a:srgbClr val="002060"/>
              </a:solidFill>
              <a:latin typeface="Consolas"/>
              <a:ea typeface="Calibri"/>
              <a:cs typeface="Calibri"/>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b="1">
              <a:solidFill>
                <a:srgbClr val="002060"/>
              </a:solidFill>
              <a:latin typeface="Consolas"/>
            </a:endParaRPr>
          </a:p>
          <a:p>
            <a:endParaRPr lang="en-US">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r>
              <a:rPr lang="en-US">
                <a:solidFill>
                  <a:srgbClr val="002060"/>
                </a:solidFill>
                <a:latin typeface="Consolas"/>
              </a:rPr>
              <a:t> </a:t>
            </a:r>
          </a:p>
          <a:p>
            <a:endParaRPr lang="en-US">
              <a:solidFill>
                <a:srgbClr val="002060"/>
              </a:solidFill>
              <a:latin typeface="Consolas" panose="020B0609020204030204" pitchFamily="49" charset="0"/>
            </a:endParaRPr>
          </a:p>
        </p:txBody>
      </p:sp>
      <p:pic>
        <p:nvPicPr>
          <p:cNvPr id="7" name="Picture 6" descr="A blue and red logo&#10;&#10;Description automatically generated">
            <a:extLst>
              <a:ext uri="{FF2B5EF4-FFF2-40B4-BE49-F238E27FC236}">
                <a16:creationId xmlns:a16="http://schemas.microsoft.com/office/drawing/2014/main" id="{A9DB7EA7-34A4-6111-DD56-D37138AE9714}"/>
              </a:ext>
            </a:extLst>
          </p:cNvPr>
          <p:cNvPicPr>
            <a:picLocks noChangeAspect="1"/>
          </p:cNvPicPr>
          <p:nvPr/>
        </p:nvPicPr>
        <p:blipFill>
          <a:blip r:embed="rId3"/>
          <a:stretch>
            <a:fillRect/>
          </a:stretch>
        </p:blipFill>
        <p:spPr>
          <a:xfrm>
            <a:off x="9523922" y="5645720"/>
            <a:ext cx="2495550" cy="1095375"/>
          </a:xfrm>
          <a:prstGeom prst="rect">
            <a:avLst/>
          </a:prstGeom>
        </p:spPr>
      </p:pic>
      <p:pic>
        <p:nvPicPr>
          <p:cNvPr id="12" name="Picture 11" descr="A red and white stripe with black text&#10;&#10;AI-generated content may be incorrect.">
            <a:extLst>
              <a:ext uri="{FF2B5EF4-FFF2-40B4-BE49-F238E27FC236}">
                <a16:creationId xmlns:a16="http://schemas.microsoft.com/office/drawing/2014/main" id="{86905AE3-364B-6EFF-E64D-EA070E6F3FB1}"/>
              </a:ext>
            </a:extLst>
          </p:cNvPr>
          <p:cNvPicPr>
            <a:picLocks noChangeAspect="1"/>
          </p:cNvPicPr>
          <p:nvPr/>
        </p:nvPicPr>
        <p:blipFill>
          <a:blip r:embed="rId4"/>
          <a:stretch>
            <a:fillRect/>
          </a:stretch>
        </p:blipFill>
        <p:spPr>
          <a:xfrm>
            <a:off x="766763" y="1104900"/>
            <a:ext cx="10658475" cy="1219200"/>
          </a:xfrm>
          <a:prstGeom prst="rect">
            <a:avLst/>
          </a:prstGeom>
        </p:spPr>
      </p:pic>
      <p:pic>
        <p:nvPicPr>
          <p:cNvPr id="13" name="Picture 12" descr="A red and white stripe with black text&#10;&#10;AI-generated content may be incorrect.">
            <a:extLst>
              <a:ext uri="{FF2B5EF4-FFF2-40B4-BE49-F238E27FC236}">
                <a16:creationId xmlns:a16="http://schemas.microsoft.com/office/drawing/2014/main" id="{16D3B50B-9281-CD66-88AA-E29875D0CD1C}"/>
              </a:ext>
            </a:extLst>
          </p:cNvPr>
          <p:cNvPicPr>
            <a:picLocks noChangeAspect="1"/>
          </p:cNvPicPr>
          <p:nvPr/>
        </p:nvPicPr>
        <p:blipFill>
          <a:blip r:embed="rId5"/>
          <a:stretch>
            <a:fillRect/>
          </a:stretch>
        </p:blipFill>
        <p:spPr>
          <a:xfrm>
            <a:off x="766763" y="1104900"/>
            <a:ext cx="10658475" cy="1219200"/>
          </a:xfrm>
          <a:prstGeom prst="rect">
            <a:avLst/>
          </a:prstGeom>
        </p:spPr>
      </p:pic>
      <p:pic>
        <p:nvPicPr>
          <p:cNvPr id="15" name="Picture 14" descr="A screenshot of a file&#10;&#10;AI-generated content may be incorrect.">
            <a:extLst>
              <a:ext uri="{FF2B5EF4-FFF2-40B4-BE49-F238E27FC236}">
                <a16:creationId xmlns:a16="http://schemas.microsoft.com/office/drawing/2014/main" id="{D025765F-2F0E-1AA5-2B67-A46F5E43A061}"/>
              </a:ext>
            </a:extLst>
          </p:cNvPr>
          <p:cNvPicPr>
            <a:picLocks noChangeAspect="1"/>
          </p:cNvPicPr>
          <p:nvPr/>
        </p:nvPicPr>
        <p:blipFill>
          <a:blip r:embed="rId6"/>
          <a:stretch>
            <a:fillRect/>
          </a:stretch>
        </p:blipFill>
        <p:spPr>
          <a:xfrm>
            <a:off x="771525" y="2552700"/>
            <a:ext cx="8362950" cy="3295650"/>
          </a:xfrm>
          <a:prstGeom prst="rect">
            <a:avLst/>
          </a:prstGeom>
        </p:spPr>
      </p:pic>
      <p:pic>
        <p:nvPicPr>
          <p:cNvPr id="16" name="Picture 15" descr="A screenshot of a file&#10;&#10;AI-generated content may be incorrect.">
            <a:extLst>
              <a:ext uri="{FF2B5EF4-FFF2-40B4-BE49-F238E27FC236}">
                <a16:creationId xmlns:a16="http://schemas.microsoft.com/office/drawing/2014/main" id="{3BC2A21F-B2F7-AF66-0F26-23DAF035D6EE}"/>
              </a:ext>
            </a:extLst>
          </p:cNvPr>
          <p:cNvPicPr>
            <a:picLocks noChangeAspect="1"/>
          </p:cNvPicPr>
          <p:nvPr/>
        </p:nvPicPr>
        <p:blipFill>
          <a:blip r:embed="rId7"/>
          <a:stretch>
            <a:fillRect/>
          </a:stretch>
        </p:blipFill>
        <p:spPr>
          <a:xfrm>
            <a:off x="766763" y="2552700"/>
            <a:ext cx="8410575" cy="3295650"/>
          </a:xfrm>
          <a:prstGeom prst="rect">
            <a:avLst/>
          </a:prstGeom>
        </p:spPr>
      </p:pic>
    </p:spTree>
    <p:extLst>
      <p:ext uri="{BB962C8B-B14F-4D97-AF65-F5344CB8AC3E}">
        <p14:creationId xmlns:p14="http://schemas.microsoft.com/office/powerpoint/2010/main" val="24883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D9EA6-79A8-1759-8375-C9104E19E7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F1FA676-0B2E-FB96-53DC-582534E960CF}"/>
              </a:ext>
            </a:extLst>
          </p:cNvPr>
          <p:cNvSpPr>
            <a:spLocks noGrp="1"/>
          </p:cNvSpPr>
          <p:nvPr>
            <p:ph type="title"/>
          </p:nvPr>
        </p:nvSpPr>
        <p:spPr>
          <a:xfrm>
            <a:off x="609600" y="274638"/>
            <a:ext cx="10160000" cy="1143000"/>
          </a:xfrm>
        </p:spPr>
        <p:txBody>
          <a:bodyPr anchor="ctr">
            <a:normAutofit/>
          </a:bodyPr>
          <a:lstStyle/>
          <a:p>
            <a:pPr>
              <a:lnSpc>
                <a:spcPct val="90000"/>
              </a:lnSpc>
            </a:pPr>
            <a:r>
              <a:rPr lang="en-US" sz="3600"/>
              <a:t>Level 0 Updates: release</a:t>
            </a:r>
            <a:r>
              <a:rPr lang="en-US" sz="3600">
                <a:solidFill>
                  <a:srgbClr val="000000"/>
                </a:solidFill>
                <a:latin typeface="Cambria"/>
                <a:ea typeface="Calibri"/>
                <a:cs typeface="Calibri"/>
              </a:rPr>
              <a:t> 20.0b</a:t>
            </a:r>
            <a:br>
              <a:rPr lang="en-US" sz="3600"/>
            </a:br>
            <a:endParaRPr lang="en-US" sz="3600"/>
          </a:p>
        </p:txBody>
      </p:sp>
      <p:sp>
        <p:nvSpPr>
          <p:cNvPr id="6" name="Content Placeholder 5">
            <a:extLst>
              <a:ext uri="{FF2B5EF4-FFF2-40B4-BE49-F238E27FC236}">
                <a16:creationId xmlns:a16="http://schemas.microsoft.com/office/drawing/2014/main" id="{7DF74513-FDDD-ECEA-4153-8D7E73B2F5E5}"/>
              </a:ext>
            </a:extLst>
          </p:cNvPr>
          <p:cNvSpPr>
            <a:spLocks noGrp="1"/>
          </p:cNvSpPr>
          <p:nvPr>
            <p:ph sz="half" idx="2"/>
          </p:nvPr>
        </p:nvSpPr>
        <p:spPr>
          <a:xfrm>
            <a:off x="1528619" y="1259101"/>
            <a:ext cx="8320643" cy="4590288"/>
          </a:xfrm>
        </p:spPr>
        <p:txBody>
          <a:bodyPr vert="horz" lIns="91440" tIns="45720" rIns="91440" bIns="45720" rtlCol="0" anchor="t">
            <a:normAutofit/>
          </a:bodyPr>
          <a:lstStyle/>
          <a:p>
            <a:pPr>
              <a:lnSpc>
                <a:spcPct val="90000"/>
              </a:lnSpc>
            </a:pPr>
            <a:endParaRPr lang="en-US">
              <a:solidFill>
                <a:srgbClr val="FF0000"/>
              </a:solidFill>
              <a:ea typeface="Calibri"/>
              <a:cs typeface="Calibri"/>
            </a:endParaRPr>
          </a:p>
          <a:p>
            <a:pPr>
              <a:lnSpc>
                <a:spcPct val="90000"/>
              </a:lnSpc>
              <a:buClr>
                <a:srgbClr val="AD0101"/>
              </a:buClr>
            </a:pPr>
            <a:endParaRPr lang="en-US">
              <a:cs typeface="Calibri"/>
            </a:endParaRPr>
          </a:p>
          <a:p>
            <a:pPr>
              <a:lnSpc>
                <a:spcPct val="90000"/>
              </a:lnSpc>
              <a:buClr>
                <a:srgbClr val="AD0101"/>
              </a:buClr>
            </a:pPr>
            <a:endParaRPr lang="en-US" sz="2800">
              <a:cs typeface="Calibri"/>
            </a:endParaRPr>
          </a:p>
          <a:p>
            <a:pPr lvl="1">
              <a:lnSpc>
                <a:spcPct val="90000"/>
              </a:lnSpc>
            </a:pPr>
            <a:endParaRPr lang="en-US" sz="2800">
              <a:cs typeface="Calibri"/>
            </a:endParaRPr>
          </a:p>
        </p:txBody>
      </p:sp>
      <p:sp>
        <p:nvSpPr>
          <p:cNvPr id="4" name="Slide Number Placeholder 3">
            <a:extLst>
              <a:ext uri="{FF2B5EF4-FFF2-40B4-BE49-F238E27FC236}">
                <a16:creationId xmlns:a16="http://schemas.microsoft.com/office/drawing/2014/main" id="{460FCB66-6D14-6749-1901-AA7359A73208}"/>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27</a:t>
            </a:fld>
            <a:endParaRPr lang="en-US"/>
          </a:p>
        </p:txBody>
      </p:sp>
      <p:sp>
        <p:nvSpPr>
          <p:cNvPr id="2" name="Freeform 2">
            <a:extLst>
              <a:ext uri="{FF2B5EF4-FFF2-40B4-BE49-F238E27FC236}">
                <a16:creationId xmlns:a16="http://schemas.microsoft.com/office/drawing/2014/main" id="{AB0084D4-BAE6-180F-F721-1AD12F8736B2}"/>
              </a:ext>
            </a:extLst>
          </p:cNvPr>
          <p:cNvSpPr/>
          <p:nvPr/>
        </p:nvSpPr>
        <p:spPr>
          <a:xfrm>
            <a:off x="0" y="2121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830BDC70-BB96-E918-E4C9-9280898D46D1}"/>
              </a:ext>
            </a:extLst>
          </p:cNvPr>
          <p:cNvSpPr/>
          <p:nvPr/>
        </p:nvSpPr>
        <p:spPr>
          <a:xfrm>
            <a:off x="0" y="2169"/>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17" r="-3317"/>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1">
            <a:extLst>
              <a:ext uri="{FF2B5EF4-FFF2-40B4-BE49-F238E27FC236}">
                <a16:creationId xmlns:a16="http://schemas.microsoft.com/office/drawing/2014/main" id="{376E1D72-BEBF-C966-90CA-E5027B66CAC7}"/>
              </a:ext>
            </a:extLst>
          </p:cNvPr>
          <p:cNvSpPr txBox="1"/>
          <p:nvPr/>
        </p:nvSpPr>
        <p:spPr>
          <a:xfrm>
            <a:off x="643260" y="476649"/>
            <a:ext cx="1020555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a:solidFill>
                  <a:srgbClr val="002060"/>
                </a:solidFill>
                <a:latin typeface="Consolas"/>
              </a:rPr>
              <a:t>Level 0: version 21.0a</a:t>
            </a:r>
            <a:endParaRPr lang="en-US" sz="3600">
              <a:solidFill>
                <a:srgbClr val="002060"/>
              </a:solidFill>
              <a:latin typeface="Consolas" panose="020B0609020204030204" pitchFamily="49" charset="0"/>
            </a:endParaRPr>
          </a:p>
        </p:txBody>
      </p:sp>
      <p:sp>
        <p:nvSpPr>
          <p:cNvPr id="11" name="TextBox 13">
            <a:extLst>
              <a:ext uri="{FF2B5EF4-FFF2-40B4-BE49-F238E27FC236}">
                <a16:creationId xmlns:a16="http://schemas.microsoft.com/office/drawing/2014/main" id="{748292AB-6ED0-26FD-AB54-239220C17702}"/>
              </a:ext>
            </a:extLst>
          </p:cNvPr>
          <p:cNvSpPr txBox="1"/>
          <p:nvPr/>
        </p:nvSpPr>
        <p:spPr>
          <a:xfrm>
            <a:off x="1349922" y="3893003"/>
            <a:ext cx="10390161"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endParaRPr lang="en-US" b="1">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a:solidFill>
                <a:srgbClr val="002060"/>
              </a:solidFill>
              <a:latin typeface="Consolas"/>
              <a:ea typeface="Calibri"/>
              <a:cs typeface="Calibri"/>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b="1">
              <a:solidFill>
                <a:srgbClr val="002060"/>
              </a:solidFill>
              <a:latin typeface="Consolas"/>
            </a:endParaRPr>
          </a:p>
          <a:p>
            <a:endParaRPr lang="en-US">
              <a:solidFill>
                <a:srgbClr val="002060"/>
              </a:solidFill>
              <a:latin typeface="Consolas" panose="020B0609020204030204" pitchFamily="49" charset="0"/>
            </a:endParaRPr>
          </a:p>
          <a:p>
            <a:pPr marL="285750" indent="-285750">
              <a:buFont typeface="Arial" panose="020B0604020202020204" pitchFamily="34" charset="0"/>
              <a:buChar char="•"/>
            </a:pPr>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endParaRPr lang="en-US">
              <a:solidFill>
                <a:srgbClr val="002060"/>
              </a:solidFill>
              <a:latin typeface="Consolas" panose="020B0609020204030204" pitchFamily="49" charset="0"/>
            </a:endParaRPr>
          </a:p>
          <a:p>
            <a:r>
              <a:rPr lang="en-US">
                <a:solidFill>
                  <a:srgbClr val="002060"/>
                </a:solidFill>
                <a:latin typeface="Consolas"/>
              </a:rPr>
              <a:t> </a:t>
            </a:r>
          </a:p>
          <a:p>
            <a:endParaRPr lang="en-US">
              <a:solidFill>
                <a:srgbClr val="002060"/>
              </a:solidFill>
              <a:latin typeface="Consolas" panose="020B0609020204030204" pitchFamily="49" charset="0"/>
            </a:endParaRPr>
          </a:p>
        </p:txBody>
      </p:sp>
      <p:pic>
        <p:nvPicPr>
          <p:cNvPr id="7" name="Picture 6" descr="A blue and red logo&#10;&#10;Description automatically generated">
            <a:extLst>
              <a:ext uri="{FF2B5EF4-FFF2-40B4-BE49-F238E27FC236}">
                <a16:creationId xmlns:a16="http://schemas.microsoft.com/office/drawing/2014/main" id="{D6CE7BEF-19C1-B833-B752-9F55DF795684}"/>
              </a:ext>
            </a:extLst>
          </p:cNvPr>
          <p:cNvPicPr>
            <a:picLocks noChangeAspect="1"/>
          </p:cNvPicPr>
          <p:nvPr/>
        </p:nvPicPr>
        <p:blipFill>
          <a:blip r:embed="rId3"/>
          <a:stretch>
            <a:fillRect/>
          </a:stretch>
        </p:blipFill>
        <p:spPr>
          <a:xfrm>
            <a:off x="9523922" y="5645720"/>
            <a:ext cx="2495550" cy="1095375"/>
          </a:xfrm>
          <a:prstGeom prst="rect">
            <a:avLst/>
          </a:prstGeom>
        </p:spPr>
      </p:pic>
      <p:pic>
        <p:nvPicPr>
          <p:cNvPr id="8" name="Picture 7" descr="A screenshot of a document&#10;&#10;AI-generated content may be incorrect.">
            <a:extLst>
              <a:ext uri="{FF2B5EF4-FFF2-40B4-BE49-F238E27FC236}">
                <a16:creationId xmlns:a16="http://schemas.microsoft.com/office/drawing/2014/main" id="{8B6E0C29-49BA-8E9E-272A-196FE1E9751B}"/>
              </a:ext>
            </a:extLst>
          </p:cNvPr>
          <p:cNvPicPr>
            <a:picLocks noChangeAspect="1"/>
          </p:cNvPicPr>
          <p:nvPr/>
        </p:nvPicPr>
        <p:blipFill>
          <a:blip r:embed="rId4"/>
          <a:stretch>
            <a:fillRect/>
          </a:stretch>
        </p:blipFill>
        <p:spPr>
          <a:xfrm>
            <a:off x="0" y="1517334"/>
            <a:ext cx="12192000" cy="3823332"/>
          </a:xfrm>
          <a:prstGeom prst="rect">
            <a:avLst/>
          </a:prstGeom>
        </p:spPr>
      </p:pic>
      <p:pic>
        <p:nvPicPr>
          <p:cNvPr id="14" name="Picture 13" descr="A screenshot of a computer">
            <a:extLst>
              <a:ext uri="{FF2B5EF4-FFF2-40B4-BE49-F238E27FC236}">
                <a16:creationId xmlns:a16="http://schemas.microsoft.com/office/drawing/2014/main" id="{D9C1CFD6-A936-1F7C-DCCD-235CB987555F}"/>
              </a:ext>
            </a:extLst>
          </p:cNvPr>
          <p:cNvPicPr>
            <a:picLocks noChangeAspect="1"/>
          </p:cNvPicPr>
          <p:nvPr/>
        </p:nvPicPr>
        <p:blipFill>
          <a:blip r:embed="rId5"/>
          <a:stretch>
            <a:fillRect/>
          </a:stretch>
        </p:blipFill>
        <p:spPr>
          <a:xfrm>
            <a:off x="0" y="1515806"/>
            <a:ext cx="12192000" cy="3826387"/>
          </a:xfrm>
          <a:prstGeom prst="rect">
            <a:avLst/>
          </a:prstGeom>
        </p:spPr>
      </p:pic>
      <p:pic>
        <p:nvPicPr>
          <p:cNvPr id="17" name="Picture 16" descr="A screenshot of a document&#10;&#10;AI-generated content may be incorrect.">
            <a:extLst>
              <a:ext uri="{FF2B5EF4-FFF2-40B4-BE49-F238E27FC236}">
                <a16:creationId xmlns:a16="http://schemas.microsoft.com/office/drawing/2014/main" id="{4F2B521C-BD9E-68D5-D55B-166C6EC00B49}"/>
              </a:ext>
            </a:extLst>
          </p:cNvPr>
          <p:cNvPicPr>
            <a:picLocks noChangeAspect="1"/>
          </p:cNvPicPr>
          <p:nvPr/>
        </p:nvPicPr>
        <p:blipFill>
          <a:blip r:embed="rId6"/>
          <a:stretch>
            <a:fillRect/>
          </a:stretch>
        </p:blipFill>
        <p:spPr>
          <a:xfrm>
            <a:off x="0" y="1511941"/>
            <a:ext cx="12192000" cy="3834117"/>
          </a:xfrm>
          <a:prstGeom prst="rect">
            <a:avLst/>
          </a:prstGeom>
        </p:spPr>
      </p:pic>
      <p:pic>
        <p:nvPicPr>
          <p:cNvPr id="18" name="Picture 17" descr="A screenshot of a document&#10;&#10;AI-generated content may be incorrect.">
            <a:extLst>
              <a:ext uri="{FF2B5EF4-FFF2-40B4-BE49-F238E27FC236}">
                <a16:creationId xmlns:a16="http://schemas.microsoft.com/office/drawing/2014/main" id="{B9155322-FDCE-436A-E105-1236E9036A54}"/>
              </a:ext>
            </a:extLst>
          </p:cNvPr>
          <p:cNvPicPr>
            <a:picLocks noChangeAspect="1"/>
          </p:cNvPicPr>
          <p:nvPr/>
        </p:nvPicPr>
        <p:blipFill>
          <a:blip r:embed="rId7"/>
          <a:stretch>
            <a:fillRect/>
          </a:stretch>
        </p:blipFill>
        <p:spPr>
          <a:xfrm>
            <a:off x="0" y="1511941"/>
            <a:ext cx="12192000" cy="3834117"/>
          </a:xfrm>
          <a:prstGeom prst="rect">
            <a:avLst/>
          </a:prstGeom>
        </p:spPr>
      </p:pic>
      <p:pic>
        <p:nvPicPr>
          <p:cNvPr id="20" name="Picture 19" descr="A screenshot of a document&#10;&#10;AI-generated content may be incorrect.">
            <a:extLst>
              <a:ext uri="{FF2B5EF4-FFF2-40B4-BE49-F238E27FC236}">
                <a16:creationId xmlns:a16="http://schemas.microsoft.com/office/drawing/2014/main" id="{10F8F8AC-D4EA-2AF3-673C-3C74CE09F0FB}"/>
              </a:ext>
            </a:extLst>
          </p:cNvPr>
          <p:cNvPicPr>
            <a:picLocks noChangeAspect="1"/>
          </p:cNvPicPr>
          <p:nvPr/>
        </p:nvPicPr>
        <p:blipFill>
          <a:blip r:embed="rId8"/>
          <a:stretch>
            <a:fillRect/>
          </a:stretch>
        </p:blipFill>
        <p:spPr>
          <a:xfrm>
            <a:off x="0" y="1494206"/>
            <a:ext cx="12192000" cy="3850537"/>
          </a:xfrm>
          <a:prstGeom prst="rect">
            <a:avLst/>
          </a:prstGeom>
        </p:spPr>
      </p:pic>
      <p:pic>
        <p:nvPicPr>
          <p:cNvPr id="21" name="Picture 20" descr="A screenshot of a document&#10;&#10;AI-generated content may be incorrect.">
            <a:extLst>
              <a:ext uri="{FF2B5EF4-FFF2-40B4-BE49-F238E27FC236}">
                <a16:creationId xmlns:a16="http://schemas.microsoft.com/office/drawing/2014/main" id="{79FDDA19-B094-1EAC-383F-F5EEB7FB6A8C}"/>
              </a:ext>
            </a:extLst>
          </p:cNvPr>
          <p:cNvPicPr>
            <a:picLocks noChangeAspect="1"/>
          </p:cNvPicPr>
          <p:nvPr/>
        </p:nvPicPr>
        <p:blipFill>
          <a:blip r:embed="rId9"/>
          <a:stretch>
            <a:fillRect/>
          </a:stretch>
        </p:blipFill>
        <p:spPr>
          <a:xfrm>
            <a:off x="0" y="1492891"/>
            <a:ext cx="12192000" cy="3834117"/>
          </a:xfrm>
          <a:prstGeom prst="rect">
            <a:avLst/>
          </a:prstGeom>
        </p:spPr>
      </p:pic>
      <p:pic>
        <p:nvPicPr>
          <p:cNvPr id="22" name="Picture 21" descr="A screenshot of a computer code&#10;&#10;AI-generated content may be incorrect.">
            <a:extLst>
              <a:ext uri="{FF2B5EF4-FFF2-40B4-BE49-F238E27FC236}">
                <a16:creationId xmlns:a16="http://schemas.microsoft.com/office/drawing/2014/main" id="{2FB0D797-D60B-3A63-ABFA-7FABA7568089}"/>
              </a:ext>
            </a:extLst>
          </p:cNvPr>
          <p:cNvPicPr>
            <a:picLocks noChangeAspect="1"/>
          </p:cNvPicPr>
          <p:nvPr/>
        </p:nvPicPr>
        <p:blipFill>
          <a:blip r:embed="rId10"/>
          <a:stretch>
            <a:fillRect/>
          </a:stretch>
        </p:blipFill>
        <p:spPr>
          <a:xfrm>
            <a:off x="0" y="1492891"/>
            <a:ext cx="12192000" cy="3834117"/>
          </a:xfrm>
          <a:prstGeom prst="rect">
            <a:avLst/>
          </a:prstGeom>
        </p:spPr>
      </p:pic>
      <p:pic>
        <p:nvPicPr>
          <p:cNvPr id="23" name="Picture 22" descr="A screenshot of a document&#10;&#10;AI-generated content may be incorrect.">
            <a:extLst>
              <a:ext uri="{FF2B5EF4-FFF2-40B4-BE49-F238E27FC236}">
                <a16:creationId xmlns:a16="http://schemas.microsoft.com/office/drawing/2014/main" id="{4D8778F3-15ED-5105-43B8-76A22D9B54C9}"/>
              </a:ext>
            </a:extLst>
          </p:cNvPr>
          <p:cNvPicPr>
            <a:picLocks noChangeAspect="1"/>
          </p:cNvPicPr>
          <p:nvPr/>
        </p:nvPicPr>
        <p:blipFill>
          <a:blip r:embed="rId11"/>
          <a:stretch>
            <a:fillRect/>
          </a:stretch>
        </p:blipFill>
        <p:spPr>
          <a:xfrm>
            <a:off x="0" y="1480277"/>
            <a:ext cx="12192000" cy="3834117"/>
          </a:xfrm>
          <a:prstGeom prst="rect">
            <a:avLst/>
          </a:prstGeom>
        </p:spPr>
      </p:pic>
      <p:pic>
        <p:nvPicPr>
          <p:cNvPr id="24" name="Picture 23">
            <a:extLst>
              <a:ext uri="{FF2B5EF4-FFF2-40B4-BE49-F238E27FC236}">
                <a16:creationId xmlns:a16="http://schemas.microsoft.com/office/drawing/2014/main" id="{2C4B1C2E-F4BA-9B5C-308E-105042A14DB3}"/>
              </a:ext>
            </a:extLst>
          </p:cNvPr>
          <p:cNvPicPr>
            <a:picLocks noChangeAspect="1"/>
          </p:cNvPicPr>
          <p:nvPr/>
        </p:nvPicPr>
        <p:blipFill>
          <a:blip r:embed="rId12"/>
          <a:stretch>
            <a:fillRect/>
          </a:stretch>
        </p:blipFill>
        <p:spPr>
          <a:xfrm>
            <a:off x="152400" y="5681663"/>
            <a:ext cx="3790950" cy="371475"/>
          </a:xfrm>
          <a:prstGeom prst="rect">
            <a:avLst/>
          </a:prstGeom>
        </p:spPr>
      </p:pic>
      <p:pic>
        <p:nvPicPr>
          <p:cNvPr id="25" name="Picture 24">
            <a:extLst>
              <a:ext uri="{FF2B5EF4-FFF2-40B4-BE49-F238E27FC236}">
                <a16:creationId xmlns:a16="http://schemas.microsoft.com/office/drawing/2014/main" id="{98207A9E-0D8F-5C19-A300-1428F1A101FD}"/>
              </a:ext>
            </a:extLst>
          </p:cNvPr>
          <p:cNvPicPr>
            <a:picLocks noChangeAspect="1"/>
          </p:cNvPicPr>
          <p:nvPr/>
        </p:nvPicPr>
        <p:blipFill>
          <a:blip r:embed="rId13"/>
          <a:stretch>
            <a:fillRect/>
          </a:stretch>
        </p:blipFill>
        <p:spPr>
          <a:xfrm>
            <a:off x="152400" y="5643563"/>
            <a:ext cx="3790950" cy="390525"/>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E750A6E0-64F7-A4C2-4596-B1FE964039C9}"/>
              </a:ext>
            </a:extLst>
          </p:cNvPr>
          <p:cNvPicPr>
            <a:picLocks noChangeAspect="1"/>
          </p:cNvPicPr>
          <p:nvPr/>
        </p:nvPicPr>
        <p:blipFill>
          <a:blip r:embed="rId14"/>
          <a:stretch>
            <a:fillRect/>
          </a:stretch>
        </p:blipFill>
        <p:spPr>
          <a:xfrm>
            <a:off x="0" y="1491459"/>
            <a:ext cx="12192000" cy="3854486"/>
          </a:xfrm>
          <a:prstGeom prst="rect">
            <a:avLst/>
          </a:prstGeom>
        </p:spPr>
      </p:pic>
      <p:pic>
        <p:nvPicPr>
          <p:cNvPr id="15" name="Picture 14" descr="A screenshot of a computer">
            <a:extLst>
              <a:ext uri="{FF2B5EF4-FFF2-40B4-BE49-F238E27FC236}">
                <a16:creationId xmlns:a16="http://schemas.microsoft.com/office/drawing/2014/main" id="{7AFBDAAF-CF1B-E332-2E9E-2E1C18E7710A}"/>
              </a:ext>
            </a:extLst>
          </p:cNvPr>
          <p:cNvPicPr>
            <a:picLocks noChangeAspect="1"/>
          </p:cNvPicPr>
          <p:nvPr/>
        </p:nvPicPr>
        <p:blipFill>
          <a:blip r:embed="rId15"/>
          <a:stretch>
            <a:fillRect/>
          </a:stretch>
        </p:blipFill>
        <p:spPr>
          <a:xfrm>
            <a:off x="0" y="1522351"/>
            <a:ext cx="12192000" cy="3854485"/>
          </a:xfrm>
          <a:prstGeom prst="rect">
            <a:avLst/>
          </a:prstGeom>
        </p:spPr>
      </p:pic>
    </p:spTree>
    <p:extLst>
      <p:ext uri="{BB962C8B-B14F-4D97-AF65-F5344CB8AC3E}">
        <p14:creationId xmlns:p14="http://schemas.microsoft.com/office/powerpoint/2010/main" val="370918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317" r="-3317"/>
            </a:stretch>
          </a:blipFill>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descr="Top 3 Questions to Ask at the End of Every Interview – DAVRON">
            <a:extLst>
              <a:ext uri="{FF2B5EF4-FFF2-40B4-BE49-F238E27FC236}">
                <a16:creationId xmlns:a16="http://schemas.microsoft.com/office/drawing/2014/main" id="{81003532-F036-F33C-5594-5447830E3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907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2667000"/>
            <a:ext cx="7620000" cy="1143000"/>
          </a:xfrm>
        </p:spPr>
        <p:txBody>
          <a:bodyPr/>
          <a:lstStyle/>
          <a:p>
            <a:pPr algn="ctr"/>
            <a:r>
              <a:rPr lang="en-US"/>
              <a:t>Pupils with Disabilities Reporting</a:t>
            </a:r>
          </a:p>
        </p:txBody>
      </p:sp>
      <p:sp>
        <p:nvSpPr>
          <p:cNvPr id="4" name="Slide Number Placeholder 3"/>
          <p:cNvSpPr>
            <a:spLocks noGrp="1"/>
          </p:cNvSpPr>
          <p:nvPr>
            <p:ph type="sldNum" sz="quarter" idx="12"/>
          </p:nvPr>
        </p:nvSpPr>
        <p:spPr/>
        <p:txBody>
          <a:bodyPr/>
          <a:lstStyle/>
          <a:p>
            <a:fld id="{38BC901B-B5E4-4A47-8F67-5F155DBF4CDE}" type="slidenum">
              <a:rPr lang="en-US" smtClean="0"/>
              <a:pPr/>
              <a:t>29</a:t>
            </a:fld>
            <a:endParaRPr lang="en-US"/>
          </a:p>
        </p:txBody>
      </p:sp>
      <p:pic>
        <p:nvPicPr>
          <p:cNvPr id="6" name="Picture 5" descr="A green alien with a hand gesture&#10;&#10;AI-generated content may be incorrect.">
            <a:extLst>
              <a:ext uri="{FF2B5EF4-FFF2-40B4-BE49-F238E27FC236}">
                <a16:creationId xmlns:a16="http://schemas.microsoft.com/office/drawing/2014/main" id="{0670094A-EB33-0858-D95E-DC064EDF14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66688" y="5953125"/>
            <a:ext cx="676275" cy="800100"/>
          </a:xfrm>
          <a:prstGeom prst="rect">
            <a:avLst/>
          </a:prstGeom>
        </p:spPr>
      </p:pic>
    </p:spTree>
    <p:extLst>
      <p:ext uri="{BB962C8B-B14F-4D97-AF65-F5344CB8AC3E}">
        <p14:creationId xmlns:p14="http://schemas.microsoft.com/office/powerpoint/2010/main" val="2923766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F5EF6-8251-0C0F-DA79-F7DD527B8293}"/>
              </a:ext>
            </a:extLst>
          </p:cNvPr>
          <p:cNvSpPr>
            <a:spLocks noGrp="1"/>
          </p:cNvSpPr>
          <p:nvPr>
            <p:ph type="title"/>
          </p:nvPr>
        </p:nvSpPr>
        <p:spPr>
          <a:xfrm>
            <a:off x="609600" y="274638"/>
            <a:ext cx="10160000" cy="1143000"/>
          </a:xfrm>
        </p:spPr>
        <p:txBody>
          <a:bodyPr anchor="ctr">
            <a:normAutofit/>
          </a:bodyPr>
          <a:lstStyle/>
          <a:p>
            <a:r>
              <a:rPr lang="en-US" sz="4300"/>
              <a:t>Introduction to our new </a:t>
            </a:r>
            <a:r>
              <a:rPr lang="en-US" sz="4300" err="1"/>
              <a:t>SchoolTool</a:t>
            </a:r>
            <a:r>
              <a:rPr lang="en-US" sz="4300"/>
              <a:t> Liaison!</a:t>
            </a:r>
          </a:p>
        </p:txBody>
      </p:sp>
      <p:sp>
        <p:nvSpPr>
          <p:cNvPr id="3" name="Content Placeholder 2">
            <a:extLst>
              <a:ext uri="{FF2B5EF4-FFF2-40B4-BE49-F238E27FC236}">
                <a16:creationId xmlns:a16="http://schemas.microsoft.com/office/drawing/2014/main" id="{7F7083D4-98FE-EEF0-5AF5-0757876CCA58}"/>
              </a:ext>
            </a:extLst>
          </p:cNvPr>
          <p:cNvSpPr>
            <a:spLocks noGrp="1"/>
          </p:cNvSpPr>
          <p:nvPr>
            <p:ph sz="half" idx="1"/>
          </p:nvPr>
        </p:nvSpPr>
        <p:spPr>
          <a:xfrm>
            <a:off x="609600" y="1536192"/>
            <a:ext cx="4876800" cy="4590288"/>
          </a:xfrm>
        </p:spPr>
        <p:txBody>
          <a:bodyPr>
            <a:normAutofit/>
          </a:bodyPr>
          <a:lstStyle/>
          <a:p>
            <a:r>
              <a:rPr lang="en-US" dirty="0"/>
              <a:t>Chris Lally</a:t>
            </a:r>
          </a:p>
          <a:p>
            <a:r>
              <a:rPr lang="en-US" dirty="0"/>
              <a:t>Email: </a:t>
            </a:r>
            <a:r>
              <a:rPr lang="en-US" sz="2000" dirty="0">
                <a:hlinkClick r:id="rId2" tooltip="mailto:Christophe_Lally@boces.monroe.edu"/>
              </a:rPr>
              <a:t>Christopher_Lally@boces.monroe.edu</a:t>
            </a:r>
            <a:endParaRPr lang="en-US" dirty="0"/>
          </a:p>
        </p:txBody>
      </p:sp>
      <p:pic>
        <p:nvPicPr>
          <p:cNvPr id="1026" name="Picture 2" descr="Gold Streak Welcome Sign Template | Square Signs">
            <a:extLst>
              <a:ext uri="{FF2B5EF4-FFF2-40B4-BE49-F238E27FC236}">
                <a16:creationId xmlns:a16="http://schemas.microsoft.com/office/drawing/2014/main" id="{155962A3-77E3-58C2-B72D-425C8F285F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92800" y="2209800"/>
            <a:ext cx="4876800" cy="3243072"/>
          </a:xfrm>
          <a:prstGeom prst="rect">
            <a:avLst/>
          </a:prstGeom>
          <a:solidFill>
            <a:srgbClr val="FFFFFF"/>
          </a:solidFill>
        </p:spPr>
      </p:pic>
      <p:sp>
        <p:nvSpPr>
          <p:cNvPr id="4" name="Slide Number Placeholder 3">
            <a:extLst>
              <a:ext uri="{FF2B5EF4-FFF2-40B4-BE49-F238E27FC236}">
                <a16:creationId xmlns:a16="http://schemas.microsoft.com/office/drawing/2014/main" id="{8553A576-F6B5-C4B7-72F4-AFFA649ED035}"/>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3</a:t>
            </a:fld>
            <a:endParaRPr lang="en-US"/>
          </a:p>
        </p:txBody>
      </p:sp>
    </p:spTree>
    <p:extLst>
      <p:ext uri="{BB962C8B-B14F-4D97-AF65-F5344CB8AC3E}">
        <p14:creationId xmlns:p14="http://schemas.microsoft.com/office/powerpoint/2010/main" val="3431399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9938" y="1600200"/>
            <a:ext cx="8921262" cy="5029200"/>
          </a:xfrm>
        </p:spPr>
        <p:txBody>
          <a:bodyPr vert="horz" lIns="91440" tIns="45720" rIns="91440" bIns="45720" rtlCol="0" anchor="t">
            <a:normAutofit fontScale="92500"/>
          </a:bodyPr>
          <a:lstStyle/>
          <a:p>
            <a:pPr marL="0" indent="0">
              <a:buNone/>
            </a:pPr>
            <a:r>
              <a:rPr lang="en-US" sz="2800" b="1"/>
              <a:t>October Snapshot Reporting:</a:t>
            </a:r>
          </a:p>
          <a:p>
            <a:pPr marL="0" indent="0">
              <a:buNone/>
            </a:pPr>
            <a:r>
              <a:rPr lang="en-US" sz="2800" b="1"/>
              <a:t>Requires Certification of VR’s 1-6, and VR 8</a:t>
            </a:r>
            <a:endParaRPr lang="en-US" sz="2800" b="1">
              <a:cs typeface="Calibri"/>
            </a:endParaRPr>
          </a:p>
          <a:p>
            <a:pPr marL="0" indent="0">
              <a:buNone/>
            </a:pPr>
            <a:r>
              <a:rPr lang="en-US" sz="2000"/>
              <a:t>Certification in the PD Data System is </a:t>
            </a:r>
            <a:r>
              <a:rPr lang="en-US" sz="2000" b="1">
                <a:solidFill>
                  <a:srgbClr val="FF0000"/>
                </a:solidFill>
                <a:highlight>
                  <a:srgbClr val="FFFF00"/>
                </a:highlight>
              </a:rPr>
              <a:t>DUE January 20th</a:t>
            </a:r>
            <a:r>
              <a:rPr lang="en-US" sz="2000" b="1">
                <a:solidFill>
                  <a:srgbClr val="FF0000"/>
                </a:solidFill>
              </a:rPr>
              <a:t>, 2026</a:t>
            </a:r>
            <a:endParaRPr lang="en-US" sz="1800">
              <a:solidFill>
                <a:srgbClr val="000000"/>
              </a:solidFill>
            </a:endParaRPr>
          </a:p>
          <a:p>
            <a:pPr marL="0" indent="0">
              <a:buNone/>
            </a:pPr>
            <a:r>
              <a:rPr lang="en-US" sz="1800"/>
              <a:t>LAST upload to Level 0 to make PD System in time: </a:t>
            </a:r>
            <a:r>
              <a:rPr lang="en-US" sz="1800" b="1">
                <a:solidFill>
                  <a:srgbClr val="FF0000"/>
                </a:solidFill>
              </a:rPr>
              <a:t>Thursday, January 15th by NOON</a:t>
            </a:r>
            <a:br>
              <a:rPr lang="en-US" sz="1800" b="1"/>
            </a:br>
            <a:endParaRPr lang="en-US" sz="1800">
              <a:cs typeface="Calibri"/>
            </a:endParaRPr>
          </a:p>
          <a:p>
            <a:pPr indent="-342900"/>
            <a:r>
              <a:rPr lang="en-US" sz="2800"/>
              <a:t>Required Data:</a:t>
            </a:r>
            <a:endParaRPr lang="en-US" sz="2800">
              <a:cs typeface="Calibri"/>
            </a:endParaRPr>
          </a:p>
          <a:p>
            <a:pPr marL="822960" lvl="3"/>
            <a:r>
              <a:rPr lang="en-US" sz="2200" b="1" u="sng">
                <a:solidFill>
                  <a:srgbClr val="0070C0"/>
                </a:solidFill>
              </a:rPr>
              <a:t>Demographics/Enrollment</a:t>
            </a:r>
            <a:r>
              <a:rPr lang="en-US" sz="2200" b="1">
                <a:solidFill>
                  <a:srgbClr val="0070C0"/>
                </a:solidFill>
              </a:rPr>
              <a:t>	</a:t>
            </a:r>
            <a:endParaRPr lang="en-US" sz="2200">
              <a:solidFill>
                <a:srgbClr val="FF0000"/>
              </a:solidFill>
            </a:endParaRPr>
          </a:p>
          <a:p>
            <a:pPr marL="822960" lvl="3"/>
            <a:r>
              <a:rPr lang="en-US" sz="2200" b="1" u="sng">
                <a:solidFill>
                  <a:srgbClr val="0070C0"/>
                </a:solidFill>
              </a:rPr>
              <a:t>Type of Disability</a:t>
            </a:r>
            <a:r>
              <a:rPr lang="en-US" sz="2200" b="1">
                <a:solidFill>
                  <a:srgbClr val="0070C0"/>
                </a:solidFill>
              </a:rPr>
              <a:t> 	</a:t>
            </a:r>
            <a:endParaRPr lang="en-US" sz="2200">
              <a:solidFill>
                <a:srgbClr val="FF0000"/>
              </a:solidFill>
              <a:cs typeface="Calibri"/>
            </a:endParaRPr>
          </a:p>
          <a:p>
            <a:pPr marL="822960" lvl="3"/>
            <a:r>
              <a:rPr lang="en-US" sz="2200" b="1" u="sng">
                <a:solidFill>
                  <a:srgbClr val="0070C0"/>
                </a:solidFill>
              </a:rPr>
              <a:t>October Snapshot</a:t>
            </a:r>
            <a:endParaRPr lang="en-US" sz="2200">
              <a:solidFill>
                <a:srgbClr val="0070C0"/>
              </a:solidFill>
              <a:cs typeface="Calibri"/>
            </a:endParaRPr>
          </a:p>
          <a:p>
            <a:pPr marL="868680" lvl="4" indent="0">
              <a:buNone/>
            </a:pPr>
            <a:r>
              <a:rPr lang="en-US" sz="2000"/>
              <a:t>Included: Students with an IEP in effect on BEDS day, </a:t>
            </a:r>
            <a:r>
              <a:rPr lang="en-US" sz="2000" u="sng"/>
              <a:t>and</a:t>
            </a:r>
            <a:r>
              <a:rPr lang="en-US" sz="2000"/>
              <a:t> with programs or related services that span BEDS day </a:t>
            </a:r>
            <a:r>
              <a:rPr lang="en-US" sz="2000">
                <a:solidFill>
                  <a:srgbClr val="FF0000"/>
                </a:solidFill>
              </a:rPr>
              <a:t>10/1/25</a:t>
            </a:r>
            <a:endParaRPr lang="en-US" sz="2000">
              <a:solidFill>
                <a:srgbClr val="FF0000"/>
              </a:solidFill>
              <a:cs typeface="Calibri"/>
            </a:endParaRPr>
          </a:p>
          <a:p>
            <a:pPr marL="868680" lvl="4" indent="0">
              <a:buNone/>
            </a:pPr>
            <a:endParaRPr lang="en-US" sz="2000">
              <a:solidFill>
                <a:srgbClr val="FF0000"/>
              </a:solidFill>
            </a:endParaRPr>
          </a:p>
          <a:p>
            <a:pPr marL="320040" lvl="2" indent="0" algn="ctr">
              <a:buNone/>
            </a:pPr>
            <a:r>
              <a:rPr lang="en-US" sz="2400">
                <a:solidFill>
                  <a:srgbClr val="FF0000"/>
                </a:solidFill>
              </a:rPr>
              <a:t>VR7/VR9 Do not need certification but should be checked for accuracy</a:t>
            </a:r>
            <a:endParaRPr lang="en-US" sz="2400">
              <a:solidFill>
                <a:srgbClr val="FF0000"/>
              </a:solidFill>
              <a:ea typeface="Calibri"/>
              <a:cs typeface="Calibri"/>
            </a:endParaRPr>
          </a:p>
        </p:txBody>
      </p:sp>
      <p:sp>
        <p:nvSpPr>
          <p:cNvPr id="4" name="Slide Number Placeholder 3"/>
          <p:cNvSpPr>
            <a:spLocks noGrp="1"/>
          </p:cNvSpPr>
          <p:nvPr>
            <p:ph type="sldNum" sz="quarter" idx="12"/>
          </p:nvPr>
        </p:nvSpPr>
        <p:spPr/>
        <p:txBody>
          <a:bodyPr/>
          <a:lstStyle/>
          <a:p>
            <a:fld id="{38BC901B-B5E4-4A47-8F67-5F155DBF4CDE}" type="slidenum">
              <a:rPr lang="en-US" smtClean="0"/>
              <a:pPr/>
              <a:t>30</a:t>
            </a:fld>
            <a:endParaRPr lang="en-US"/>
          </a:p>
        </p:txBody>
      </p:sp>
      <p:sp>
        <p:nvSpPr>
          <p:cNvPr id="6" name="Title 1">
            <a:extLst>
              <a:ext uri="{FF2B5EF4-FFF2-40B4-BE49-F238E27FC236}">
                <a16:creationId xmlns:a16="http://schemas.microsoft.com/office/drawing/2014/main" id="{31B4A87C-98E8-4F23-8708-F3BC58598748}"/>
              </a:ext>
            </a:extLst>
          </p:cNvPr>
          <p:cNvSpPr>
            <a:spLocks noGrp="1"/>
          </p:cNvSpPr>
          <p:nvPr>
            <p:ph type="title"/>
          </p:nvPr>
        </p:nvSpPr>
        <p:spPr>
          <a:xfrm>
            <a:off x="609600" y="274638"/>
            <a:ext cx="10160000" cy="1143000"/>
          </a:xfrm>
        </p:spPr>
        <p:txBody>
          <a:bodyPr>
            <a:normAutofit/>
          </a:bodyPr>
          <a:lstStyle/>
          <a:p>
            <a:r>
              <a:rPr lang="en-US"/>
              <a:t>PD BEDS Reporting</a:t>
            </a:r>
          </a:p>
        </p:txBody>
      </p:sp>
      <p:pic>
        <p:nvPicPr>
          <p:cNvPr id="2" name="Picture 1" descr="A cartoon of a alien in a spaceship&#10;&#10;AI-generated content may be incorrect.">
            <a:extLst>
              <a:ext uri="{FF2B5EF4-FFF2-40B4-BE49-F238E27FC236}">
                <a16:creationId xmlns:a16="http://schemas.microsoft.com/office/drawing/2014/main" id="{D725458D-F4FD-6287-67C2-E9DB96F8B99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15588" y="5943600"/>
            <a:ext cx="714375" cy="685800"/>
          </a:xfrm>
          <a:prstGeom prst="rect">
            <a:avLst/>
          </a:prstGeom>
        </p:spPr>
      </p:pic>
    </p:spTree>
    <p:extLst>
      <p:ext uri="{BB962C8B-B14F-4D97-AF65-F5344CB8AC3E}">
        <p14:creationId xmlns:p14="http://schemas.microsoft.com/office/powerpoint/2010/main" val="2836522500"/>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2284EF-ACA0-6E1F-18B1-F9BC160A79C9}"/>
              </a:ext>
            </a:extLst>
          </p:cNvPr>
          <p:cNvSpPr>
            <a:spLocks noGrp="1"/>
          </p:cNvSpPr>
          <p:nvPr>
            <p:ph type="sldNum" sz="quarter" idx="12"/>
          </p:nvPr>
        </p:nvSpPr>
        <p:spPr>
          <a:xfrm>
            <a:off x="11375717" y="5648960"/>
            <a:ext cx="731520" cy="396240"/>
          </a:xfrm>
        </p:spPr>
        <p:txBody>
          <a:bodyPr anchor="ctr">
            <a:normAutofit/>
          </a:bodyPr>
          <a:lstStyle/>
          <a:p>
            <a:pPr>
              <a:spcAft>
                <a:spcPts val="600"/>
              </a:spcAft>
            </a:pPr>
            <a:fld id="{38BC901B-B5E4-4A47-8F67-5F155DBF4CDE}" type="slidenum">
              <a:rPr lang="en-US" smtClean="0"/>
              <a:pPr>
                <a:spcAft>
                  <a:spcPts val="600"/>
                </a:spcAft>
              </a:pPr>
              <a:t>31</a:t>
            </a:fld>
            <a:endParaRPr lang="en-US"/>
          </a:p>
        </p:txBody>
      </p:sp>
      <p:sp>
        <p:nvSpPr>
          <p:cNvPr id="6" name="TextBox 5">
            <a:extLst>
              <a:ext uri="{FF2B5EF4-FFF2-40B4-BE49-F238E27FC236}">
                <a16:creationId xmlns:a16="http://schemas.microsoft.com/office/drawing/2014/main" id="{5AFA038E-5B98-8F3A-C261-EE42AC717399}"/>
              </a:ext>
            </a:extLst>
          </p:cNvPr>
          <p:cNvSpPr txBox="1"/>
          <p:nvPr/>
        </p:nvSpPr>
        <p:spPr>
          <a:xfrm>
            <a:off x="1231726" y="6283890"/>
            <a:ext cx="83506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ea typeface="+mn-lt"/>
                <a:cs typeface="+mn-lt"/>
                <a:hlinkClick r:id="rId2"/>
              </a:rPr>
              <a:t>Zoom Registration Link</a:t>
            </a:r>
            <a:endParaRPr lang="en-US" b="1">
              <a:ea typeface="Calibri"/>
              <a:cs typeface="Calibri"/>
            </a:endParaRPr>
          </a:p>
        </p:txBody>
      </p:sp>
      <p:pic>
        <p:nvPicPr>
          <p:cNvPr id="3" name="Picture 2" descr="A cartoon alien with hands on face&#10;&#10;AI-generated content may be incorrect.">
            <a:extLst>
              <a:ext uri="{FF2B5EF4-FFF2-40B4-BE49-F238E27FC236}">
                <a16:creationId xmlns:a16="http://schemas.microsoft.com/office/drawing/2014/main" id="{27809B11-E12A-F627-114A-0D564B85A75C}"/>
              </a:ext>
            </a:extLst>
          </p:cNvPr>
          <p:cNvPicPr>
            <a:picLocks noChangeAspect="1"/>
          </p:cNvPicPr>
          <p:nvPr/>
        </p:nvPicPr>
        <p:blipFill>
          <a:blip r:embed="rId3"/>
          <a:stretch>
            <a:fillRect/>
          </a:stretch>
        </p:blipFill>
        <p:spPr>
          <a:xfrm>
            <a:off x="3186113" y="104775"/>
            <a:ext cx="4676775" cy="6105525"/>
          </a:xfrm>
          <a:prstGeom prst="rect">
            <a:avLst/>
          </a:prstGeom>
        </p:spPr>
      </p:pic>
      <p:pic>
        <p:nvPicPr>
          <p:cNvPr id="8" name="Picture 7" descr="A cartoon of a green monster&#10;&#10;AI-generated content may be incorrect.">
            <a:extLst>
              <a:ext uri="{FF2B5EF4-FFF2-40B4-BE49-F238E27FC236}">
                <a16:creationId xmlns:a16="http://schemas.microsoft.com/office/drawing/2014/main" id="{98156657-DB8F-AF2F-65B4-6F5C0089BC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33350" y="6048375"/>
            <a:ext cx="685800" cy="704850"/>
          </a:xfrm>
          <a:prstGeom prst="rect">
            <a:avLst/>
          </a:prstGeom>
        </p:spPr>
      </p:pic>
    </p:spTree>
    <p:extLst>
      <p:ext uri="{BB962C8B-B14F-4D97-AF65-F5344CB8AC3E}">
        <p14:creationId xmlns:p14="http://schemas.microsoft.com/office/powerpoint/2010/main" val="296077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A6ED-F31B-3E4F-A14B-4F352F99165A}"/>
              </a:ext>
            </a:extLst>
          </p:cNvPr>
          <p:cNvSpPr>
            <a:spLocks noGrp="1"/>
          </p:cNvSpPr>
          <p:nvPr>
            <p:ph type="title"/>
          </p:nvPr>
        </p:nvSpPr>
        <p:spPr>
          <a:xfrm>
            <a:off x="2647950" y="188913"/>
            <a:ext cx="6892925" cy="1143000"/>
          </a:xfrm>
        </p:spPr>
        <p:txBody>
          <a:bodyPr/>
          <a:lstStyle/>
          <a:p>
            <a:r>
              <a:rPr lang="en-US">
                <a:ea typeface="Cambria"/>
              </a:rPr>
              <a:t>BEDS Day Verification Dates</a:t>
            </a:r>
            <a:endParaRPr lang="en-US"/>
          </a:p>
        </p:txBody>
      </p:sp>
      <p:sp>
        <p:nvSpPr>
          <p:cNvPr id="4" name="Slide Number Placeholder 3">
            <a:extLst>
              <a:ext uri="{FF2B5EF4-FFF2-40B4-BE49-F238E27FC236}">
                <a16:creationId xmlns:a16="http://schemas.microsoft.com/office/drawing/2014/main" id="{E6864CE3-14DD-4F17-B725-7A066D4DA1B8}"/>
              </a:ext>
            </a:extLst>
          </p:cNvPr>
          <p:cNvSpPr>
            <a:spLocks noGrp="1"/>
          </p:cNvSpPr>
          <p:nvPr>
            <p:ph type="sldNum" sz="quarter" idx="12"/>
          </p:nvPr>
        </p:nvSpPr>
        <p:spPr/>
        <p:txBody>
          <a:bodyPr/>
          <a:lstStyle/>
          <a:p>
            <a:fld id="{38BC901B-B5E4-4A47-8F67-5F155DBF4CDE}" type="slidenum">
              <a:rPr lang="en-US" smtClean="0"/>
              <a:pPr/>
              <a:t>32</a:t>
            </a:fld>
            <a:endParaRPr lang="en-US"/>
          </a:p>
        </p:txBody>
      </p:sp>
      <p:pic>
        <p:nvPicPr>
          <p:cNvPr id="5" name="Picture 4" descr="A screenshot of a data report&#10;&#10;AI-generated content may be incorrect.">
            <a:extLst>
              <a:ext uri="{FF2B5EF4-FFF2-40B4-BE49-F238E27FC236}">
                <a16:creationId xmlns:a16="http://schemas.microsoft.com/office/drawing/2014/main" id="{2AAEE75E-3982-AA39-0BB0-A1C257546A62}"/>
              </a:ext>
            </a:extLst>
          </p:cNvPr>
          <p:cNvPicPr>
            <a:picLocks noChangeAspect="1"/>
          </p:cNvPicPr>
          <p:nvPr/>
        </p:nvPicPr>
        <p:blipFill>
          <a:blip r:embed="rId2"/>
          <a:stretch>
            <a:fillRect/>
          </a:stretch>
        </p:blipFill>
        <p:spPr>
          <a:xfrm>
            <a:off x="0" y="1585913"/>
            <a:ext cx="5372100" cy="3829050"/>
          </a:xfrm>
          <a:prstGeom prst="rect">
            <a:avLst/>
          </a:prstGeom>
        </p:spPr>
      </p:pic>
      <p:pic>
        <p:nvPicPr>
          <p:cNvPr id="6" name="Picture 5">
            <a:extLst>
              <a:ext uri="{FF2B5EF4-FFF2-40B4-BE49-F238E27FC236}">
                <a16:creationId xmlns:a16="http://schemas.microsoft.com/office/drawing/2014/main" id="{643617BF-5B01-2994-0A90-4A305F19A675}"/>
              </a:ext>
            </a:extLst>
          </p:cNvPr>
          <p:cNvPicPr>
            <a:picLocks noChangeAspect="1"/>
          </p:cNvPicPr>
          <p:nvPr/>
        </p:nvPicPr>
        <p:blipFill>
          <a:blip r:embed="rId3"/>
          <a:stretch>
            <a:fillRect/>
          </a:stretch>
        </p:blipFill>
        <p:spPr>
          <a:xfrm>
            <a:off x="5567363" y="1590675"/>
            <a:ext cx="5695950" cy="3829050"/>
          </a:xfrm>
          <a:prstGeom prst="rect">
            <a:avLst/>
          </a:prstGeom>
        </p:spPr>
      </p:pic>
      <p:pic>
        <p:nvPicPr>
          <p:cNvPr id="7" name="Picture 6" descr="A red cartoon character with horns and one eye&#10;&#10;AI-generated content may be incorrect.">
            <a:extLst>
              <a:ext uri="{FF2B5EF4-FFF2-40B4-BE49-F238E27FC236}">
                <a16:creationId xmlns:a16="http://schemas.microsoft.com/office/drawing/2014/main" id="{BEEA3482-23D0-C57A-DA02-C311DBD342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77488" y="5972175"/>
            <a:ext cx="809625" cy="762000"/>
          </a:xfrm>
          <a:prstGeom prst="rect">
            <a:avLst/>
          </a:prstGeom>
        </p:spPr>
      </p:pic>
    </p:spTree>
    <p:extLst>
      <p:ext uri="{BB962C8B-B14F-4D97-AF65-F5344CB8AC3E}">
        <p14:creationId xmlns:p14="http://schemas.microsoft.com/office/powerpoint/2010/main" val="226365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BC901B-B5E4-4A47-8F67-5F155DBF4CDE}" type="slidenum">
              <a:rPr lang="en-US" smtClean="0"/>
              <a:pPr/>
              <a:t>33</a:t>
            </a:fld>
            <a:endParaRPr lang="en-US"/>
          </a:p>
        </p:txBody>
      </p:sp>
      <p:sp>
        <p:nvSpPr>
          <p:cNvPr id="6" name="Title 1">
            <a:extLst>
              <a:ext uri="{FF2B5EF4-FFF2-40B4-BE49-F238E27FC236}">
                <a16:creationId xmlns:a16="http://schemas.microsoft.com/office/drawing/2014/main" id="{31B4A87C-98E8-4F23-8708-F3BC58598748}"/>
              </a:ext>
            </a:extLst>
          </p:cNvPr>
          <p:cNvSpPr>
            <a:spLocks noGrp="1"/>
          </p:cNvSpPr>
          <p:nvPr>
            <p:ph type="title"/>
          </p:nvPr>
        </p:nvSpPr>
        <p:spPr>
          <a:xfrm>
            <a:off x="609600" y="274638"/>
            <a:ext cx="10160000" cy="1143000"/>
          </a:xfrm>
        </p:spPr>
        <p:txBody>
          <a:bodyPr>
            <a:normAutofit/>
          </a:bodyPr>
          <a:lstStyle/>
          <a:p>
            <a:r>
              <a:rPr lang="en-US"/>
              <a:t>PD BEDS Reporting</a:t>
            </a:r>
          </a:p>
        </p:txBody>
      </p:sp>
      <p:pic>
        <p:nvPicPr>
          <p:cNvPr id="2" name="Content Placeholder 1">
            <a:extLst>
              <a:ext uri="{FF2B5EF4-FFF2-40B4-BE49-F238E27FC236}">
                <a16:creationId xmlns:a16="http://schemas.microsoft.com/office/drawing/2014/main" id="{E439675A-8226-1D7A-A091-24C13F06BF2D}"/>
              </a:ext>
            </a:extLst>
          </p:cNvPr>
          <p:cNvPicPr>
            <a:picLocks noGrp="1" noChangeAspect="1"/>
          </p:cNvPicPr>
          <p:nvPr>
            <p:ph idx="1"/>
          </p:nvPr>
        </p:nvPicPr>
        <p:blipFill>
          <a:blip r:embed="rId3"/>
          <a:stretch>
            <a:fillRect/>
          </a:stretch>
        </p:blipFill>
        <p:spPr>
          <a:xfrm>
            <a:off x="4574497" y="1243314"/>
            <a:ext cx="6464609" cy="5340751"/>
          </a:xfrm>
        </p:spPr>
      </p:pic>
      <p:sp>
        <p:nvSpPr>
          <p:cNvPr id="3" name="TextBox 2">
            <a:extLst>
              <a:ext uri="{FF2B5EF4-FFF2-40B4-BE49-F238E27FC236}">
                <a16:creationId xmlns:a16="http://schemas.microsoft.com/office/drawing/2014/main" id="{FDA30089-E635-C277-BE17-F9BB2BC87C1A}"/>
              </a:ext>
            </a:extLst>
          </p:cNvPr>
          <p:cNvSpPr txBox="1"/>
          <p:nvPr/>
        </p:nvSpPr>
        <p:spPr>
          <a:xfrm>
            <a:off x="171109" y="1248506"/>
            <a:ext cx="439666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PD Reporting In SIRS</a:t>
            </a:r>
            <a:r>
              <a:rPr lang="en-US">
                <a:ea typeface="+mn-lt"/>
                <a:cs typeface="+mn-lt"/>
              </a:rPr>
              <a:t>- Website</a:t>
            </a:r>
          </a:p>
          <a:p>
            <a:endParaRPr lang="en-US">
              <a:solidFill>
                <a:srgbClr val="D26900"/>
              </a:solidFill>
              <a:ea typeface="Calibri"/>
              <a:cs typeface="Calibri"/>
            </a:endParaRPr>
          </a:p>
          <a:p>
            <a:r>
              <a:rPr lang="en-US">
                <a:solidFill>
                  <a:srgbClr val="D26900"/>
                </a:solidFill>
                <a:ea typeface="Calibri"/>
                <a:cs typeface="Calibri"/>
                <a:hlinkClick r:id="rId5">
                  <a:extLst>
                    <a:ext uri="{A12FA001-AC4F-418D-AE19-62706E023703}">
                      <ahyp:hlinkClr xmlns:ahyp="http://schemas.microsoft.com/office/drawing/2018/hyperlinkcolor" val="tx"/>
                    </a:ext>
                  </a:extLst>
                </a:hlinkClick>
              </a:rPr>
              <a:t>SPEDHelp@bocesmaars.org-</a:t>
            </a:r>
            <a:r>
              <a:rPr lang="en-US">
                <a:solidFill>
                  <a:srgbClr val="D26900"/>
                </a:solidFill>
                <a:ea typeface="Calibri"/>
                <a:cs typeface="Calibri"/>
              </a:rPr>
              <a:t> </a:t>
            </a:r>
            <a:r>
              <a:rPr lang="en-US">
                <a:ea typeface="Calibri"/>
                <a:cs typeface="Calibri"/>
              </a:rPr>
              <a:t>Shared Mailbox </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r>
              <a:rPr lang="en-US" b="1">
                <a:solidFill>
                  <a:srgbClr val="FF0000"/>
                </a:solidFill>
                <a:ea typeface="Calibri"/>
                <a:cs typeface="Calibri"/>
              </a:rPr>
              <a:t>Keep checking the MAARS Weekly for upcoming trainings and valuable information!</a:t>
            </a:r>
          </a:p>
        </p:txBody>
      </p:sp>
      <p:pic>
        <p:nvPicPr>
          <p:cNvPr id="5" name="Picture 4" descr="A pink cartoon character with two eyes and a black outline&#10;&#10;AI-generated content may be incorrect.">
            <a:extLst>
              <a:ext uri="{FF2B5EF4-FFF2-40B4-BE49-F238E27FC236}">
                <a16:creationId xmlns:a16="http://schemas.microsoft.com/office/drawing/2014/main" id="{D48A78D8-3F24-F10D-4E1B-9A819CA04B4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66688" y="6048375"/>
            <a:ext cx="638175" cy="742950"/>
          </a:xfrm>
          <a:prstGeom prst="rect">
            <a:avLst/>
          </a:prstGeom>
        </p:spPr>
      </p:pic>
    </p:spTree>
    <p:extLst>
      <p:ext uri="{BB962C8B-B14F-4D97-AF65-F5344CB8AC3E}">
        <p14:creationId xmlns:p14="http://schemas.microsoft.com/office/powerpoint/2010/main" val="2016802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8BC901B-B5E4-4A47-8F67-5F155DBF4CDE}" type="slidenum">
              <a:rPr lang="en-US" smtClean="0"/>
              <a:pPr/>
              <a:t>34</a:t>
            </a:fld>
            <a:endParaRPr lang="en-US"/>
          </a:p>
        </p:txBody>
      </p:sp>
      <p:sp>
        <p:nvSpPr>
          <p:cNvPr id="7" name="Title 1"/>
          <p:cNvSpPr>
            <a:spLocks noGrp="1"/>
          </p:cNvSpPr>
          <p:nvPr>
            <p:ph type="title"/>
          </p:nvPr>
        </p:nvSpPr>
        <p:spPr>
          <a:xfrm>
            <a:off x="1981200" y="274638"/>
            <a:ext cx="7620000" cy="1203986"/>
          </a:xfrm>
        </p:spPr>
        <p:txBody>
          <a:bodyPr/>
          <a:lstStyle/>
          <a:p>
            <a:r>
              <a:rPr lang="en-US" sz="4000">
                <a:solidFill>
                  <a:srgbClr val="0070C0"/>
                </a:solidFill>
              </a:rPr>
              <a:t>PD Reporting:</a:t>
            </a:r>
            <a:br>
              <a:rPr lang="en-US" sz="4000">
                <a:solidFill>
                  <a:srgbClr val="0070C0"/>
                </a:solidFill>
              </a:rPr>
            </a:br>
            <a:r>
              <a:rPr lang="en-US" sz="4000">
                <a:solidFill>
                  <a:srgbClr val="0070C0"/>
                </a:solidFill>
              </a:rPr>
              <a:t>MAARS Contacts for Data Reporting</a:t>
            </a:r>
          </a:p>
        </p:txBody>
      </p:sp>
      <p:sp>
        <p:nvSpPr>
          <p:cNvPr id="9" name="Content Placeholder 8">
            <a:extLst>
              <a:ext uri="{FF2B5EF4-FFF2-40B4-BE49-F238E27FC236}">
                <a16:creationId xmlns:a16="http://schemas.microsoft.com/office/drawing/2014/main" id="{780B64A6-8B65-1F28-38CA-C9336253DF0C}"/>
              </a:ext>
            </a:extLst>
          </p:cNvPr>
          <p:cNvSpPr>
            <a:spLocks noGrp="1"/>
          </p:cNvSpPr>
          <p:nvPr>
            <p:ph idx="1"/>
          </p:nvPr>
        </p:nvSpPr>
        <p:spPr>
          <a:xfrm>
            <a:off x="609600" y="1600200"/>
            <a:ext cx="10160000" cy="5105400"/>
          </a:xfrm>
        </p:spPr>
        <p:txBody>
          <a:bodyPr vert="horz" lIns="91440" tIns="45720" rIns="91440" bIns="45720" rtlCol="0" anchor="t">
            <a:normAutofit/>
          </a:bodyPr>
          <a:lstStyle/>
          <a:p>
            <a:pPr>
              <a:spcBef>
                <a:spcPts val="20"/>
              </a:spcBef>
            </a:pPr>
            <a:r>
              <a:rPr lang="en-US" b="1" u="sng">
                <a:solidFill>
                  <a:srgbClr val="FF0000"/>
                </a:solidFill>
                <a:ea typeface="Calibri"/>
                <a:cs typeface="Calibri"/>
              </a:rPr>
              <a:t>PD Reporting and Frontline IEP:</a:t>
            </a:r>
            <a:r>
              <a:rPr lang="en-US">
                <a:ea typeface="Calibri"/>
                <a:cs typeface="Calibri"/>
              </a:rPr>
              <a:t>  </a:t>
            </a:r>
          </a:p>
          <a:p>
            <a:pPr>
              <a:spcBef>
                <a:spcPts val="20"/>
              </a:spcBef>
            </a:pPr>
            <a:r>
              <a:rPr lang="en-US">
                <a:ea typeface="Calibri"/>
                <a:cs typeface="Calibri"/>
              </a:rPr>
              <a:t>Jim </a:t>
            </a:r>
            <a:r>
              <a:rPr lang="en-US" err="1">
                <a:ea typeface="Calibri"/>
                <a:cs typeface="Calibri"/>
              </a:rPr>
              <a:t>Saintours</a:t>
            </a:r>
            <a:r>
              <a:rPr lang="en-US">
                <a:ea typeface="Calibri"/>
                <a:cs typeface="Calibri"/>
              </a:rPr>
              <a:t>       349-9052    </a:t>
            </a:r>
            <a:r>
              <a:rPr lang="en-US">
                <a:ea typeface="Calibri"/>
                <a:cs typeface="Calibri"/>
                <a:hlinkClick r:id="rId3"/>
              </a:rPr>
              <a:t>jsaintou@bocesmaars.org</a:t>
            </a:r>
          </a:p>
          <a:p>
            <a:pPr marL="114300" indent="0">
              <a:spcBef>
                <a:spcPts val="20"/>
              </a:spcBef>
              <a:buNone/>
            </a:pPr>
            <a:r>
              <a:rPr lang="en-US">
                <a:ea typeface="Calibri"/>
                <a:cs typeface="Calibri"/>
              </a:rPr>
              <a:t>                                         </a:t>
            </a:r>
            <a:r>
              <a:rPr lang="en-US">
                <a:ea typeface="Calibri"/>
                <a:cs typeface="Calibri"/>
                <a:hlinkClick r:id="rId4"/>
              </a:rPr>
              <a:t>SPEDHelp@bocesmaars.org</a:t>
            </a:r>
          </a:p>
          <a:p>
            <a:pPr>
              <a:spcBef>
                <a:spcPts val="20"/>
              </a:spcBef>
            </a:pPr>
            <a:endParaRPr lang="en-US">
              <a:ea typeface="Calibri"/>
              <a:cs typeface="Calibri"/>
            </a:endParaRPr>
          </a:p>
          <a:p>
            <a:pPr>
              <a:spcBef>
                <a:spcPts val="20"/>
              </a:spcBef>
            </a:pPr>
            <a:r>
              <a:rPr lang="en-US" b="1" u="sng">
                <a:solidFill>
                  <a:srgbClr val="FF0000"/>
                </a:solidFill>
                <a:ea typeface="Calibri"/>
                <a:cs typeface="Calibri"/>
              </a:rPr>
              <a:t>Level 0:</a:t>
            </a:r>
            <a:r>
              <a:rPr lang="en-US">
                <a:ea typeface="Calibri"/>
                <a:cs typeface="Calibri"/>
              </a:rPr>
              <a:t> </a:t>
            </a:r>
          </a:p>
          <a:p>
            <a:pPr>
              <a:spcBef>
                <a:spcPts val="20"/>
              </a:spcBef>
            </a:pPr>
            <a:r>
              <a:rPr lang="en-US">
                <a:ea typeface="Calibri"/>
                <a:cs typeface="Calibri"/>
              </a:rPr>
              <a:t>Matt Fredericks   249-9064   </a:t>
            </a:r>
            <a:r>
              <a:rPr lang="en-US">
                <a:ea typeface="Calibri"/>
                <a:cs typeface="Calibri"/>
                <a:hlinkClick r:id="rId5"/>
              </a:rPr>
              <a:t>mfrederi@bocesmaars.org</a:t>
            </a:r>
          </a:p>
          <a:p>
            <a:pPr>
              <a:spcBef>
                <a:spcPts val="20"/>
              </a:spcBef>
            </a:pPr>
            <a:endParaRPr lang="en-US">
              <a:ea typeface="Calibri"/>
              <a:cs typeface="Calibri"/>
            </a:endParaRPr>
          </a:p>
          <a:p>
            <a:pPr>
              <a:spcBef>
                <a:spcPts val="20"/>
              </a:spcBef>
            </a:pPr>
            <a:endParaRPr lang="en-US" b="1" u="sng">
              <a:solidFill>
                <a:srgbClr val="FF0000"/>
              </a:solidFill>
              <a:ea typeface="Calibri"/>
              <a:cs typeface="Calibri"/>
            </a:endParaRPr>
          </a:p>
          <a:p>
            <a:pPr>
              <a:spcBef>
                <a:spcPts val="20"/>
              </a:spcBef>
            </a:pPr>
            <a:r>
              <a:rPr lang="en-US" b="1" u="sng">
                <a:solidFill>
                  <a:srgbClr val="FF0000"/>
                </a:solidFill>
                <a:ea typeface="Calibri"/>
                <a:cs typeface="Calibri"/>
              </a:rPr>
              <a:t>SIRS Data:</a:t>
            </a:r>
            <a:r>
              <a:rPr lang="en-US">
                <a:ea typeface="Calibri"/>
                <a:cs typeface="Calibri"/>
              </a:rPr>
              <a:t>  </a:t>
            </a:r>
            <a:endParaRPr lang="en-US"/>
          </a:p>
          <a:p>
            <a:pPr>
              <a:spcBef>
                <a:spcPts val="20"/>
              </a:spcBef>
            </a:pPr>
            <a:r>
              <a:rPr lang="en-US">
                <a:ea typeface="Calibri"/>
                <a:cs typeface="Calibri"/>
              </a:rPr>
              <a:t>Laurie Hazard          349-9051   </a:t>
            </a:r>
            <a:r>
              <a:rPr lang="en-US">
                <a:ea typeface="Calibri"/>
                <a:cs typeface="Calibri"/>
                <a:hlinkClick r:id="rId6"/>
              </a:rPr>
              <a:t>lhazard@bocesmaars.org</a:t>
            </a:r>
          </a:p>
          <a:p>
            <a:pPr>
              <a:spcBef>
                <a:spcPts val="20"/>
              </a:spcBef>
            </a:pPr>
            <a:endParaRPr lang="en-US">
              <a:ea typeface="Calibri"/>
              <a:cs typeface="Calibri"/>
            </a:endParaRPr>
          </a:p>
          <a:p>
            <a:r>
              <a:rPr lang="en-US" b="1" u="sng">
                <a:solidFill>
                  <a:srgbClr val="FF0000"/>
                </a:solidFill>
                <a:ea typeface="Calibri"/>
                <a:cs typeface="Calibri"/>
              </a:rPr>
              <a:t>SMS Specifics:</a:t>
            </a:r>
            <a:r>
              <a:rPr lang="en-US">
                <a:ea typeface="Calibri"/>
                <a:cs typeface="Calibri"/>
              </a:rPr>
              <a:t> </a:t>
            </a:r>
          </a:p>
          <a:p>
            <a:r>
              <a:rPr lang="en-US">
                <a:ea typeface="Calibri"/>
                <a:cs typeface="Calibri"/>
              </a:rPr>
              <a:t>Contact your SMS Liaison</a:t>
            </a:r>
          </a:p>
        </p:txBody>
      </p:sp>
      <p:pic>
        <p:nvPicPr>
          <p:cNvPr id="2" name="Picture 1" descr="A green alien with blue eyes&#10;&#10;AI-generated content may be incorrect.">
            <a:extLst>
              <a:ext uri="{FF2B5EF4-FFF2-40B4-BE49-F238E27FC236}">
                <a16:creationId xmlns:a16="http://schemas.microsoft.com/office/drawing/2014/main" id="{B8B6E888-EF27-5C98-3872-3FE2D955EB8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558463" y="6000750"/>
            <a:ext cx="619125" cy="704850"/>
          </a:xfrm>
          <a:prstGeom prst="rect">
            <a:avLst/>
          </a:prstGeom>
        </p:spPr>
      </p:pic>
    </p:spTree>
    <p:extLst>
      <p:ext uri="{BB962C8B-B14F-4D97-AF65-F5344CB8AC3E}">
        <p14:creationId xmlns:p14="http://schemas.microsoft.com/office/powerpoint/2010/main" val="1665614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5EEB6-300C-6DE3-B336-68FFC3C07700}"/>
              </a:ext>
            </a:extLst>
          </p:cNvPr>
          <p:cNvSpPr>
            <a:spLocks noGrp="1"/>
          </p:cNvSpPr>
          <p:nvPr>
            <p:ph type="ctrTitle"/>
          </p:nvPr>
        </p:nvSpPr>
        <p:spPr>
          <a:xfrm>
            <a:off x="658368" y="539496"/>
            <a:ext cx="10058400" cy="1069976"/>
          </a:xfrm>
        </p:spPr>
        <p:txBody>
          <a:bodyPr/>
          <a:lstStyle/>
          <a:p>
            <a:r>
              <a:rPr lang="en-US"/>
              <a:t>3-8 Computer Based Testing</a:t>
            </a:r>
          </a:p>
        </p:txBody>
      </p:sp>
      <p:sp>
        <p:nvSpPr>
          <p:cNvPr id="3" name="Slide Number Placeholder 3">
            <a:extLst>
              <a:ext uri="{FF2B5EF4-FFF2-40B4-BE49-F238E27FC236}">
                <a16:creationId xmlns:a16="http://schemas.microsoft.com/office/drawing/2014/main" id="{7C0A6B33-DD23-0934-8B65-A0AC2BC91DA3}"/>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35</a:t>
            </a:fld>
            <a:endParaRPr lang="en-US"/>
          </a:p>
        </p:txBody>
      </p:sp>
      <p:pic>
        <p:nvPicPr>
          <p:cNvPr id="5" name="Picture 4" descr="Cartoon of a group of green elfs using laptops&#10;&#10;AI-generated content may be incorrect.">
            <a:extLst>
              <a:ext uri="{FF2B5EF4-FFF2-40B4-BE49-F238E27FC236}">
                <a16:creationId xmlns:a16="http://schemas.microsoft.com/office/drawing/2014/main" id="{F6E7F401-F7B9-53F8-CF1E-50B727295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681" y="1609472"/>
            <a:ext cx="7533774" cy="5022516"/>
          </a:xfrm>
          <a:prstGeom prst="rect">
            <a:avLst/>
          </a:prstGeom>
        </p:spPr>
      </p:pic>
    </p:spTree>
    <p:extLst>
      <p:ext uri="{BB962C8B-B14F-4D97-AF65-F5344CB8AC3E}">
        <p14:creationId xmlns:p14="http://schemas.microsoft.com/office/powerpoint/2010/main" val="733629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78299" y="1"/>
            <a:ext cx="1789700" cy="1506331"/>
          </a:xfrm>
          <a:prstGeom prst="rect">
            <a:avLst/>
          </a:prstGeom>
        </p:spPr>
      </p:pic>
      <p:sp>
        <p:nvSpPr>
          <p:cNvPr id="3" name="object 3"/>
          <p:cNvSpPr/>
          <p:nvPr/>
        </p:nvSpPr>
        <p:spPr>
          <a:xfrm>
            <a:off x="416871" y="0"/>
            <a:ext cx="137160" cy="6858000"/>
          </a:xfrm>
          <a:custGeom>
            <a:avLst/>
            <a:gdLst/>
            <a:ahLst/>
            <a:cxnLst/>
            <a:rect l="l" t="t" r="r" b="b"/>
            <a:pathLst>
              <a:path w="137160" h="6858000">
                <a:moveTo>
                  <a:pt x="136677" y="0"/>
                </a:moveTo>
                <a:lnTo>
                  <a:pt x="0" y="0"/>
                </a:lnTo>
                <a:lnTo>
                  <a:pt x="0" y="6858000"/>
                </a:lnTo>
                <a:lnTo>
                  <a:pt x="136677" y="6858000"/>
                </a:lnTo>
                <a:lnTo>
                  <a:pt x="136677" y="0"/>
                </a:lnTo>
                <a:close/>
              </a:path>
            </a:pathLst>
          </a:custGeom>
          <a:solidFill>
            <a:srgbClr val="023E58"/>
          </a:solidFill>
        </p:spPr>
        <p:txBody>
          <a:bodyPr wrap="square" lIns="0" tIns="0" rIns="0" bIns="0" rtlCol="0"/>
          <a:lstStyle/>
          <a:p>
            <a:endParaRPr/>
          </a:p>
        </p:txBody>
      </p:sp>
      <p:sp>
        <p:nvSpPr>
          <p:cNvPr id="4" name="object 4"/>
          <p:cNvSpPr txBox="1">
            <a:spLocks noGrp="1"/>
          </p:cNvSpPr>
          <p:nvPr>
            <p:ph type="title"/>
          </p:nvPr>
        </p:nvSpPr>
        <p:spPr>
          <a:xfrm>
            <a:off x="658762" y="201848"/>
            <a:ext cx="10160000" cy="720710"/>
          </a:xfrm>
          <a:prstGeom prst="rect">
            <a:avLst/>
          </a:prstGeom>
        </p:spPr>
        <p:txBody>
          <a:bodyPr vert="horz" wrap="square" lIns="0" tIns="12700" rIns="0" bIns="0" rtlCol="0" anchor="ctr">
            <a:spAutoFit/>
          </a:bodyPr>
          <a:lstStyle/>
          <a:p>
            <a:pPr marL="296545">
              <a:spcBef>
                <a:spcPts val="100"/>
              </a:spcBef>
            </a:pPr>
            <a:r>
              <a:rPr spc="-10"/>
              <a:t>2025-</a:t>
            </a:r>
            <a:r>
              <a:t>26</a:t>
            </a:r>
            <a:r>
              <a:rPr spc="-50"/>
              <a:t> </a:t>
            </a:r>
            <a:r>
              <a:t>CBT</a:t>
            </a:r>
            <a:r>
              <a:rPr spc="-10"/>
              <a:t> Milestones</a:t>
            </a:r>
          </a:p>
        </p:txBody>
      </p:sp>
      <p:grpSp>
        <p:nvGrpSpPr>
          <p:cNvPr id="5" name="object 5"/>
          <p:cNvGrpSpPr/>
          <p:nvPr/>
        </p:nvGrpSpPr>
        <p:grpSpPr>
          <a:xfrm>
            <a:off x="1009015" y="1080127"/>
            <a:ext cx="2249170" cy="5292090"/>
            <a:chOff x="291456" y="1069652"/>
            <a:chExt cx="2249170" cy="5292090"/>
          </a:xfrm>
        </p:grpSpPr>
        <p:sp>
          <p:nvSpPr>
            <p:cNvPr id="6" name="object 6"/>
            <p:cNvSpPr/>
            <p:nvPr/>
          </p:nvSpPr>
          <p:spPr>
            <a:xfrm>
              <a:off x="455211" y="1069652"/>
              <a:ext cx="1611630" cy="622300"/>
            </a:xfrm>
            <a:custGeom>
              <a:avLst/>
              <a:gdLst/>
              <a:ahLst/>
              <a:cxnLst/>
              <a:rect l="l" t="t" r="r" b="b"/>
              <a:pathLst>
                <a:path w="1611630" h="622300">
                  <a:moveTo>
                    <a:pt x="1362748" y="0"/>
                  </a:moveTo>
                  <a:lnTo>
                    <a:pt x="0" y="0"/>
                  </a:lnTo>
                  <a:lnTo>
                    <a:pt x="248831" y="311035"/>
                  </a:lnTo>
                  <a:lnTo>
                    <a:pt x="0" y="622071"/>
                  </a:lnTo>
                  <a:lnTo>
                    <a:pt x="1362748" y="622071"/>
                  </a:lnTo>
                  <a:lnTo>
                    <a:pt x="1611579" y="311035"/>
                  </a:lnTo>
                  <a:lnTo>
                    <a:pt x="1362748" y="0"/>
                  </a:lnTo>
                  <a:close/>
                </a:path>
              </a:pathLst>
            </a:custGeom>
            <a:solidFill>
              <a:srgbClr val="00A79D"/>
            </a:solidFill>
          </p:spPr>
          <p:txBody>
            <a:bodyPr wrap="square" lIns="0" tIns="0" rIns="0" bIns="0" rtlCol="0"/>
            <a:lstStyle/>
            <a:p>
              <a:endParaRPr/>
            </a:p>
          </p:txBody>
        </p:sp>
        <p:sp>
          <p:nvSpPr>
            <p:cNvPr id="7" name="object 7"/>
            <p:cNvSpPr/>
            <p:nvPr/>
          </p:nvSpPr>
          <p:spPr>
            <a:xfrm>
              <a:off x="296853" y="1738779"/>
              <a:ext cx="2238375" cy="4617720"/>
            </a:xfrm>
            <a:custGeom>
              <a:avLst/>
              <a:gdLst/>
              <a:ahLst/>
              <a:cxnLst/>
              <a:rect l="l" t="t" r="r" b="b"/>
              <a:pathLst>
                <a:path w="2238375" h="4617720">
                  <a:moveTo>
                    <a:pt x="0" y="223812"/>
                  </a:moveTo>
                  <a:lnTo>
                    <a:pt x="4547" y="178705"/>
                  </a:lnTo>
                  <a:lnTo>
                    <a:pt x="17588" y="136693"/>
                  </a:lnTo>
                  <a:lnTo>
                    <a:pt x="38223" y="98676"/>
                  </a:lnTo>
                  <a:lnTo>
                    <a:pt x="65552" y="65552"/>
                  </a:lnTo>
                  <a:lnTo>
                    <a:pt x="98676" y="38223"/>
                  </a:lnTo>
                  <a:lnTo>
                    <a:pt x="136693" y="17588"/>
                  </a:lnTo>
                  <a:lnTo>
                    <a:pt x="178705" y="4547"/>
                  </a:lnTo>
                  <a:lnTo>
                    <a:pt x="223812" y="0"/>
                  </a:lnTo>
                  <a:lnTo>
                    <a:pt x="2014296" y="0"/>
                  </a:lnTo>
                  <a:lnTo>
                    <a:pt x="2059402" y="4547"/>
                  </a:lnTo>
                  <a:lnTo>
                    <a:pt x="2101414" y="17588"/>
                  </a:lnTo>
                  <a:lnTo>
                    <a:pt x="2139432" y="38223"/>
                  </a:lnTo>
                  <a:lnTo>
                    <a:pt x="2172555" y="65552"/>
                  </a:lnTo>
                  <a:lnTo>
                    <a:pt x="2199884" y="98676"/>
                  </a:lnTo>
                  <a:lnTo>
                    <a:pt x="2220520" y="136693"/>
                  </a:lnTo>
                  <a:lnTo>
                    <a:pt x="2233561" y="178705"/>
                  </a:lnTo>
                  <a:lnTo>
                    <a:pt x="2238108" y="223812"/>
                  </a:lnTo>
                  <a:lnTo>
                    <a:pt x="2238108" y="4393755"/>
                  </a:lnTo>
                  <a:lnTo>
                    <a:pt x="2233561" y="4438861"/>
                  </a:lnTo>
                  <a:lnTo>
                    <a:pt x="2220520" y="4480873"/>
                  </a:lnTo>
                  <a:lnTo>
                    <a:pt x="2199884" y="4518891"/>
                  </a:lnTo>
                  <a:lnTo>
                    <a:pt x="2172555" y="4552014"/>
                  </a:lnTo>
                  <a:lnTo>
                    <a:pt x="2139432" y="4579344"/>
                  </a:lnTo>
                  <a:lnTo>
                    <a:pt x="2101414" y="4599979"/>
                  </a:lnTo>
                  <a:lnTo>
                    <a:pt x="2059402" y="4613020"/>
                  </a:lnTo>
                  <a:lnTo>
                    <a:pt x="2014296" y="4617567"/>
                  </a:lnTo>
                  <a:lnTo>
                    <a:pt x="223812" y="4617567"/>
                  </a:lnTo>
                  <a:lnTo>
                    <a:pt x="178705" y="4613020"/>
                  </a:lnTo>
                  <a:lnTo>
                    <a:pt x="136693" y="4599979"/>
                  </a:lnTo>
                  <a:lnTo>
                    <a:pt x="98676" y="4579344"/>
                  </a:lnTo>
                  <a:lnTo>
                    <a:pt x="65552" y="4552014"/>
                  </a:lnTo>
                  <a:lnTo>
                    <a:pt x="38223" y="4518891"/>
                  </a:lnTo>
                  <a:lnTo>
                    <a:pt x="17588" y="4480873"/>
                  </a:lnTo>
                  <a:lnTo>
                    <a:pt x="4547" y="4438861"/>
                  </a:lnTo>
                  <a:lnTo>
                    <a:pt x="0" y="4393755"/>
                  </a:lnTo>
                  <a:lnTo>
                    <a:pt x="0" y="223812"/>
                  </a:lnTo>
                  <a:close/>
                </a:path>
              </a:pathLst>
            </a:custGeom>
            <a:ln w="10794">
              <a:solidFill>
                <a:srgbClr val="00A79D"/>
              </a:solidFill>
            </a:ln>
          </p:spPr>
          <p:txBody>
            <a:bodyPr wrap="square" lIns="0" tIns="0" rIns="0" bIns="0" rtlCol="0"/>
            <a:lstStyle/>
            <a:p>
              <a:endParaRPr/>
            </a:p>
          </p:txBody>
        </p:sp>
      </p:grpSp>
      <p:sp>
        <p:nvSpPr>
          <p:cNvPr id="8" name="object 8"/>
          <p:cNvSpPr txBox="1"/>
          <p:nvPr/>
        </p:nvSpPr>
        <p:spPr>
          <a:xfrm>
            <a:off x="1166833" y="1866625"/>
            <a:ext cx="1899285" cy="4462780"/>
          </a:xfrm>
          <a:prstGeom prst="rect">
            <a:avLst/>
          </a:prstGeom>
        </p:spPr>
        <p:txBody>
          <a:bodyPr vert="horz" wrap="square" lIns="0" tIns="45720" rIns="0" bIns="0" rtlCol="0" anchor="t">
            <a:spAutoFit/>
          </a:bodyPr>
          <a:lstStyle/>
          <a:p>
            <a:pPr marL="12700" marR="753110">
              <a:lnSpc>
                <a:spcPts val="1430"/>
              </a:lnSpc>
              <a:spcBef>
                <a:spcPts val="360"/>
              </a:spcBef>
            </a:pPr>
            <a:r>
              <a:rPr sz="1400" b="1">
                <a:solidFill>
                  <a:srgbClr val="454142"/>
                </a:solidFill>
                <a:latin typeface="Georgia"/>
                <a:cs typeface="Georgia"/>
              </a:rPr>
              <a:t>October</a:t>
            </a:r>
            <a:r>
              <a:rPr sz="1400" b="1" spc="-45">
                <a:solidFill>
                  <a:srgbClr val="454142"/>
                </a:solidFill>
                <a:latin typeface="Georgia"/>
                <a:cs typeface="Georgia"/>
              </a:rPr>
              <a:t> </a:t>
            </a:r>
            <a:r>
              <a:rPr sz="1400" b="1" spc="-25">
                <a:solidFill>
                  <a:srgbClr val="454142"/>
                </a:solidFill>
                <a:latin typeface="Georgia"/>
                <a:cs typeface="Georgia"/>
              </a:rPr>
              <a:t>and </a:t>
            </a:r>
            <a:r>
              <a:rPr sz="1400" b="1" spc="-10">
                <a:solidFill>
                  <a:srgbClr val="221F20"/>
                </a:solidFill>
                <a:latin typeface="Georgia"/>
                <a:cs typeface="Georgia"/>
              </a:rPr>
              <a:t>November</a:t>
            </a:r>
            <a:endParaRPr sz="1400">
              <a:latin typeface="Georgia"/>
              <a:cs typeface="Georgia"/>
            </a:endParaRPr>
          </a:p>
          <a:p>
            <a:pPr marL="125730" marR="74930" indent="-13335">
              <a:lnSpc>
                <a:spcPts val="1430"/>
              </a:lnSpc>
              <a:spcBef>
                <a:spcPts val="560"/>
              </a:spcBef>
              <a:buSzPct val="92857"/>
              <a:buFont typeface="Arial"/>
              <a:buChar char="•"/>
              <a:tabLst>
                <a:tab pos="187960" algn="l"/>
              </a:tabLst>
            </a:pPr>
            <a:r>
              <a:rPr sz="1400">
                <a:solidFill>
                  <a:srgbClr val="221F20"/>
                </a:solidFill>
                <a:latin typeface="Georgia"/>
                <a:cs typeface="Georgia"/>
              </a:rPr>
              <a:t>	Create</a:t>
            </a:r>
            <a:r>
              <a:rPr sz="1400" spc="-10">
                <a:solidFill>
                  <a:srgbClr val="221F20"/>
                </a:solidFill>
                <a:latin typeface="Georgia"/>
                <a:cs typeface="Georgia"/>
              </a:rPr>
              <a:t> </a:t>
            </a:r>
            <a:r>
              <a:rPr sz="1400">
                <a:solidFill>
                  <a:srgbClr val="221F20"/>
                </a:solidFill>
                <a:latin typeface="Georgia"/>
                <a:cs typeface="Georgia"/>
              </a:rPr>
              <a:t>user</a:t>
            </a:r>
            <a:r>
              <a:rPr sz="1400" spc="-10">
                <a:solidFill>
                  <a:srgbClr val="221F20"/>
                </a:solidFill>
                <a:latin typeface="Georgia"/>
                <a:cs typeface="Georgia"/>
              </a:rPr>
              <a:t> accounts </a:t>
            </a:r>
            <a:r>
              <a:rPr sz="1400">
                <a:solidFill>
                  <a:srgbClr val="221F20"/>
                </a:solidFill>
                <a:latin typeface="Georgia"/>
                <a:cs typeface="Georgia"/>
              </a:rPr>
              <a:t>in</a:t>
            </a:r>
            <a:r>
              <a:rPr sz="1400" spc="-15">
                <a:solidFill>
                  <a:srgbClr val="221F20"/>
                </a:solidFill>
                <a:latin typeface="Georgia"/>
                <a:cs typeface="Georgia"/>
              </a:rPr>
              <a:t> </a:t>
            </a:r>
            <a:r>
              <a:rPr sz="1400" spc="-10">
                <a:solidFill>
                  <a:srgbClr val="221F20"/>
                </a:solidFill>
                <a:latin typeface="Georgia"/>
                <a:cs typeface="Georgia"/>
              </a:rPr>
              <a:t>Nextera</a:t>
            </a:r>
            <a:endParaRPr lang="en-US" sz="1400">
              <a:latin typeface="Georgia"/>
              <a:cs typeface="Georgia"/>
            </a:endParaRPr>
          </a:p>
          <a:p>
            <a:pPr marL="125730" marR="184785" indent="-13335">
              <a:lnSpc>
                <a:spcPct val="85400"/>
              </a:lnSpc>
              <a:spcBef>
                <a:spcPts val="225"/>
              </a:spcBef>
              <a:buSzPct val="92857"/>
              <a:buFont typeface="Arial"/>
              <a:buChar char="•"/>
              <a:tabLst>
                <a:tab pos="187960" algn="l"/>
              </a:tabLst>
            </a:pPr>
            <a:r>
              <a:rPr sz="1400">
                <a:solidFill>
                  <a:srgbClr val="221F20"/>
                </a:solidFill>
                <a:latin typeface="Georgia"/>
                <a:cs typeface="Georgia"/>
              </a:rPr>
              <a:t>	Place</a:t>
            </a:r>
            <a:r>
              <a:rPr sz="1400" spc="-10">
                <a:solidFill>
                  <a:srgbClr val="221F20"/>
                </a:solidFill>
                <a:latin typeface="Georgia"/>
                <a:cs typeface="Georgia"/>
              </a:rPr>
              <a:t> </a:t>
            </a:r>
            <a:r>
              <a:rPr sz="1400">
                <a:solidFill>
                  <a:srgbClr val="221F20"/>
                </a:solidFill>
                <a:latin typeface="Georgia"/>
                <a:cs typeface="Georgia"/>
              </a:rPr>
              <a:t>orders</a:t>
            </a:r>
            <a:r>
              <a:rPr sz="1400" spc="-30">
                <a:solidFill>
                  <a:srgbClr val="221F20"/>
                </a:solidFill>
                <a:latin typeface="Georgia"/>
                <a:cs typeface="Georgia"/>
              </a:rPr>
              <a:t> </a:t>
            </a:r>
            <a:r>
              <a:rPr sz="1400" spc="-25">
                <a:solidFill>
                  <a:srgbClr val="221F20"/>
                </a:solidFill>
                <a:latin typeface="Georgia"/>
                <a:cs typeface="Georgia"/>
              </a:rPr>
              <a:t>in </a:t>
            </a:r>
            <a:r>
              <a:rPr sz="1400">
                <a:solidFill>
                  <a:srgbClr val="221F20"/>
                </a:solidFill>
                <a:latin typeface="Georgia"/>
                <a:cs typeface="Georgia"/>
              </a:rPr>
              <a:t>Online</a:t>
            </a:r>
            <a:r>
              <a:rPr sz="1400" spc="-35">
                <a:solidFill>
                  <a:srgbClr val="221F20"/>
                </a:solidFill>
                <a:latin typeface="Georgia"/>
                <a:cs typeface="Georgia"/>
              </a:rPr>
              <a:t> </a:t>
            </a:r>
            <a:r>
              <a:rPr sz="1400" spc="-10">
                <a:solidFill>
                  <a:srgbClr val="221F20"/>
                </a:solidFill>
                <a:latin typeface="Georgia"/>
                <a:cs typeface="Georgia"/>
              </a:rPr>
              <a:t>Request </a:t>
            </a:r>
            <a:r>
              <a:rPr sz="1400">
                <a:solidFill>
                  <a:srgbClr val="221F20"/>
                </a:solidFill>
                <a:latin typeface="Georgia"/>
                <a:cs typeface="Georgia"/>
              </a:rPr>
              <a:t>System:</a:t>
            </a:r>
            <a:r>
              <a:rPr sz="1400" spc="-50">
                <a:solidFill>
                  <a:srgbClr val="221F20"/>
                </a:solidFill>
                <a:latin typeface="Georgia"/>
                <a:cs typeface="Georgia"/>
              </a:rPr>
              <a:t> </a:t>
            </a:r>
            <a:r>
              <a:rPr sz="1400" spc="-10">
                <a:solidFill>
                  <a:srgbClr val="221F20"/>
                </a:solidFill>
                <a:latin typeface="Georgia"/>
                <a:cs typeface="Georgia"/>
              </a:rPr>
              <a:t>window </a:t>
            </a:r>
            <a:r>
              <a:rPr sz="1400">
                <a:solidFill>
                  <a:srgbClr val="221F20"/>
                </a:solidFill>
                <a:latin typeface="Georgia"/>
                <a:cs typeface="Georgia"/>
              </a:rPr>
              <a:t>opened</a:t>
            </a:r>
            <a:r>
              <a:rPr sz="1400" spc="-35">
                <a:solidFill>
                  <a:srgbClr val="221F20"/>
                </a:solidFill>
                <a:latin typeface="Georgia"/>
                <a:cs typeface="Georgia"/>
              </a:rPr>
              <a:t> </a:t>
            </a:r>
            <a:r>
              <a:rPr sz="1400">
                <a:solidFill>
                  <a:srgbClr val="221F20"/>
                </a:solidFill>
                <a:latin typeface="Georgia"/>
                <a:cs typeface="Georgia"/>
              </a:rPr>
              <a:t>first</a:t>
            </a:r>
            <a:r>
              <a:rPr sz="1400" spc="-15">
                <a:solidFill>
                  <a:srgbClr val="221F20"/>
                </a:solidFill>
                <a:latin typeface="Georgia"/>
                <a:cs typeface="Georgia"/>
              </a:rPr>
              <a:t> </a:t>
            </a:r>
            <a:r>
              <a:rPr sz="1400">
                <a:solidFill>
                  <a:srgbClr val="221F20"/>
                </a:solidFill>
                <a:latin typeface="Georgia"/>
                <a:cs typeface="Georgia"/>
              </a:rPr>
              <a:t>week</a:t>
            </a:r>
            <a:r>
              <a:rPr sz="1400" spc="-10">
                <a:solidFill>
                  <a:srgbClr val="221F20"/>
                </a:solidFill>
                <a:latin typeface="Georgia"/>
                <a:cs typeface="Georgia"/>
              </a:rPr>
              <a:t> </a:t>
            </a:r>
            <a:r>
              <a:rPr sz="1400" spc="-25">
                <a:solidFill>
                  <a:srgbClr val="221F20"/>
                </a:solidFill>
                <a:latin typeface="Georgia"/>
                <a:cs typeface="Georgia"/>
              </a:rPr>
              <a:t>of </a:t>
            </a:r>
            <a:r>
              <a:rPr sz="1400" spc="-10">
                <a:solidFill>
                  <a:srgbClr val="221F20"/>
                </a:solidFill>
                <a:latin typeface="Georgia"/>
                <a:cs typeface="Georgia"/>
              </a:rPr>
              <a:t>October</a:t>
            </a:r>
            <a:endParaRPr lang="en-US" sz="1400">
              <a:latin typeface="Georgia"/>
              <a:cs typeface="Georgia"/>
            </a:endParaRPr>
          </a:p>
          <a:p>
            <a:pPr marL="125730" marR="248285" indent="-13335">
              <a:lnSpc>
                <a:spcPct val="85400"/>
              </a:lnSpc>
              <a:spcBef>
                <a:spcPts val="229"/>
              </a:spcBef>
              <a:buSzPct val="92857"/>
              <a:buFont typeface="Arial"/>
              <a:buChar char="•"/>
              <a:tabLst>
                <a:tab pos="187960" algn="l"/>
              </a:tabLst>
            </a:pPr>
            <a:r>
              <a:rPr sz="1400">
                <a:solidFill>
                  <a:srgbClr val="221F20"/>
                </a:solidFill>
                <a:latin typeface="Georgia"/>
                <a:cs typeface="Georgia"/>
              </a:rPr>
              <a:t>	Complete</a:t>
            </a:r>
            <a:r>
              <a:rPr sz="1400" spc="-40">
                <a:solidFill>
                  <a:srgbClr val="221F20"/>
                </a:solidFill>
                <a:latin typeface="Georgia"/>
                <a:cs typeface="Georgia"/>
              </a:rPr>
              <a:t> </a:t>
            </a:r>
            <a:r>
              <a:rPr sz="1400" spc="-20">
                <a:solidFill>
                  <a:srgbClr val="221F20"/>
                </a:solidFill>
                <a:latin typeface="Georgia"/>
                <a:cs typeface="Georgia"/>
              </a:rPr>
              <a:t>Tech </a:t>
            </a:r>
            <a:r>
              <a:rPr sz="1400">
                <a:solidFill>
                  <a:srgbClr val="221F20"/>
                </a:solidFill>
                <a:latin typeface="Georgia"/>
                <a:cs typeface="Georgia"/>
              </a:rPr>
              <a:t>Readiness:</a:t>
            </a:r>
            <a:r>
              <a:rPr sz="1400" spc="-30">
                <a:solidFill>
                  <a:srgbClr val="221F20"/>
                </a:solidFill>
                <a:latin typeface="Georgia"/>
                <a:cs typeface="Georgia"/>
              </a:rPr>
              <a:t> </a:t>
            </a:r>
            <a:r>
              <a:rPr sz="1400" spc="-10">
                <a:solidFill>
                  <a:srgbClr val="221F20"/>
                </a:solidFill>
                <a:latin typeface="Georgia"/>
                <a:cs typeface="Georgia"/>
              </a:rPr>
              <a:t>window </a:t>
            </a:r>
            <a:r>
              <a:rPr sz="1400">
                <a:solidFill>
                  <a:srgbClr val="221F20"/>
                </a:solidFill>
                <a:latin typeface="Georgia"/>
                <a:cs typeface="Georgia"/>
              </a:rPr>
              <a:t>opens</a:t>
            </a:r>
            <a:r>
              <a:rPr sz="1400" spc="-25">
                <a:solidFill>
                  <a:srgbClr val="221F20"/>
                </a:solidFill>
                <a:latin typeface="Georgia"/>
                <a:cs typeface="Georgia"/>
              </a:rPr>
              <a:t> </a:t>
            </a:r>
            <a:r>
              <a:rPr sz="1400" spc="-10">
                <a:solidFill>
                  <a:srgbClr val="221F20"/>
                </a:solidFill>
                <a:latin typeface="Georgia"/>
                <a:cs typeface="Georgia"/>
              </a:rPr>
              <a:t>10/2/25</a:t>
            </a:r>
            <a:endParaRPr lang="en-US" sz="1400">
              <a:latin typeface="Georgia"/>
              <a:cs typeface="Georgia"/>
            </a:endParaRPr>
          </a:p>
          <a:p>
            <a:pPr marL="125730" marR="5080" indent="-12700">
              <a:lnSpc>
                <a:spcPct val="85200"/>
              </a:lnSpc>
              <a:spcBef>
                <a:spcPts val="240"/>
              </a:spcBef>
              <a:buSzPct val="92857"/>
              <a:buChar char="•"/>
              <a:tabLst>
                <a:tab pos="196215" algn="l"/>
              </a:tabLst>
            </a:pPr>
            <a:r>
              <a:rPr sz="1400">
                <a:solidFill>
                  <a:srgbClr val="221F20"/>
                </a:solidFill>
                <a:latin typeface="Georgia"/>
                <a:cs typeface="Georgia"/>
              </a:rPr>
              <a:t>	Finalize</a:t>
            </a:r>
            <a:r>
              <a:rPr sz="1400" spc="-20">
                <a:solidFill>
                  <a:srgbClr val="221F20"/>
                </a:solidFill>
                <a:latin typeface="Georgia"/>
                <a:cs typeface="Georgia"/>
              </a:rPr>
              <a:t> </a:t>
            </a:r>
            <a:r>
              <a:rPr sz="1400">
                <a:solidFill>
                  <a:srgbClr val="221F20"/>
                </a:solidFill>
                <a:latin typeface="Georgia"/>
                <a:cs typeface="Georgia"/>
              </a:rPr>
              <a:t>Lead</a:t>
            </a:r>
            <a:r>
              <a:rPr sz="1400" spc="-50">
                <a:solidFill>
                  <a:srgbClr val="221F20"/>
                </a:solidFill>
                <a:latin typeface="Georgia"/>
                <a:cs typeface="Georgia"/>
              </a:rPr>
              <a:t> </a:t>
            </a:r>
            <a:r>
              <a:rPr sz="1400" spc="-10">
                <a:solidFill>
                  <a:srgbClr val="221F20"/>
                </a:solidFill>
                <a:latin typeface="Georgia"/>
                <a:cs typeface="Georgia"/>
              </a:rPr>
              <a:t>Scoring </a:t>
            </a:r>
            <a:r>
              <a:rPr sz="1400">
                <a:solidFill>
                  <a:srgbClr val="221F20"/>
                </a:solidFill>
                <a:latin typeface="Georgia"/>
                <a:cs typeface="Georgia"/>
              </a:rPr>
              <a:t>Entity</a:t>
            </a:r>
            <a:r>
              <a:rPr sz="1400" spc="-20">
                <a:solidFill>
                  <a:srgbClr val="221F20"/>
                </a:solidFill>
                <a:latin typeface="Georgia"/>
                <a:cs typeface="Georgia"/>
              </a:rPr>
              <a:t> </a:t>
            </a:r>
            <a:r>
              <a:rPr sz="1400">
                <a:solidFill>
                  <a:srgbClr val="221F20"/>
                </a:solidFill>
                <a:latin typeface="Georgia"/>
                <a:cs typeface="Georgia"/>
              </a:rPr>
              <a:t>and</a:t>
            </a:r>
            <a:r>
              <a:rPr sz="1400" spc="-25">
                <a:solidFill>
                  <a:srgbClr val="221F20"/>
                </a:solidFill>
                <a:latin typeface="Georgia"/>
                <a:cs typeface="Georgia"/>
              </a:rPr>
              <a:t> </a:t>
            </a:r>
            <a:r>
              <a:rPr sz="1400" spc="-20">
                <a:solidFill>
                  <a:srgbClr val="221F20"/>
                </a:solidFill>
                <a:latin typeface="Georgia"/>
                <a:cs typeface="Georgia"/>
              </a:rPr>
              <a:t>exam </a:t>
            </a:r>
            <a:r>
              <a:rPr sz="1400">
                <a:solidFill>
                  <a:srgbClr val="221F20"/>
                </a:solidFill>
                <a:latin typeface="Georgia"/>
                <a:cs typeface="Georgia"/>
              </a:rPr>
              <a:t>requests</a:t>
            </a:r>
            <a:r>
              <a:rPr sz="1400" spc="-35">
                <a:solidFill>
                  <a:srgbClr val="221F20"/>
                </a:solidFill>
                <a:latin typeface="Georgia"/>
                <a:cs typeface="Georgia"/>
              </a:rPr>
              <a:t> </a:t>
            </a:r>
            <a:r>
              <a:rPr sz="1400">
                <a:solidFill>
                  <a:srgbClr val="221F20"/>
                </a:solidFill>
                <a:latin typeface="Georgia"/>
                <a:cs typeface="Georgia"/>
              </a:rPr>
              <a:t>prior</a:t>
            </a:r>
            <a:r>
              <a:rPr sz="1400" spc="-15">
                <a:solidFill>
                  <a:srgbClr val="221F20"/>
                </a:solidFill>
                <a:latin typeface="Georgia"/>
                <a:cs typeface="Georgia"/>
              </a:rPr>
              <a:t> </a:t>
            </a:r>
            <a:r>
              <a:rPr sz="1400">
                <a:solidFill>
                  <a:srgbClr val="221F20"/>
                </a:solidFill>
                <a:latin typeface="Georgia"/>
                <a:cs typeface="Georgia"/>
              </a:rPr>
              <a:t>to</a:t>
            </a:r>
            <a:r>
              <a:rPr sz="1400" spc="-10">
                <a:solidFill>
                  <a:srgbClr val="221F20"/>
                </a:solidFill>
                <a:latin typeface="Georgia"/>
                <a:cs typeface="Georgia"/>
              </a:rPr>
              <a:t> </a:t>
            </a:r>
            <a:r>
              <a:rPr sz="1400" spc="-25">
                <a:solidFill>
                  <a:srgbClr val="221F20"/>
                </a:solidFill>
                <a:latin typeface="Georgia"/>
                <a:cs typeface="Georgia"/>
              </a:rPr>
              <a:t>the </a:t>
            </a:r>
            <a:r>
              <a:rPr sz="1400">
                <a:solidFill>
                  <a:srgbClr val="221F20"/>
                </a:solidFill>
                <a:latin typeface="Georgia"/>
                <a:cs typeface="Georgia"/>
              </a:rPr>
              <a:t>closing</a:t>
            </a:r>
            <a:r>
              <a:rPr sz="1400" spc="-25">
                <a:solidFill>
                  <a:srgbClr val="221F20"/>
                </a:solidFill>
                <a:latin typeface="Georgia"/>
                <a:cs typeface="Georgia"/>
              </a:rPr>
              <a:t> </a:t>
            </a:r>
            <a:r>
              <a:rPr sz="1400">
                <a:solidFill>
                  <a:srgbClr val="221F20"/>
                </a:solidFill>
                <a:latin typeface="Georgia"/>
                <a:cs typeface="Georgia"/>
              </a:rPr>
              <a:t>of</a:t>
            </a:r>
            <a:r>
              <a:rPr sz="1400" spc="-20">
                <a:solidFill>
                  <a:srgbClr val="221F20"/>
                </a:solidFill>
                <a:latin typeface="Georgia"/>
                <a:cs typeface="Georgia"/>
              </a:rPr>
              <a:t> </a:t>
            </a:r>
            <a:r>
              <a:rPr sz="1400">
                <a:solidFill>
                  <a:srgbClr val="221F20"/>
                </a:solidFill>
                <a:latin typeface="Georgia"/>
                <a:cs typeface="Georgia"/>
              </a:rPr>
              <a:t>the</a:t>
            </a:r>
            <a:r>
              <a:rPr sz="1400" spc="-15">
                <a:solidFill>
                  <a:srgbClr val="221F20"/>
                </a:solidFill>
                <a:latin typeface="Georgia"/>
                <a:cs typeface="Georgia"/>
              </a:rPr>
              <a:t> </a:t>
            </a:r>
            <a:r>
              <a:rPr sz="1400" spc="-10">
                <a:solidFill>
                  <a:srgbClr val="221F20"/>
                </a:solidFill>
                <a:latin typeface="Georgia"/>
                <a:cs typeface="Georgia"/>
              </a:rPr>
              <a:t>system </a:t>
            </a:r>
            <a:r>
              <a:rPr sz="1400">
                <a:solidFill>
                  <a:srgbClr val="221F20"/>
                </a:solidFill>
                <a:latin typeface="Georgia"/>
                <a:cs typeface="Georgia"/>
              </a:rPr>
              <a:t>on</a:t>
            </a:r>
            <a:r>
              <a:rPr sz="1400" spc="-10">
                <a:solidFill>
                  <a:srgbClr val="221F20"/>
                </a:solidFill>
                <a:latin typeface="Georgia"/>
                <a:cs typeface="Georgia"/>
              </a:rPr>
              <a:t> 11/14/25</a:t>
            </a:r>
            <a:endParaRPr lang="en-US" sz="1400">
              <a:latin typeface="Georgia"/>
              <a:cs typeface="Georgia"/>
            </a:endParaRPr>
          </a:p>
          <a:p>
            <a:pPr marL="125730" marR="326390" indent="-13335">
              <a:lnSpc>
                <a:spcPts val="1440"/>
              </a:lnSpc>
              <a:spcBef>
                <a:spcPts val="235"/>
              </a:spcBef>
              <a:buSzPct val="92857"/>
              <a:buFont typeface="Arial"/>
              <a:buChar char="•"/>
              <a:tabLst>
                <a:tab pos="187960" algn="l"/>
              </a:tabLst>
            </a:pPr>
            <a:r>
              <a:rPr sz="1400">
                <a:solidFill>
                  <a:srgbClr val="221F20"/>
                </a:solidFill>
                <a:latin typeface="Georgia"/>
                <a:cs typeface="Georgia"/>
              </a:rPr>
              <a:t>	Download</a:t>
            </a:r>
            <a:r>
              <a:rPr sz="1400" spc="-50">
                <a:solidFill>
                  <a:srgbClr val="221F20"/>
                </a:solidFill>
                <a:latin typeface="Georgia"/>
                <a:cs typeface="Georgia"/>
              </a:rPr>
              <a:t> </a:t>
            </a:r>
            <a:r>
              <a:rPr sz="1400" spc="-10">
                <a:solidFill>
                  <a:srgbClr val="221F20"/>
                </a:solidFill>
                <a:latin typeface="Georgia"/>
                <a:cs typeface="Georgia"/>
              </a:rPr>
              <a:t>Secure Browser</a:t>
            </a:r>
            <a:endParaRPr lang="en-US" sz="1400">
              <a:latin typeface="Georgia"/>
              <a:cs typeface="Georgia"/>
            </a:endParaRPr>
          </a:p>
          <a:p>
            <a:pPr marL="125730" marR="5715" indent="-13335">
              <a:lnSpc>
                <a:spcPct val="85200"/>
              </a:lnSpc>
              <a:spcBef>
                <a:spcPts val="229"/>
              </a:spcBef>
              <a:buSzPct val="92857"/>
              <a:buFont typeface="Arial"/>
              <a:buChar char="•"/>
              <a:tabLst>
                <a:tab pos="187960" algn="l"/>
              </a:tabLst>
            </a:pPr>
            <a:r>
              <a:rPr sz="1400">
                <a:solidFill>
                  <a:srgbClr val="221F20"/>
                </a:solidFill>
                <a:latin typeface="Georgia"/>
                <a:cs typeface="Georgia"/>
              </a:rPr>
              <a:t>	Verify</a:t>
            </a:r>
            <a:r>
              <a:rPr sz="1400" spc="-25">
                <a:solidFill>
                  <a:srgbClr val="221F20"/>
                </a:solidFill>
                <a:latin typeface="Georgia"/>
                <a:cs typeface="Georgia"/>
              </a:rPr>
              <a:t> </a:t>
            </a:r>
            <a:r>
              <a:rPr sz="1400" spc="-10">
                <a:solidFill>
                  <a:srgbClr val="221F20"/>
                </a:solidFill>
                <a:latin typeface="Georgia"/>
                <a:cs typeface="Georgia"/>
              </a:rPr>
              <a:t>Student Enrollment/Program </a:t>
            </a:r>
            <a:r>
              <a:rPr sz="1400">
                <a:solidFill>
                  <a:srgbClr val="221F20"/>
                </a:solidFill>
                <a:latin typeface="Georgia"/>
                <a:cs typeface="Georgia"/>
              </a:rPr>
              <a:t>Service/</a:t>
            </a:r>
            <a:r>
              <a:rPr sz="1400" spc="-50">
                <a:solidFill>
                  <a:srgbClr val="221F20"/>
                </a:solidFill>
                <a:latin typeface="Georgia"/>
                <a:cs typeface="Georgia"/>
              </a:rPr>
              <a:t> </a:t>
            </a:r>
            <a:r>
              <a:rPr sz="1400" spc="-10">
                <a:solidFill>
                  <a:srgbClr val="221F20"/>
                </a:solidFill>
                <a:latin typeface="Georgia"/>
                <a:cs typeface="Georgia"/>
              </a:rPr>
              <a:t>Demographic </a:t>
            </a:r>
            <a:r>
              <a:rPr sz="1400" spc="-20">
                <a:solidFill>
                  <a:srgbClr val="221F20"/>
                </a:solidFill>
                <a:latin typeface="Georgia"/>
                <a:cs typeface="Georgia"/>
              </a:rPr>
              <a:t>Data</a:t>
            </a:r>
            <a:endParaRPr lang="en-US" sz="1400">
              <a:latin typeface="Georgia"/>
              <a:cs typeface="Georgia"/>
            </a:endParaRPr>
          </a:p>
        </p:txBody>
      </p:sp>
      <p:sp>
        <p:nvSpPr>
          <p:cNvPr id="9" name="object 9"/>
          <p:cNvSpPr/>
          <p:nvPr/>
        </p:nvSpPr>
        <p:spPr>
          <a:xfrm>
            <a:off x="3739238" y="1080127"/>
            <a:ext cx="1611630" cy="622300"/>
          </a:xfrm>
          <a:custGeom>
            <a:avLst/>
            <a:gdLst/>
            <a:ahLst/>
            <a:cxnLst/>
            <a:rect l="l" t="t" r="r" b="b"/>
            <a:pathLst>
              <a:path w="1611629" h="622300">
                <a:moveTo>
                  <a:pt x="1362748" y="0"/>
                </a:moveTo>
                <a:lnTo>
                  <a:pt x="0" y="0"/>
                </a:lnTo>
                <a:lnTo>
                  <a:pt x="248831" y="311035"/>
                </a:lnTo>
                <a:lnTo>
                  <a:pt x="0" y="622071"/>
                </a:lnTo>
                <a:lnTo>
                  <a:pt x="1362748" y="622071"/>
                </a:lnTo>
                <a:lnTo>
                  <a:pt x="1611579" y="311035"/>
                </a:lnTo>
                <a:lnTo>
                  <a:pt x="1362748" y="0"/>
                </a:lnTo>
                <a:close/>
              </a:path>
            </a:pathLst>
          </a:custGeom>
          <a:solidFill>
            <a:srgbClr val="D0EBF1"/>
          </a:solidFill>
        </p:spPr>
        <p:txBody>
          <a:bodyPr wrap="square" lIns="0" tIns="0" rIns="0" bIns="0" rtlCol="0"/>
          <a:lstStyle/>
          <a:p>
            <a:endParaRPr/>
          </a:p>
        </p:txBody>
      </p:sp>
      <p:sp>
        <p:nvSpPr>
          <p:cNvPr id="10" name="object 10"/>
          <p:cNvSpPr/>
          <p:nvPr/>
        </p:nvSpPr>
        <p:spPr>
          <a:xfrm>
            <a:off x="3476265" y="1909505"/>
            <a:ext cx="2562225" cy="4457700"/>
          </a:xfrm>
          <a:custGeom>
            <a:avLst/>
            <a:gdLst/>
            <a:ahLst/>
            <a:cxnLst/>
            <a:rect l="l" t="t" r="r" b="b"/>
            <a:pathLst>
              <a:path w="2562225" h="4457700">
                <a:moveTo>
                  <a:pt x="0" y="256197"/>
                </a:moveTo>
                <a:lnTo>
                  <a:pt x="4127" y="210146"/>
                </a:lnTo>
                <a:lnTo>
                  <a:pt x="16028" y="166802"/>
                </a:lnTo>
                <a:lnTo>
                  <a:pt x="34979" y="126890"/>
                </a:lnTo>
                <a:lnTo>
                  <a:pt x="60255" y="91133"/>
                </a:lnTo>
                <a:lnTo>
                  <a:pt x="91133" y="60255"/>
                </a:lnTo>
                <a:lnTo>
                  <a:pt x="126890" y="34979"/>
                </a:lnTo>
                <a:lnTo>
                  <a:pt x="166802" y="16028"/>
                </a:lnTo>
                <a:lnTo>
                  <a:pt x="210146" y="4127"/>
                </a:lnTo>
                <a:lnTo>
                  <a:pt x="256197" y="0"/>
                </a:lnTo>
                <a:lnTo>
                  <a:pt x="2305748" y="0"/>
                </a:lnTo>
                <a:lnTo>
                  <a:pt x="2351799" y="4127"/>
                </a:lnTo>
                <a:lnTo>
                  <a:pt x="2395142" y="16028"/>
                </a:lnTo>
                <a:lnTo>
                  <a:pt x="2435054" y="34979"/>
                </a:lnTo>
                <a:lnTo>
                  <a:pt x="2470811" y="60255"/>
                </a:lnTo>
                <a:lnTo>
                  <a:pt x="2501690" y="91133"/>
                </a:lnTo>
                <a:lnTo>
                  <a:pt x="2526966" y="126890"/>
                </a:lnTo>
                <a:lnTo>
                  <a:pt x="2545916" y="166802"/>
                </a:lnTo>
                <a:lnTo>
                  <a:pt x="2557817" y="210146"/>
                </a:lnTo>
                <a:lnTo>
                  <a:pt x="2561945" y="256197"/>
                </a:lnTo>
                <a:lnTo>
                  <a:pt x="2561945" y="4201121"/>
                </a:lnTo>
                <a:lnTo>
                  <a:pt x="2557817" y="4247172"/>
                </a:lnTo>
                <a:lnTo>
                  <a:pt x="2545916" y="4290516"/>
                </a:lnTo>
                <a:lnTo>
                  <a:pt x="2526966" y="4330428"/>
                </a:lnTo>
                <a:lnTo>
                  <a:pt x="2501690" y="4366185"/>
                </a:lnTo>
                <a:lnTo>
                  <a:pt x="2470811" y="4397063"/>
                </a:lnTo>
                <a:lnTo>
                  <a:pt x="2435054" y="4422339"/>
                </a:lnTo>
                <a:lnTo>
                  <a:pt x="2395142" y="4441290"/>
                </a:lnTo>
                <a:lnTo>
                  <a:pt x="2351799" y="4453191"/>
                </a:lnTo>
                <a:lnTo>
                  <a:pt x="2305748" y="4457319"/>
                </a:lnTo>
                <a:lnTo>
                  <a:pt x="256197" y="4457319"/>
                </a:lnTo>
                <a:lnTo>
                  <a:pt x="210146" y="4453191"/>
                </a:lnTo>
                <a:lnTo>
                  <a:pt x="166802" y="4441290"/>
                </a:lnTo>
                <a:lnTo>
                  <a:pt x="126890" y="4422339"/>
                </a:lnTo>
                <a:lnTo>
                  <a:pt x="91133" y="4397063"/>
                </a:lnTo>
                <a:lnTo>
                  <a:pt x="60255" y="4366185"/>
                </a:lnTo>
                <a:lnTo>
                  <a:pt x="34979" y="4330428"/>
                </a:lnTo>
                <a:lnTo>
                  <a:pt x="16028" y="4290516"/>
                </a:lnTo>
                <a:lnTo>
                  <a:pt x="4127" y="4247172"/>
                </a:lnTo>
                <a:lnTo>
                  <a:pt x="0" y="4201121"/>
                </a:lnTo>
                <a:lnTo>
                  <a:pt x="0" y="256197"/>
                </a:lnTo>
                <a:close/>
              </a:path>
            </a:pathLst>
          </a:custGeom>
          <a:ln w="10795">
            <a:solidFill>
              <a:srgbClr val="D0EBF1"/>
            </a:solidFill>
          </a:ln>
        </p:spPr>
        <p:txBody>
          <a:bodyPr wrap="square" lIns="0" tIns="0" rIns="0" bIns="0" rtlCol="0"/>
          <a:lstStyle/>
          <a:p>
            <a:endParaRPr/>
          </a:p>
        </p:txBody>
      </p:sp>
      <p:sp>
        <p:nvSpPr>
          <p:cNvPr id="11" name="object 11"/>
          <p:cNvSpPr txBox="1"/>
          <p:nvPr/>
        </p:nvSpPr>
        <p:spPr>
          <a:xfrm>
            <a:off x="3612769" y="1997313"/>
            <a:ext cx="2219960" cy="3425825"/>
          </a:xfrm>
          <a:prstGeom prst="rect">
            <a:avLst/>
          </a:prstGeom>
        </p:spPr>
        <p:txBody>
          <a:bodyPr vert="horz" wrap="square" lIns="0" tIns="52069" rIns="0" bIns="0" rtlCol="0">
            <a:spAutoFit/>
          </a:bodyPr>
          <a:lstStyle/>
          <a:p>
            <a:pPr marL="38100">
              <a:spcBef>
                <a:spcPts val="409"/>
              </a:spcBef>
            </a:pPr>
            <a:r>
              <a:rPr sz="1400" b="1">
                <a:solidFill>
                  <a:srgbClr val="454142"/>
                </a:solidFill>
                <a:latin typeface="Georgia"/>
                <a:cs typeface="Georgia"/>
              </a:rPr>
              <a:t>December</a:t>
            </a:r>
            <a:r>
              <a:rPr sz="1400" b="1" spc="-55">
                <a:solidFill>
                  <a:srgbClr val="454142"/>
                </a:solidFill>
                <a:latin typeface="Georgia"/>
                <a:cs typeface="Georgia"/>
              </a:rPr>
              <a:t> </a:t>
            </a:r>
            <a:r>
              <a:rPr sz="1400" b="1">
                <a:solidFill>
                  <a:srgbClr val="454142"/>
                </a:solidFill>
                <a:latin typeface="Georgia"/>
                <a:cs typeface="Georgia"/>
              </a:rPr>
              <a:t>and</a:t>
            </a:r>
            <a:r>
              <a:rPr sz="1400" b="1" spc="-25">
                <a:solidFill>
                  <a:srgbClr val="454142"/>
                </a:solidFill>
                <a:latin typeface="Georgia"/>
                <a:cs typeface="Georgia"/>
              </a:rPr>
              <a:t> </a:t>
            </a:r>
            <a:r>
              <a:rPr sz="1400" b="1" spc="-10">
                <a:solidFill>
                  <a:srgbClr val="454142"/>
                </a:solidFill>
                <a:latin typeface="Georgia"/>
                <a:cs typeface="Georgia"/>
              </a:rPr>
              <a:t>January</a:t>
            </a:r>
            <a:endParaRPr sz="1400">
              <a:latin typeface="Georgia"/>
              <a:cs typeface="Georgia"/>
            </a:endParaRPr>
          </a:p>
          <a:p>
            <a:pPr marL="150495" marR="52705" indent="-113030">
              <a:lnSpc>
                <a:spcPct val="85200"/>
              </a:lnSpc>
              <a:spcBef>
                <a:spcPts val="560"/>
              </a:spcBef>
              <a:buFont typeface="Arial"/>
              <a:buChar char="•"/>
              <a:tabLst>
                <a:tab pos="151765" algn="l"/>
              </a:tabLst>
            </a:pPr>
            <a:r>
              <a:rPr sz="1400">
                <a:solidFill>
                  <a:srgbClr val="221F20"/>
                </a:solidFill>
                <a:latin typeface="Georgia"/>
                <a:cs typeface="Georgia"/>
              </a:rPr>
              <a:t>Simulation</a:t>
            </a:r>
            <a:r>
              <a:rPr sz="1400" spc="-20">
                <a:solidFill>
                  <a:srgbClr val="221F20"/>
                </a:solidFill>
                <a:latin typeface="Georgia"/>
                <a:cs typeface="Georgia"/>
              </a:rPr>
              <a:t> </a:t>
            </a:r>
            <a:r>
              <a:rPr sz="1400" spc="-10">
                <a:solidFill>
                  <a:srgbClr val="221F20"/>
                </a:solidFill>
                <a:latin typeface="Georgia"/>
                <a:cs typeface="Georgia"/>
              </a:rPr>
              <a:t>Pre-</a:t>
            </a:r>
            <a:r>
              <a:rPr sz="1400">
                <a:solidFill>
                  <a:srgbClr val="221F20"/>
                </a:solidFill>
                <a:latin typeface="Georgia"/>
                <a:cs typeface="Georgia"/>
              </a:rPr>
              <a:t>ID</a:t>
            </a:r>
            <a:r>
              <a:rPr sz="1400" spc="-35">
                <a:solidFill>
                  <a:srgbClr val="221F20"/>
                </a:solidFill>
                <a:latin typeface="Georgia"/>
                <a:cs typeface="Georgia"/>
              </a:rPr>
              <a:t> </a:t>
            </a:r>
            <a:r>
              <a:rPr sz="1400" spc="-20">
                <a:solidFill>
                  <a:srgbClr val="221F20"/>
                </a:solidFill>
                <a:latin typeface="Georgia"/>
                <a:cs typeface="Georgia"/>
              </a:rPr>
              <a:t>File 	</a:t>
            </a:r>
            <a:r>
              <a:rPr sz="1400">
                <a:solidFill>
                  <a:srgbClr val="221F20"/>
                </a:solidFill>
                <a:latin typeface="Georgia"/>
                <a:cs typeface="Georgia"/>
              </a:rPr>
              <a:t>enrollment,</a:t>
            </a:r>
            <a:r>
              <a:rPr sz="1400" spc="-45">
                <a:solidFill>
                  <a:srgbClr val="221F20"/>
                </a:solidFill>
                <a:latin typeface="Georgia"/>
                <a:cs typeface="Georgia"/>
              </a:rPr>
              <a:t> </a:t>
            </a:r>
            <a:r>
              <a:rPr sz="1400" spc="-10">
                <a:solidFill>
                  <a:srgbClr val="221F20"/>
                </a:solidFill>
                <a:latin typeface="Georgia"/>
                <a:cs typeface="Georgia"/>
              </a:rPr>
              <a:t>program 	</a:t>
            </a:r>
            <a:r>
              <a:rPr sz="1400">
                <a:solidFill>
                  <a:srgbClr val="221F20"/>
                </a:solidFill>
                <a:latin typeface="Georgia"/>
                <a:cs typeface="Georgia"/>
              </a:rPr>
              <a:t>service,</a:t>
            </a:r>
            <a:r>
              <a:rPr sz="1400" spc="-30">
                <a:solidFill>
                  <a:srgbClr val="221F20"/>
                </a:solidFill>
                <a:latin typeface="Georgia"/>
                <a:cs typeface="Georgia"/>
              </a:rPr>
              <a:t> </a:t>
            </a:r>
            <a:r>
              <a:rPr sz="1400">
                <a:solidFill>
                  <a:srgbClr val="221F20"/>
                </a:solidFill>
                <a:latin typeface="Georgia"/>
                <a:cs typeface="Georgia"/>
              </a:rPr>
              <a:t>and</a:t>
            </a:r>
            <a:r>
              <a:rPr sz="1400" spc="-20">
                <a:solidFill>
                  <a:srgbClr val="221F20"/>
                </a:solidFill>
                <a:latin typeface="Georgia"/>
                <a:cs typeface="Georgia"/>
              </a:rPr>
              <a:t> </a:t>
            </a:r>
            <a:r>
              <a:rPr sz="1400" spc="-10">
                <a:solidFill>
                  <a:srgbClr val="221F20"/>
                </a:solidFill>
                <a:latin typeface="Georgia"/>
                <a:cs typeface="Georgia"/>
              </a:rPr>
              <a:t>demographic 	</a:t>
            </a:r>
            <a:r>
              <a:rPr sz="1400">
                <a:solidFill>
                  <a:srgbClr val="221F20"/>
                </a:solidFill>
                <a:latin typeface="Georgia"/>
                <a:cs typeface="Georgia"/>
              </a:rPr>
              <a:t>data</a:t>
            </a:r>
            <a:r>
              <a:rPr sz="1400" spc="-20">
                <a:solidFill>
                  <a:srgbClr val="221F20"/>
                </a:solidFill>
                <a:latin typeface="Georgia"/>
                <a:cs typeface="Georgia"/>
              </a:rPr>
              <a:t> </a:t>
            </a:r>
            <a:r>
              <a:rPr sz="1400">
                <a:solidFill>
                  <a:srgbClr val="221F20"/>
                </a:solidFill>
                <a:latin typeface="Georgia"/>
                <a:cs typeface="Georgia"/>
              </a:rPr>
              <a:t>due</a:t>
            </a:r>
            <a:r>
              <a:rPr sz="1400" spc="-10">
                <a:solidFill>
                  <a:srgbClr val="221F20"/>
                </a:solidFill>
                <a:latin typeface="Georgia"/>
                <a:cs typeface="Georgia"/>
              </a:rPr>
              <a:t> </a:t>
            </a:r>
            <a:r>
              <a:rPr sz="1400">
                <a:solidFill>
                  <a:srgbClr val="221F20"/>
                </a:solidFill>
                <a:latin typeface="Georgia"/>
                <a:cs typeface="Georgia"/>
              </a:rPr>
              <a:t>to</a:t>
            </a:r>
            <a:r>
              <a:rPr sz="1400" spc="-15">
                <a:solidFill>
                  <a:srgbClr val="221F20"/>
                </a:solidFill>
                <a:latin typeface="Georgia"/>
                <a:cs typeface="Georgia"/>
              </a:rPr>
              <a:t> </a:t>
            </a:r>
            <a:r>
              <a:rPr sz="1400">
                <a:solidFill>
                  <a:srgbClr val="221F20"/>
                </a:solidFill>
                <a:latin typeface="Georgia"/>
                <a:cs typeface="Georgia"/>
              </a:rPr>
              <a:t>L2:</a:t>
            </a:r>
            <a:r>
              <a:rPr sz="1400" spc="-20">
                <a:solidFill>
                  <a:srgbClr val="221F20"/>
                </a:solidFill>
                <a:latin typeface="Georgia"/>
                <a:cs typeface="Georgia"/>
              </a:rPr>
              <a:t> </a:t>
            </a:r>
            <a:r>
              <a:rPr sz="1400" spc="-10">
                <a:solidFill>
                  <a:srgbClr val="454142"/>
                </a:solidFill>
                <a:latin typeface="Georgia"/>
                <a:cs typeface="Georgia"/>
              </a:rPr>
              <a:t>12/12/25</a:t>
            </a:r>
            <a:endParaRPr sz="1400">
              <a:latin typeface="Georgia"/>
              <a:cs typeface="Georgia"/>
            </a:endParaRPr>
          </a:p>
          <a:p>
            <a:pPr marL="150495" marR="167640" indent="-113030">
              <a:lnSpc>
                <a:spcPts val="1430"/>
              </a:lnSpc>
              <a:spcBef>
                <a:spcPts val="245"/>
              </a:spcBef>
              <a:buFont typeface="Arial"/>
              <a:buChar char="•"/>
              <a:tabLst>
                <a:tab pos="151765" algn="l"/>
              </a:tabLst>
            </a:pPr>
            <a:r>
              <a:rPr sz="1400">
                <a:solidFill>
                  <a:srgbClr val="221F20"/>
                </a:solidFill>
                <a:latin typeface="Georgia"/>
                <a:cs typeface="Georgia"/>
              </a:rPr>
              <a:t>Proctor</a:t>
            </a:r>
            <a:r>
              <a:rPr sz="1400" spc="-20">
                <a:solidFill>
                  <a:srgbClr val="221F20"/>
                </a:solidFill>
                <a:latin typeface="Georgia"/>
                <a:cs typeface="Georgia"/>
              </a:rPr>
              <a:t> </a:t>
            </a:r>
            <a:r>
              <a:rPr sz="1400">
                <a:solidFill>
                  <a:srgbClr val="221F20"/>
                </a:solidFill>
                <a:latin typeface="Georgia"/>
                <a:cs typeface="Georgia"/>
              </a:rPr>
              <a:t>&amp;</a:t>
            </a:r>
            <a:r>
              <a:rPr sz="1400" spc="-15">
                <a:solidFill>
                  <a:srgbClr val="221F20"/>
                </a:solidFill>
                <a:latin typeface="Georgia"/>
                <a:cs typeface="Georgia"/>
              </a:rPr>
              <a:t> </a:t>
            </a:r>
            <a:r>
              <a:rPr sz="1400">
                <a:solidFill>
                  <a:srgbClr val="221F20"/>
                </a:solidFill>
                <a:latin typeface="Georgia"/>
                <a:cs typeface="Georgia"/>
              </a:rPr>
              <a:t>Best</a:t>
            </a:r>
            <a:r>
              <a:rPr sz="1400" spc="-30">
                <a:solidFill>
                  <a:srgbClr val="221F20"/>
                </a:solidFill>
                <a:latin typeface="Georgia"/>
                <a:cs typeface="Georgia"/>
              </a:rPr>
              <a:t> </a:t>
            </a:r>
            <a:r>
              <a:rPr sz="1400" spc="-10">
                <a:solidFill>
                  <a:srgbClr val="221F20"/>
                </a:solidFill>
                <a:latin typeface="Georgia"/>
                <a:cs typeface="Georgia"/>
              </a:rPr>
              <a:t>Practices 	</a:t>
            </a:r>
            <a:r>
              <a:rPr sz="1400">
                <a:solidFill>
                  <a:srgbClr val="221F20"/>
                </a:solidFill>
                <a:latin typeface="Georgia"/>
                <a:cs typeface="Georgia"/>
              </a:rPr>
              <a:t>Training:</a:t>
            </a:r>
            <a:r>
              <a:rPr sz="1400" spc="-35">
                <a:solidFill>
                  <a:srgbClr val="221F20"/>
                </a:solidFill>
                <a:latin typeface="Georgia"/>
                <a:cs typeface="Georgia"/>
              </a:rPr>
              <a:t> </a:t>
            </a:r>
            <a:r>
              <a:rPr sz="1400" spc="-25">
                <a:solidFill>
                  <a:srgbClr val="221F20"/>
                </a:solidFill>
                <a:latin typeface="Georgia"/>
                <a:cs typeface="Georgia"/>
              </a:rPr>
              <a:t>TBD</a:t>
            </a:r>
            <a:endParaRPr sz="1400">
              <a:latin typeface="Georgia"/>
              <a:cs typeface="Georgia"/>
            </a:endParaRPr>
          </a:p>
          <a:p>
            <a:pPr marL="151765" marR="30480" indent="-114300">
              <a:lnSpc>
                <a:spcPct val="85400"/>
              </a:lnSpc>
              <a:spcBef>
                <a:spcPts val="225"/>
              </a:spcBef>
              <a:buChar char="•"/>
              <a:tabLst>
                <a:tab pos="151765" algn="l"/>
              </a:tabLst>
            </a:pPr>
            <a:r>
              <a:rPr sz="1400">
                <a:solidFill>
                  <a:srgbClr val="221F20"/>
                </a:solidFill>
                <a:latin typeface="Georgia"/>
                <a:cs typeface="Georgia"/>
              </a:rPr>
              <a:t>Schedule</a:t>
            </a:r>
            <a:r>
              <a:rPr sz="1400" spc="-30">
                <a:solidFill>
                  <a:srgbClr val="221F20"/>
                </a:solidFill>
                <a:latin typeface="Georgia"/>
                <a:cs typeface="Georgia"/>
              </a:rPr>
              <a:t> </a:t>
            </a:r>
            <a:r>
              <a:rPr sz="1400">
                <a:solidFill>
                  <a:srgbClr val="221F20"/>
                </a:solidFill>
                <a:latin typeface="Georgia"/>
                <a:cs typeface="Georgia"/>
              </a:rPr>
              <a:t>date</a:t>
            </a:r>
            <a:r>
              <a:rPr sz="1400" spc="-30">
                <a:solidFill>
                  <a:srgbClr val="221F20"/>
                </a:solidFill>
                <a:latin typeface="Georgia"/>
                <a:cs typeface="Georgia"/>
              </a:rPr>
              <a:t> </a:t>
            </a:r>
            <a:r>
              <a:rPr sz="1400" spc="-25">
                <a:solidFill>
                  <a:srgbClr val="221F20"/>
                </a:solidFill>
                <a:latin typeface="Georgia"/>
                <a:cs typeface="Georgia"/>
              </a:rPr>
              <a:t>for </a:t>
            </a:r>
            <a:r>
              <a:rPr sz="1400">
                <a:solidFill>
                  <a:srgbClr val="221F20"/>
                </a:solidFill>
                <a:latin typeface="Georgia"/>
                <a:cs typeface="Georgia"/>
              </a:rPr>
              <a:t>participation</a:t>
            </a:r>
            <a:r>
              <a:rPr sz="1400" spc="-30">
                <a:solidFill>
                  <a:srgbClr val="221F20"/>
                </a:solidFill>
                <a:latin typeface="Georgia"/>
                <a:cs typeface="Georgia"/>
              </a:rPr>
              <a:t> </a:t>
            </a:r>
            <a:r>
              <a:rPr sz="1400">
                <a:solidFill>
                  <a:srgbClr val="221F20"/>
                </a:solidFill>
                <a:latin typeface="Georgia"/>
                <a:cs typeface="Georgia"/>
              </a:rPr>
              <a:t>in</a:t>
            </a:r>
            <a:r>
              <a:rPr sz="1400" spc="-25">
                <a:solidFill>
                  <a:srgbClr val="221F20"/>
                </a:solidFill>
                <a:latin typeface="Georgia"/>
                <a:cs typeface="Georgia"/>
              </a:rPr>
              <a:t> </a:t>
            </a:r>
            <a:r>
              <a:rPr sz="1400" spc="-10">
                <a:solidFill>
                  <a:srgbClr val="221F20"/>
                </a:solidFill>
                <a:latin typeface="Georgia"/>
                <a:cs typeface="Georgia"/>
              </a:rPr>
              <a:t>Statewide Simulation</a:t>
            </a:r>
            <a:endParaRPr sz="1400">
              <a:latin typeface="Georgia"/>
              <a:cs typeface="Georgia"/>
            </a:endParaRPr>
          </a:p>
          <a:p>
            <a:pPr marL="151765" marR="73660" indent="-114300">
              <a:lnSpc>
                <a:spcPct val="85400"/>
              </a:lnSpc>
              <a:spcBef>
                <a:spcPts val="234"/>
              </a:spcBef>
              <a:buChar char="•"/>
              <a:tabLst>
                <a:tab pos="151765" algn="l"/>
              </a:tabLst>
            </a:pPr>
            <a:r>
              <a:rPr sz="1400">
                <a:solidFill>
                  <a:srgbClr val="454142"/>
                </a:solidFill>
                <a:latin typeface="Georgia"/>
                <a:cs typeface="Georgia"/>
              </a:rPr>
              <a:t>Students,</a:t>
            </a:r>
            <a:r>
              <a:rPr sz="1400" spc="-30">
                <a:solidFill>
                  <a:srgbClr val="454142"/>
                </a:solidFill>
                <a:latin typeface="Georgia"/>
                <a:cs typeface="Georgia"/>
              </a:rPr>
              <a:t> </a:t>
            </a:r>
            <a:r>
              <a:rPr sz="1400">
                <a:solidFill>
                  <a:srgbClr val="454142"/>
                </a:solidFill>
                <a:latin typeface="Georgia"/>
                <a:cs typeface="Georgia"/>
              </a:rPr>
              <a:t>Classes,</a:t>
            </a:r>
            <a:r>
              <a:rPr sz="1400" spc="-25">
                <a:solidFill>
                  <a:srgbClr val="454142"/>
                </a:solidFill>
                <a:latin typeface="Georgia"/>
                <a:cs typeface="Georgia"/>
              </a:rPr>
              <a:t> </a:t>
            </a:r>
            <a:r>
              <a:rPr sz="1400" spc="-10">
                <a:solidFill>
                  <a:srgbClr val="454142"/>
                </a:solidFill>
                <a:latin typeface="Georgia"/>
                <a:cs typeface="Georgia"/>
              </a:rPr>
              <a:t>Tests </a:t>
            </a:r>
            <a:r>
              <a:rPr sz="1400">
                <a:solidFill>
                  <a:srgbClr val="454142"/>
                </a:solidFill>
                <a:latin typeface="Georgia"/>
                <a:cs typeface="Georgia"/>
              </a:rPr>
              <a:t>Tabs</a:t>
            </a:r>
            <a:r>
              <a:rPr sz="1400" spc="-15">
                <a:solidFill>
                  <a:srgbClr val="454142"/>
                </a:solidFill>
                <a:latin typeface="Georgia"/>
                <a:cs typeface="Georgia"/>
              </a:rPr>
              <a:t> </a:t>
            </a:r>
            <a:r>
              <a:rPr sz="1400">
                <a:solidFill>
                  <a:srgbClr val="454142"/>
                </a:solidFill>
                <a:latin typeface="Georgia"/>
                <a:cs typeface="Georgia"/>
              </a:rPr>
              <a:t>open</a:t>
            </a:r>
            <a:r>
              <a:rPr sz="1400" spc="-15">
                <a:solidFill>
                  <a:srgbClr val="454142"/>
                </a:solidFill>
                <a:latin typeface="Georgia"/>
                <a:cs typeface="Georgia"/>
              </a:rPr>
              <a:t> </a:t>
            </a:r>
            <a:r>
              <a:rPr sz="1400">
                <a:solidFill>
                  <a:srgbClr val="454142"/>
                </a:solidFill>
                <a:latin typeface="Georgia"/>
                <a:cs typeface="Georgia"/>
              </a:rPr>
              <a:t>for</a:t>
            </a:r>
            <a:r>
              <a:rPr sz="1400" spc="-5">
                <a:solidFill>
                  <a:srgbClr val="454142"/>
                </a:solidFill>
                <a:latin typeface="Georgia"/>
                <a:cs typeface="Georgia"/>
              </a:rPr>
              <a:t> </a:t>
            </a:r>
            <a:r>
              <a:rPr sz="1400" spc="-10">
                <a:solidFill>
                  <a:srgbClr val="454142"/>
                </a:solidFill>
                <a:latin typeface="Georgia"/>
                <a:cs typeface="Georgia"/>
              </a:rPr>
              <a:t>Simulation </a:t>
            </a:r>
            <a:r>
              <a:rPr sz="1400">
                <a:solidFill>
                  <a:srgbClr val="454142"/>
                </a:solidFill>
                <a:latin typeface="Georgia"/>
                <a:cs typeface="Georgia"/>
              </a:rPr>
              <a:t>January</a:t>
            </a:r>
            <a:r>
              <a:rPr sz="1400" spc="-30">
                <a:solidFill>
                  <a:srgbClr val="454142"/>
                </a:solidFill>
                <a:latin typeface="Georgia"/>
                <a:cs typeface="Georgia"/>
              </a:rPr>
              <a:t> </a:t>
            </a:r>
            <a:r>
              <a:rPr sz="1400">
                <a:solidFill>
                  <a:srgbClr val="454142"/>
                </a:solidFill>
                <a:latin typeface="Georgia"/>
                <a:cs typeface="Georgia"/>
              </a:rPr>
              <a:t>2, </a:t>
            </a:r>
            <a:r>
              <a:rPr sz="1400" spc="-20">
                <a:solidFill>
                  <a:srgbClr val="454142"/>
                </a:solidFill>
                <a:latin typeface="Georgia"/>
                <a:cs typeface="Georgia"/>
              </a:rPr>
              <a:t>2026</a:t>
            </a:r>
            <a:endParaRPr sz="1400">
              <a:latin typeface="Georgia"/>
              <a:cs typeface="Georgia"/>
            </a:endParaRPr>
          </a:p>
          <a:p>
            <a:pPr marL="151765" indent="-113664">
              <a:lnSpc>
                <a:spcPts val="1670"/>
              </a:lnSpc>
              <a:buChar char="•"/>
              <a:tabLst>
                <a:tab pos="151765" algn="l"/>
              </a:tabLst>
            </a:pPr>
            <a:r>
              <a:rPr sz="1400">
                <a:solidFill>
                  <a:srgbClr val="454142"/>
                </a:solidFill>
                <a:latin typeface="Georgia"/>
                <a:cs typeface="Georgia"/>
              </a:rPr>
              <a:t>Statewide</a:t>
            </a:r>
            <a:r>
              <a:rPr sz="1400" spc="-35">
                <a:solidFill>
                  <a:srgbClr val="454142"/>
                </a:solidFill>
                <a:latin typeface="Georgia"/>
                <a:cs typeface="Georgia"/>
              </a:rPr>
              <a:t> </a:t>
            </a:r>
            <a:r>
              <a:rPr sz="1400" spc="-10">
                <a:solidFill>
                  <a:srgbClr val="221F20"/>
                </a:solidFill>
                <a:latin typeface="Georgia"/>
                <a:cs typeface="Georgia"/>
              </a:rPr>
              <a:t>Simulation:</a:t>
            </a:r>
            <a:endParaRPr sz="1400">
              <a:latin typeface="Georgia"/>
              <a:cs typeface="Georgia"/>
            </a:endParaRPr>
          </a:p>
          <a:p>
            <a:pPr marL="151765" marR="75565" indent="-114300">
              <a:lnSpc>
                <a:spcPct val="85400"/>
              </a:lnSpc>
              <a:spcBef>
                <a:spcPts val="350"/>
              </a:spcBef>
            </a:pPr>
            <a:r>
              <a:rPr sz="150" spc="-30" baseline="638888">
                <a:solidFill>
                  <a:srgbClr val="221F20"/>
                </a:solidFill>
                <a:latin typeface="Georgia"/>
                <a:cs typeface="Georgia"/>
              </a:rPr>
              <a:t>•</a:t>
            </a:r>
            <a:r>
              <a:rPr sz="1400" spc="20">
                <a:solidFill>
                  <a:srgbClr val="221F20"/>
                </a:solidFill>
                <a:latin typeface="Georgia"/>
                <a:cs typeface="Georgia"/>
              </a:rPr>
              <a:t>•</a:t>
            </a:r>
            <a:r>
              <a:rPr sz="1400" spc="-5">
                <a:solidFill>
                  <a:srgbClr val="221F20"/>
                </a:solidFill>
                <a:latin typeface="Georgia"/>
                <a:cs typeface="Georgia"/>
              </a:rPr>
              <a:t> </a:t>
            </a:r>
            <a:r>
              <a:rPr sz="150" spc="-112" baseline="638888">
                <a:solidFill>
                  <a:srgbClr val="221F20"/>
                </a:solidFill>
                <a:latin typeface="Georgia"/>
                <a:cs typeface="Georgia"/>
              </a:rPr>
              <a:t>0</a:t>
            </a:r>
            <a:r>
              <a:rPr sz="1400" spc="-869">
                <a:solidFill>
                  <a:srgbClr val="221F20"/>
                </a:solidFill>
                <a:latin typeface="Georgia"/>
                <a:cs typeface="Georgia"/>
              </a:rPr>
              <a:t>E</a:t>
            </a:r>
            <a:r>
              <a:rPr sz="150" spc="-30" baseline="638888">
                <a:solidFill>
                  <a:srgbClr val="221F20"/>
                </a:solidFill>
                <a:latin typeface="Georgia"/>
                <a:cs typeface="Georgia"/>
              </a:rPr>
              <a:t>1</a:t>
            </a:r>
            <a:r>
              <a:rPr sz="150" spc="-15" baseline="638888">
                <a:solidFill>
                  <a:srgbClr val="221F20"/>
                </a:solidFill>
                <a:latin typeface="Georgia"/>
                <a:cs typeface="Georgia"/>
              </a:rPr>
              <a:t>/</a:t>
            </a:r>
            <a:r>
              <a:rPr sz="150" spc="-30" baseline="638888">
                <a:solidFill>
                  <a:srgbClr val="221F20"/>
                </a:solidFill>
                <a:latin typeface="Georgia"/>
                <a:cs typeface="Georgia"/>
              </a:rPr>
              <a:t>2</a:t>
            </a:r>
            <a:r>
              <a:rPr sz="150" spc="-7" baseline="638888">
                <a:solidFill>
                  <a:srgbClr val="221F20"/>
                </a:solidFill>
                <a:latin typeface="Georgia"/>
                <a:cs typeface="Georgia"/>
              </a:rPr>
              <a:t>6</a:t>
            </a:r>
            <a:r>
              <a:rPr sz="150" spc="-15" baseline="638888">
                <a:solidFill>
                  <a:srgbClr val="221F20"/>
                </a:solidFill>
                <a:latin typeface="Georgia"/>
                <a:cs typeface="Georgia"/>
              </a:rPr>
              <a:t>/</a:t>
            </a:r>
            <a:r>
              <a:rPr sz="150" spc="-30" baseline="638888">
                <a:solidFill>
                  <a:srgbClr val="221F20"/>
                </a:solidFill>
                <a:latin typeface="Georgia"/>
                <a:cs typeface="Georgia"/>
              </a:rPr>
              <a:t>2</a:t>
            </a:r>
            <a:r>
              <a:rPr sz="150" spc="-7" baseline="638888">
                <a:solidFill>
                  <a:srgbClr val="221F20"/>
                </a:solidFill>
                <a:latin typeface="Georgia"/>
                <a:cs typeface="Georgia"/>
              </a:rPr>
              <a:t>6</a:t>
            </a:r>
            <a:r>
              <a:rPr sz="150" spc="-15" baseline="638888">
                <a:solidFill>
                  <a:srgbClr val="221F20"/>
                </a:solidFill>
                <a:latin typeface="Georgia"/>
                <a:cs typeface="Georgia"/>
              </a:rPr>
              <a:t>-</a:t>
            </a:r>
            <a:r>
              <a:rPr sz="150" spc="15" baseline="638888">
                <a:solidFill>
                  <a:srgbClr val="221F20"/>
                </a:solidFill>
                <a:latin typeface="Georgia"/>
                <a:cs typeface="Georgia"/>
              </a:rPr>
              <a:t> </a:t>
            </a:r>
            <a:r>
              <a:rPr sz="150" baseline="638888">
                <a:solidFill>
                  <a:srgbClr val="221F20"/>
                </a:solidFill>
                <a:latin typeface="Georgia"/>
                <a:cs typeface="Georgia"/>
              </a:rPr>
              <a:t>0</a:t>
            </a:r>
            <a:r>
              <a:rPr sz="150" spc="-15" baseline="638888">
                <a:solidFill>
                  <a:srgbClr val="221F20"/>
                </a:solidFill>
                <a:latin typeface="Georgia"/>
                <a:cs typeface="Georgia"/>
              </a:rPr>
              <a:t>2</a:t>
            </a:r>
            <a:r>
              <a:rPr sz="150" baseline="638888">
                <a:solidFill>
                  <a:srgbClr val="221F20"/>
                </a:solidFill>
                <a:latin typeface="Georgia"/>
                <a:cs typeface="Georgia"/>
              </a:rPr>
              <a:t>/0</a:t>
            </a:r>
            <a:r>
              <a:rPr sz="150" spc="7" baseline="638888">
                <a:solidFill>
                  <a:srgbClr val="221F20"/>
                </a:solidFill>
                <a:latin typeface="Georgia"/>
                <a:cs typeface="Georgia"/>
              </a:rPr>
              <a:t>6</a:t>
            </a:r>
            <a:r>
              <a:rPr sz="150" baseline="638888">
                <a:solidFill>
                  <a:srgbClr val="221F20"/>
                </a:solidFill>
                <a:latin typeface="Georgia"/>
                <a:cs typeface="Georgia"/>
              </a:rPr>
              <a:t>/</a:t>
            </a:r>
            <a:r>
              <a:rPr sz="150" spc="-15" baseline="638888">
                <a:solidFill>
                  <a:srgbClr val="221F20"/>
                </a:solidFill>
                <a:latin typeface="Georgia"/>
                <a:cs typeface="Georgia"/>
              </a:rPr>
              <a:t>2</a:t>
            </a:r>
            <a:r>
              <a:rPr sz="150" spc="7" baseline="638888">
                <a:solidFill>
                  <a:srgbClr val="221F20"/>
                </a:solidFill>
                <a:latin typeface="Georgia"/>
                <a:cs typeface="Georgia"/>
              </a:rPr>
              <a:t>6</a:t>
            </a:r>
            <a:r>
              <a:rPr sz="1400" spc="-5">
                <a:solidFill>
                  <a:srgbClr val="221F20"/>
                </a:solidFill>
                <a:latin typeface="Georgia"/>
                <a:cs typeface="Georgia"/>
              </a:rPr>
              <a:t>n</a:t>
            </a:r>
            <a:r>
              <a:rPr sz="1400" spc="5">
                <a:solidFill>
                  <a:srgbClr val="221F20"/>
                </a:solidFill>
                <a:latin typeface="Georgia"/>
                <a:cs typeface="Georgia"/>
              </a:rPr>
              <a:t>s</a:t>
            </a:r>
            <a:r>
              <a:rPr sz="1400" spc="-5">
                <a:solidFill>
                  <a:srgbClr val="221F20"/>
                </a:solidFill>
                <a:latin typeface="Georgia"/>
                <a:cs typeface="Georgia"/>
              </a:rPr>
              <a:t>u</a:t>
            </a:r>
            <a:r>
              <a:rPr sz="1400">
                <a:solidFill>
                  <a:srgbClr val="221F20"/>
                </a:solidFill>
                <a:latin typeface="Georgia"/>
                <a:cs typeface="Georgia"/>
              </a:rPr>
              <a:t>re</a:t>
            </a:r>
            <a:r>
              <a:rPr sz="1400" spc="-20">
                <a:solidFill>
                  <a:srgbClr val="221F20"/>
                </a:solidFill>
                <a:latin typeface="Georgia"/>
                <a:cs typeface="Georgia"/>
              </a:rPr>
              <a:t> </a:t>
            </a:r>
            <a:r>
              <a:rPr sz="1400">
                <a:solidFill>
                  <a:srgbClr val="221F20"/>
                </a:solidFill>
                <a:latin typeface="Georgia"/>
                <a:cs typeface="Georgia"/>
              </a:rPr>
              <a:t>completion</a:t>
            </a:r>
            <a:r>
              <a:rPr sz="1400" spc="-30">
                <a:solidFill>
                  <a:srgbClr val="221F20"/>
                </a:solidFill>
                <a:latin typeface="Georgia"/>
                <a:cs typeface="Georgia"/>
              </a:rPr>
              <a:t> </a:t>
            </a:r>
            <a:r>
              <a:rPr sz="1400" spc="-25">
                <a:solidFill>
                  <a:srgbClr val="221F20"/>
                </a:solidFill>
                <a:latin typeface="Georgia"/>
                <a:cs typeface="Georgia"/>
              </a:rPr>
              <a:t>of </a:t>
            </a:r>
            <a:r>
              <a:rPr sz="1400">
                <a:solidFill>
                  <a:srgbClr val="221F20"/>
                </a:solidFill>
                <a:latin typeface="Georgia"/>
                <a:cs typeface="Georgia"/>
              </a:rPr>
              <a:t>Tech Readiness;</a:t>
            </a:r>
            <a:r>
              <a:rPr sz="1400" spc="-5">
                <a:solidFill>
                  <a:srgbClr val="221F20"/>
                </a:solidFill>
                <a:latin typeface="Georgia"/>
                <a:cs typeface="Georgia"/>
              </a:rPr>
              <a:t> </a:t>
            </a:r>
            <a:r>
              <a:rPr sz="1400" spc="-10">
                <a:solidFill>
                  <a:srgbClr val="221F20"/>
                </a:solidFill>
                <a:latin typeface="Georgia"/>
                <a:cs typeface="Georgia"/>
              </a:rPr>
              <a:t>Window </a:t>
            </a:r>
            <a:r>
              <a:rPr sz="1400">
                <a:solidFill>
                  <a:srgbClr val="221F20"/>
                </a:solidFill>
                <a:latin typeface="Georgia"/>
                <a:cs typeface="Georgia"/>
              </a:rPr>
              <a:t>closes</a:t>
            </a:r>
            <a:r>
              <a:rPr sz="1400" spc="-10">
                <a:solidFill>
                  <a:srgbClr val="221F20"/>
                </a:solidFill>
                <a:latin typeface="Georgia"/>
                <a:cs typeface="Georgia"/>
              </a:rPr>
              <a:t> 12/26/25</a:t>
            </a:r>
            <a:endParaRPr sz="1400">
              <a:latin typeface="Georgia"/>
              <a:cs typeface="Georgia"/>
            </a:endParaRPr>
          </a:p>
        </p:txBody>
      </p:sp>
      <p:sp>
        <p:nvSpPr>
          <p:cNvPr id="12" name="object 12"/>
          <p:cNvSpPr/>
          <p:nvPr/>
        </p:nvSpPr>
        <p:spPr>
          <a:xfrm>
            <a:off x="5993168" y="1080127"/>
            <a:ext cx="1611630" cy="622300"/>
          </a:xfrm>
          <a:custGeom>
            <a:avLst/>
            <a:gdLst/>
            <a:ahLst/>
            <a:cxnLst/>
            <a:rect l="l" t="t" r="r" b="b"/>
            <a:pathLst>
              <a:path w="1611629" h="622300">
                <a:moveTo>
                  <a:pt x="1362748" y="0"/>
                </a:moveTo>
                <a:lnTo>
                  <a:pt x="0" y="0"/>
                </a:lnTo>
                <a:lnTo>
                  <a:pt x="248831" y="311035"/>
                </a:lnTo>
                <a:lnTo>
                  <a:pt x="0" y="622071"/>
                </a:lnTo>
                <a:lnTo>
                  <a:pt x="1362748" y="622071"/>
                </a:lnTo>
                <a:lnTo>
                  <a:pt x="1611579" y="311035"/>
                </a:lnTo>
                <a:lnTo>
                  <a:pt x="1362748" y="0"/>
                </a:lnTo>
                <a:close/>
              </a:path>
            </a:pathLst>
          </a:custGeom>
          <a:solidFill>
            <a:srgbClr val="FDC350"/>
          </a:solidFill>
        </p:spPr>
        <p:txBody>
          <a:bodyPr wrap="square" lIns="0" tIns="0" rIns="0" bIns="0" rtlCol="0"/>
          <a:lstStyle/>
          <a:p>
            <a:endParaRPr/>
          </a:p>
        </p:txBody>
      </p:sp>
      <p:sp>
        <p:nvSpPr>
          <p:cNvPr id="13" name="object 13"/>
          <p:cNvSpPr/>
          <p:nvPr/>
        </p:nvSpPr>
        <p:spPr>
          <a:xfrm>
            <a:off x="6198677" y="1994414"/>
            <a:ext cx="1473200" cy="4048760"/>
          </a:xfrm>
          <a:custGeom>
            <a:avLst/>
            <a:gdLst/>
            <a:ahLst/>
            <a:cxnLst/>
            <a:rect l="l" t="t" r="r" b="b"/>
            <a:pathLst>
              <a:path w="1473200" h="4048760">
                <a:moveTo>
                  <a:pt x="0" y="147320"/>
                </a:moveTo>
                <a:lnTo>
                  <a:pt x="7509" y="100757"/>
                </a:lnTo>
                <a:lnTo>
                  <a:pt x="28422" y="60317"/>
                </a:lnTo>
                <a:lnTo>
                  <a:pt x="60311" y="28426"/>
                </a:lnTo>
                <a:lnTo>
                  <a:pt x="100753" y="7511"/>
                </a:lnTo>
                <a:lnTo>
                  <a:pt x="147320" y="0"/>
                </a:lnTo>
                <a:lnTo>
                  <a:pt x="1325854" y="0"/>
                </a:lnTo>
                <a:lnTo>
                  <a:pt x="1372421" y="7511"/>
                </a:lnTo>
                <a:lnTo>
                  <a:pt x="1412862" y="28426"/>
                </a:lnTo>
                <a:lnTo>
                  <a:pt x="1444752" y="60317"/>
                </a:lnTo>
                <a:lnTo>
                  <a:pt x="1465664" y="100757"/>
                </a:lnTo>
                <a:lnTo>
                  <a:pt x="1473174" y="147320"/>
                </a:lnTo>
                <a:lnTo>
                  <a:pt x="1473174" y="3901376"/>
                </a:lnTo>
                <a:lnTo>
                  <a:pt x="1465664" y="3947938"/>
                </a:lnTo>
                <a:lnTo>
                  <a:pt x="1444752" y="3988379"/>
                </a:lnTo>
                <a:lnTo>
                  <a:pt x="1412862" y="4020270"/>
                </a:lnTo>
                <a:lnTo>
                  <a:pt x="1372421" y="4041185"/>
                </a:lnTo>
                <a:lnTo>
                  <a:pt x="1325854" y="4048696"/>
                </a:lnTo>
                <a:lnTo>
                  <a:pt x="147320" y="4048696"/>
                </a:lnTo>
                <a:lnTo>
                  <a:pt x="100753" y="4041185"/>
                </a:lnTo>
                <a:lnTo>
                  <a:pt x="60311" y="4020270"/>
                </a:lnTo>
                <a:lnTo>
                  <a:pt x="28422" y="3988379"/>
                </a:lnTo>
                <a:lnTo>
                  <a:pt x="7509" y="3947938"/>
                </a:lnTo>
                <a:lnTo>
                  <a:pt x="0" y="3901376"/>
                </a:lnTo>
                <a:lnTo>
                  <a:pt x="0" y="147320"/>
                </a:lnTo>
                <a:close/>
              </a:path>
            </a:pathLst>
          </a:custGeom>
          <a:ln w="10794">
            <a:solidFill>
              <a:srgbClr val="FDC350"/>
            </a:solidFill>
          </a:ln>
        </p:spPr>
        <p:txBody>
          <a:bodyPr wrap="square" lIns="0" tIns="0" rIns="0" bIns="0" rtlCol="0"/>
          <a:lstStyle/>
          <a:p>
            <a:endParaRPr/>
          </a:p>
        </p:txBody>
      </p:sp>
      <p:sp>
        <p:nvSpPr>
          <p:cNvPr id="14" name="object 14"/>
          <p:cNvSpPr txBox="1"/>
          <p:nvPr/>
        </p:nvSpPr>
        <p:spPr>
          <a:xfrm>
            <a:off x="6328693" y="2089379"/>
            <a:ext cx="1176020" cy="3674745"/>
          </a:xfrm>
          <a:prstGeom prst="rect">
            <a:avLst/>
          </a:prstGeom>
        </p:spPr>
        <p:txBody>
          <a:bodyPr vert="horz" wrap="square" lIns="0" tIns="45720" rIns="0" bIns="0" rtlCol="0">
            <a:spAutoFit/>
          </a:bodyPr>
          <a:lstStyle/>
          <a:p>
            <a:pPr marL="12700" marR="165100">
              <a:lnSpc>
                <a:spcPts val="1430"/>
              </a:lnSpc>
              <a:spcBef>
                <a:spcPts val="360"/>
              </a:spcBef>
            </a:pPr>
            <a:r>
              <a:rPr sz="1400" b="1" spc="-10">
                <a:solidFill>
                  <a:srgbClr val="454142"/>
                </a:solidFill>
                <a:latin typeface="Georgia"/>
                <a:cs typeface="Georgia"/>
              </a:rPr>
              <a:t>February </a:t>
            </a:r>
            <a:r>
              <a:rPr sz="1400" b="1">
                <a:solidFill>
                  <a:srgbClr val="221F20"/>
                </a:solidFill>
                <a:latin typeface="Georgia"/>
                <a:cs typeface="Georgia"/>
              </a:rPr>
              <a:t>and</a:t>
            </a:r>
            <a:r>
              <a:rPr sz="1400" b="1" spc="-15">
                <a:solidFill>
                  <a:srgbClr val="221F20"/>
                </a:solidFill>
                <a:latin typeface="Georgia"/>
                <a:cs typeface="Georgia"/>
              </a:rPr>
              <a:t> </a:t>
            </a:r>
            <a:r>
              <a:rPr sz="1400" b="1" spc="-20">
                <a:solidFill>
                  <a:srgbClr val="221F20"/>
                </a:solidFill>
                <a:latin typeface="Georgia"/>
                <a:cs typeface="Georgia"/>
              </a:rPr>
              <a:t>March</a:t>
            </a:r>
            <a:endParaRPr sz="1400">
              <a:latin typeface="Georgia"/>
              <a:cs typeface="Georgia"/>
            </a:endParaRPr>
          </a:p>
          <a:p>
            <a:pPr marL="126364" marR="160655" indent="-114300">
              <a:lnSpc>
                <a:spcPct val="85300"/>
              </a:lnSpc>
              <a:spcBef>
                <a:spcPts val="550"/>
              </a:spcBef>
              <a:buChar char="•"/>
              <a:tabLst>
                <a:tab pos="126364" algn="l"/>
              </a:tabLst>
            </a:pPr>
            <a:r>
              <a:rPr sz="1400">
                <a:solidFill>
                  <a:srgbClr val="221F20"/>
                </a:solidFill>
                <a:latin typeface="Georgia"/>
                <a:cs typeface="Georgia"/>
              </a:rPr>
              <a:t>LSE</a:t>
            </a:r>
            <a:r>
              <a:rPr sz="1400" spc="-45">
                <a:solidFill>
                  <a:srgbClr val="221F20"/>
                </a:solidFill>
                <a:latin typeface="Georgia"/>
                <a:cs typeface="Georgia"/>
              </a:rPr>
              <a:t> </a:t>
            </a:r>
            <a:r>
              <a:rPr sz="1400">
                <a:solidFill>
                  <a:srgbClr val="221F20"/>
                </a:solidFill>
                <a:latin typeface="Georgia"/>
                <a:cs typeface="Georgia"/>
              </a:rPr>
              <a:t>will</a:t>
            </a:r>
            <a:r>
              <a:rPr sz="1400" spc="-20">
                <a:solidFill>
                  <a:srgbClr val="221F20"/>
                </a:solidFill>
                <a:latin typeface="Georgia"/>
                <a:cs typeface="Georgia"/>
              </a:rPr>
              <a:t> </a:t>
            </a:r>
            <a:r>
              <a:rPr sz="1400" spc="-25">
                <a:solidFill>
                  <a:srgbClr val="221F20"/>
                </a:solidFill>
                <a:latin typeface="Georgia"/>
                <a:cs typeface="Georgia"/>
              </a:rPr>
              <a:t>be </a:t>
            </a:r>
            <a:r>
              <a:rPr sz="1400">
                <a:solidFill>
                  <a:srgbClr val="221F20"/>
                </a:solidFill>
                <a:latin typeface="Georgia"/>
                <a:cs typeface="Georgia"/>
              </a:rPr>
              <a:t>loaded</a:t>
            </a:r>
            <a:r>
              <a:rPr sz="1400" spc="-15">
                <a:solidFill>
                  <a:srgbClr val="221F20"/>
                </a:solidFill>
                <a:latin typeface="Georgia"/>
                <a:cs typeface="Georgia"/>
              </a:rPr>
              <a:t> </a:t>
            </a:r>
            <a:r>
              <a:rPr sz="1400" spc="-25">
                <a:solidFill>
                  <a:srgbClr val="221F20"/>
                </a:solidFill>
                <a:latin typeface="Georgia"/>
                <a:cs typeface="Georgia"/>
              </a:rPr>
              <a:t>to </a:t>
            </a:r>
            <a:r>
              <a:rPr sz="1400" spc="-10">
                <a:solidFill>
                  <a:srgbClr val="221F20"/>
                </a:solidFill>
                <a:latin typeface="Georgia"/>
                <a:cs typeface="Georgia"/>
              </a:rPr>
              <a:t>Nextera </a:t>
            </a:r>
            <a:r>
              <a:rPr sz="1400">
                <a:solidFill>
                  <a:srgbClr val="221F20"/>
                </a:solidFill>
                <a:latin typeface="Georgia"/>
                <a:cs typeface="Georgia"/>
              </a:rPr>
              <a:t>Admin</a:t>
            </a:r>
            <a:r>
              <a:rPr sz="1400" spc="-45">
                <a:solidFill>
                  <a:srgbClr val="221F20"/>
                </a:solidFill>
                <a:latin typeface="Georgia"/>
                <a:cs typeface="Georgia"/>
              </a:rPr>
              <a:t> </a:t>
            </a:r>
            <a:r>
              <a:rPr sz="1400" spc="-25">
                <a:solidFill>
                  <a:srgbClr val="221F20"/>
                </a:solidFill>
                <a:latin typeface="Georgia"/>
                <a:cs typeface="Georgia"/>
              </a:rPr>
              <a:t>for </a:t>
            </a:r>
            <a:r>
              <a:rPr sz="1400">
                <a:solidFill>
                  <a:srgbClr val="221F20"/>
                </a:solidFill>
                <a:latin typeface="Georgia"/>
                <a:cs typeface="Georgia"/>
              </a:rPr>
              <a:t>ELA</a:t>
            </a:r>
            <a:r>
              <a:rPr sz="1400" spc="-30">
                <a:solidFill>
                  <a:srgbClr val="221F20"/>
                </a:solidFill>
                <a:latin typeface="Georgia"/>
                <a:cs typeface="Georgia"/>
              </a:rPr>
              <a:t> </a:t>
            </a:r>
            <a:r>
              <a:rPr sz="1400" spc="-25">
                <a:solidFill>
                  <a:srgbClr val="221F20"/>
                </a:solidFill>
                <a:latin typeface="Georgia"/>
                <a:cs typeface="Georgia"/>
              </a:rPr>
              <a:t>and </a:t>
            </a:r>
            <a:r>
              <a:rPr sz="1400" spc="-20">
                <a:solidFill>
                  <a:srgbClr val="221F20"/>
                </a:solidFill>
                <a:latin typeface="Georgia"/>
                <a:cs typeface="Georgia"/>
              </a:rPr>
              <a:t>Math</a:t>
            </a:r>
            <a:endParaRPr sz="1400">
              <a:latin typeface="Georgia"/>
              <a:cs typeface="Georgia"/>
            </a:endParaRPr>
          </a:p>
          <a:p>
            <a:pPr marL="126364" marR="180975" indent="-114300">
              <a:lnSpc>
                <a:spcPts val="1430"/>
              </a:lnSpc>
              <a:spcBef>
                <a:spcPts val="245"/>
              </a:spcBef>
              <a:buChar char="•"/>
              <a:tabLst>
                <a:tab pos="126364" algn="l"/>
              </a:tabLst>
            </a:pPr>
            <a:r>
              <a:rPr sz="1400" spc="-10">
                <a:solidFill>
                  <a:srgbClr val="221F20"/>
                </a:solidFill>
                <a:latin typeface="Georgia"/>
                <a:cs typeface="Georgia"/>
              </a:rPr>
              <a:t>ScorePoint Training: </a:t>
            </a:r>
            <a:r>
              <a:rPr sz="1400" spc="-25">
                <a:solidFill>
                  <a:srgbClr val="221F20"/>
                </a:solidFill>
                <a:latin typeface="Georgia"/>
                <a:cs typeface="Georgia"/>
              </a:rPr>
              <a:t>TBD</a:t>
            </a:r>
            <a:endParaRPr sz="1400">
              <a:latin typeface="Georgia"/>
              <a:cs typeface="Georgia"/>
            </a:endParaRPr>
          </a:p>
          <a:p>
            <a:pPr marL="126364" marR="5080" indent="-114300">
              <a:lnSpc>
                <a:spcPct val="85100"/>
              </a:lnSpc>
              <a:spcBef>
                <a:spcPts val="240"/>
              </a:spcBef>
              <a:buChar char="•"/>
              <a:tabLst>
                <a:tab pos="126364" algn="l"/>
              </a:tabLst>
            </a:pPr>
            <a:r>
              <a:rPr sz="1400">
                <a:solidFill>
                  <a:srgbClr val="221F20"/>
                </a:solidFill>
                <a:latin typeface="Georgia"/>
                <a:cs typeface="Georgia"/>
              </a:rPr>
              <a:t>Student</a:t>
            </a:r>
            <a:r>
              <a:rPr sz="1400" spc="-30">
                <a:solidFill>
                  <a:srgbClr val="221F20"/>
                </a:solidFill>
                <a:latin typeface="Georgia"/>
                <a:cs typeface="Georgia"/>
              </a:rPr>
              <a:t> </a:t>
            </a:r>
            <a:r>
              <a:rPr sz="1400" spc="-20">
                <a:solidFill>
                  <a:srgbClr val="221F20"/>
                </a:solidFill>
                <a:latin typeface="Georgia"/>
                <a:cs typeface="Georgia"/>
              </a:rPr>
              <a:t>Data </a:t>
            </a:r>
            <a:r>
              <a:rPr sz="1400">
                <a:solidFill>
                  <a:srgbClr val="221F20"/>
                </a:solidFill>
                <a:latin typeface="Georgia"/>
                <a:cs typeface="Georgia"/>
              </a:rPr>
              <a:t>loaded</a:t>
            </a:r>
            <a:r>
              <a:rPr sz="1400" spc="-15">
                <a:solidFill>
                  <a:srgbClr val="221F20"/>
                </a:solidFill>
                <a:latin typeface="Georgia"/>
                <a:cs typeface="Georgia"/>
              </a:rPr>
              <a:t> </a:t>
            </a:r>
            <a:r>
              <a:rPr sz="1400" spc="-25">
                <a:solidFill>
                  <a:srgbClr val="221F20"/>
                </a:solidFill>
                <a:latin typeface="Georgia"/>
                <a:cs typeface="Georgia"/>
              </a:rPr>
              <a:t>to </a:t>
            </a:r>
            <a:r>
              <a:rPr sz="1400" spc="-10">
                <a:solidFill>
                  <a:srgbClr val="221F20"/>
                </a:solidFill>
                <a:latin typeface="Georgia"/>
                <a:cs typeface="Georgia"/>
              </a:rPr>
              <a:t>Nextera </a:t>
            </a:r>
            <a:r>
              <a:rPr sz="1400">
                <a:solidFill>
                  <a:srgbClr val="221F20"/>
                </a:solidFill>
                <a:latin typeface="Georgia"/>
                <a:cs typeface="Georgia"/>
              </a:rPr>
              <a:t>Admin</a:t>
            </a:r>
            <a:r>
              <a:rPr sz="1400" spc="-45">
                <a:solidFill>
                  <a:srgbClr val="221F20"/>
                </a:solidFill>
                <a:latin typeface="Georgia"/>
                <a:cs typeface="Georgia"/>
              </a:rPr>
              <a:t> </a:t>
            </a:r>
            <a:r>
              <a:rPr sz="1400" spc="-25">
                <a:solidFill>
                  <a:srgbClr val="221F20"/>
                </a:solidFill>
                <a:latin typeface="Georgia"/>
                <a:cs typeface="Georgia"/>
              </a:rPr>
              <a:t>for </a:t>
            </a:r>
            <a:r>
              <a:rPr sz="1400" spc="-10">
                <a:solidFill>
                  <a:srgbClr val="221F20"/>
                </a:solidFill>
                <a:latin typeface="Georgia"/>
                <a:cs typeface="Georgia"/>
              </a:rPr>
              <a:t>Operational Testing</a:t>
            </a:r>
            <a:endParaRPr sz="1400">
              <a:latin typeface="Georgia"/>
              <a:cs typeface="Georgia"/>
            </a:endParaRPr>
          </a:p>
          <a:p>
            <a:pPr marL="126364" marR="153670" indent="-114300">
              <a:lnSpc>
                <a:spcPts val="1440"/>
              </a:lnSpc>
              <a:spcBef>
                <a:spcPts val="235"/>
              </a:spcBef>
              <a:buChar char="•"/>
              <a:tabLst>
                <a:tab pos="126364" algn="l"/>
              </a:tabLst>
            </a:pPr>
            <a:r>
              <a:rPr sz="1400">
                <a:solidFill>
                  <a:srgbClr val="221F20"/>
                </a:solidFill>
                <a:latin typeface="Georgia"/>
                <a:cs typeface="Georgia"/>
              </a:rPr>
              <a:t>Prepare</a:t>
            </a:r>
            <a:r>
              <a:rPr sz="1400" spc="-20">
                <a:solidFill>
                  <a:srgbClr val="221F20"/>
                </a:solidFill>
                <a:latin typeface="Georgia"/>
                <a:cs typeface="Georgia"/>
              </a:rPr>
              <a:t> </a:t>
            </a:r>
            <a:r>
              <a:rPr sz="1400" spc="-25">
                <a:solidFill>
                  <a:srgbClr val="221F20"/>
                </a:solidFill>
                <a:latin typeface="Georgia"/>
                <a:cs typeface="Georgia"/>
              </a:rPr>
              <a:t>for </a:t>
            </a:r>
            <a:r>
              <a:rPr sz="1400" spc="-10">
                <a:solidFill>
                  <a:srgbClr val="221F20"/>
                </a:solidFill>
                <a:latin typeface="Georgia"/>
                <a:cs typeface="Georgia"/>
              </a:rPr>
              <a:t>Testing</a:t>
            </a:r>
            <a:endParaRPr sz="1400">
              <a:latin typeface="Georgia"/>
              <a:cs typeface="Georgia"/>
            </a:endParaRPr>
          </a:p>
        </p:txBody>
      </p:sp>
      <p:grpSp>
        <p:nvGrpSpPr>
          <p:cNvPr id="15" name="object 15"/>
          <p:cNvGrpSpPr/>
          <p:nvPr/>
        </p:nvGrpSpPr>
        <p:grpSpPr>
          <a:xfrm>
            <a:off x="7856300" y="1071555"/>
            <a:ext cx="1628775" cy="639445"/>
            <a:chOff x="7138740" y="1061079"/>
            <a:chExt cx="1628775" cy="639445"/>
          </a:xfrm>
        </p:grpSpPr>
        <p:sp>
          <p:nvSpPr>
            <p:cNvPr id="16" name="object 16"/>
            <p:cNvSpPr/>
            <p:nvPr/>
          </p:nvSpPr>
          <p:spPr>
            <a:xfrm>
              <a:off x="7147312" y="1069652"/>
              <a:ext cx="1611630" cy="622300"/>
            </a:xfrm>
            <a:custGeom>
              <a:avLst/>
              <a:gdLst/>
              <a:ahLst/>
              <a:cxnLst/>
              <a:rect l="l" t="t" r="r" b="b"/>
              <a:pathLst>
                <a:path w="1611629" h="622300">
                  <a:moveTo>
                    <a:pt x="1362748" y="0"/>
                  </a:moveTo>
                  <a:lnTo>
                    <a:pt x="0" y="0"/>
                  </a:lnTo>
                  <a:lnTo>
                    <a:pt x="248831" y="311035"/>
                  </a:lnTo>
                  <a:lnTo>
                    <a:pt x="0" y="622071"/>
                  </a:lnTo>
                  <a:lnTo>
                    <a:pt x="1362748" y="622071"/>
                  </a:lnTo>
                  <a:lnTo>
                    <a:pt x="1611579" y="311035"/>
                  </a:lnTo>
                  <a:lnTo>
                    <a:pt x="1362748" y="0"/>
                  </a:lnTo>
                  <a:close/>
                </a:path>
              </a:pathLst>
            </a:custGeom>
            <a:solidFill>
              <a:srgbClr val="FAD2D1"/>
            </a:solidFill>
          </p:spPr>
          <p:txBody>
            <a:bodyPr wrap="square" lIns="0" tIns="0" rIns="0" bIns="0" rtlCol="0"/>
            <a:lstStyle/>
            <a:p>
              <a:endParaRPr/>
            </a:p>
          </p:txBody>
        </p:sp>
        <p:sp>
          <p:nvSpPr>
            <p:cNvPr id="17" name="object 17"/>
            <p:cNvSpPr/>
            <p:nvPr/>
          </p:nvSpPr>
          <p:spPr>
            <a:xfrm>
              <a:off x="7147312" y="1069652"/>
              <a:ext cx="1611630" cy="622300"/>
            </a:xfrm>
            <a:custGeom>
              <a:avLst/>
              <a:gdLst/>
              <a:ahLst/>
              <a:cxnLst/>
              <a:rect l="l" t="t" r="r" b="b"/>
              <a:pathLst>
                <a:path w="1611629" h="622300">
                  <a:moveTo>
                    <a:pt x="0" y="0"/>
                  </a:moveTo>
                  <a:lnTo>
                    <a:pt x="1362748" y="0"/>
                  </a:lnTo>
                  <a:lnTo>
                    <a:pt x="1611579" y="311035"/>
                  </a:lnTo>
                  <a:lnTo>
                    <a:pt x="1362748" y="622071"/>
                  </a:lnTo>
                  <a:lnTo>
                    <a:pt x="0" y="622071"/>
                  </a:lnTo>
                  <a:lnTo>
                    <a:pt x="248831" y="311035"/>
                  </a:lnTo>
                  <a:lnTo>
                    <a:pt x="0" y="0"/>
                  </a:lnTo>
                  <a:close/>
                </a:path>
              </a:pathLst>
            </a:custGeom>
            <a:ln w="17145">
              <a:solidFill>
                <a:srgbClr val="FFFFFF"/>
              </a:solidFill>
            </a:ln>
          </p:spPr>
          <p:txBody>
            <a:bodyPr wrap="square" lIns="0" tIns="0" rIns="0" bIns="0" rtlCol="0"/>
            <a:lstStyle/>
            <a:p>
              <a:endParaRPr/>
            </a:p>
          </p:txBody>
        </p:sp>
      </p:grpSp>
      <p:sp>
        <p:nvSpPr>
          <p:cNvPr id="18" name="object 18"/>
          <p:cNvSpPr/>
          <p:nvPr/>
        </p:nvSpPr>
        <p:spPr>
          <a:xfrm>
            <a:off x="7835699" y="1963880"/>
            <a:ext cx="1721485" cy="2717800"/>
          </a:xfrm>
          <a:custGeom>
            <a:avLst/>
            <a:gdLst/>
            <a:ahLst/>
            <a:cxnLst/>
            <a:rect l="l" t="t" r="r" b="b"/>
            <a:pathLst>
              <a:path w="1721484" h="2717800">
                <a:moveTo>
                  <a:pt x="0" y="172097"/>
                </a:moveTo>
                <a:lnTo>
                  <a:pt x="6147" y="126347"/>
                </a:lnTo>
                <a:lnTo>
                  <a:pt x="23496" y="85236"/>
                </a:lnTo>
                <a:lnTo>
                  <a:pt x="50406" y="50406"/>
                </a:lnTo>
                <a:lnTo>
                  <a:pt x="85236" y="23496"/>
                </a:lnTo>
                <a:lnTo>
                  <a:pt x="126347" y="6147"/>
                </a:lnTo>
                <a:lnTo>
                  <a:pt x="172097" y="0"/>
                </a:lnTo>
                <a:lnTo>
                  <a:pt x="1548917" y="0"/>
                </a:lnTo>
                <a:lnTo>
                  <a:pt x="1594667" y="6147"/>
                </a:lnTo>
                <a:lnTo>
                  <a:pt x="1635778" y="23496"/>
                </a:lnTo>
                <a:lnTo>
                  <a:pt x="1670608" y="50406"/>
                </a:lnTo>
                <a:lnTo>
                  <a:pt x="1697518" y="85236"/>
                </a:lnTo>
                <a:lnTo>
                  <a:pt x="1714867" y="126347"/>
                </a:lnTo>
                <a:lnTo>
                  <a:pt x="1721015" y="172097"/>
                </a:lnTo>
                <a:lnTo>
                  <a:pt x="1721015" y="2545156"/>
                </a:lnTo>
                <a:lnTo>
                  <a:pt x="1714867" y="2590911"/>
                </a:lnTo>
                <a:lnTo>
                  <a:pt x="1697518" y="2632026"/>
                </a:lnTo>
                <a:lnTo>
                  <a:pt x="1670608" y="2666858"/>
                </a:lnTo>
                <a:lnTo>
                  <a:pt x="1635778" y="2693769"/>
                </a:lnTo>
                <a:lnTo>
                  <a:pt x="1594667" y="2711119"/>
                </a:lnTo>
                <a:lnTo>
                  <a:pt x="1548917" y="2717266"/>
                </a:lnTo>
                <a:lnTo>
                  <a:pt x="172097" y="2717266"/>
                </a:lnTo>
                <a:lnTo>
                  <a:pt x="126347" y="2711119"/>
                </a:lnTo>
                <a:lnTo>
                  <a:pt x="85236" y="2693769"/>
                </a:lnTo>
                <a:lnTo>
                  <a:pt x="50406" y="2666858"/>
                </a:lnTo>
                <a:lnTo>
                  <a:pt x="23496" y="2632026"/>
                </a:lnTo>
                <a:lnTo>
                  <a:pt x="6147" y="2590911"/>
                </a:lnTo>
                <a:lnTo>
                  <a:pt x="0" y="2545156"/>
                </a:lnTo>
                <a:lnTo>
                  <a:pt x="0" y="172097"/>
                </a:lnTo>
                <a:close/>
              </a:path>
            </a:pathLst>
          </a:custGeom>
          <a:ln w="10795">
            <a:solidFill>
              <a:srgbClr val="FAD2D1"/>
            </a:solidFill>
          </a:ln>
        </p:spPr>
        <p:txBody>
          <a:bodyPr wrap="square" lIns="0" tIns="0" rIns="0" bIns="0" rtlCol="0"/>
          <a:lstStyle/>
          <a:p>
            <a:endParaRPr/>
          </a:p>
        </p:txBody>
      </p:sp>
      <p:sp>
        <p:nvSpPr>
          <p:cNvPr id="19" name="object 19"/>
          <p:cNvSpPr txBox="1"/>
          <p:nvPr/>
        </p:nvSpPr>
        <p:spPr>
          <a:xfrm>
            <a:off x="7972796" y="2027049"/>
            <a:ext cx="1433195" cy="2046605"/>
          </a:xfrm>
          <a:prstGeom prst="rect">
            <a:avLst/>
          </a:prstGeom>
        </p:spPr>
        <p:txBody>
          <a:bodyPr vert="horz" wrap="square" lIns="0" tIns="52069" rIns="0" bIns="0" rtlCol="0">
            <a:spAutoFit/>
          </a:bodyPr>
          <a:lstStyle/>
          <a:p>
            <a:pPr marL="12700">
              <a:spcBef>
                <a:spcPts val="409"/>
              </a:spcBef>
            </a:pPr>
            <a:r>
              <a:rPr sz="1400" b="1">
                <a:solidFill>
                  <a:srgbClr val="454142"/>
                </a:solidFill>
                <a:latin typeface="Georgia"/>
                <a:cs typeface="Georgia"/>
              </a:rPr>
              <a:t>April</a:t>
            </a:r>
            <a:r>
              <a:rPr sz="1400" b="1" spc="-30">
                <a:solidFill>
                  <a:srgbClr val="454142"/>
                </a:solidFill>
                <a:latin typeface="Georgia"/>
                <a:cs typeface="Georgia"/>
              </a:rPr>
              <a:t> </a:t>
            </a:r>
            <a:r>
              <a:rPr sz="1400" b="1">
                <a:solidFill>
                  <a:srgbClr val="454142"/>
                </a:solidFill>
                <a:latin typeface="Georgia"/>
                <a:cs typeface="Georgia"/>
              </a:rPr>
              <a:t>and</a:t>
            </a:r>
            <a:r>
              <a:rPr sz="1400" b="1" spc="-25">
                <a:solidFill>
                  <a:srgbClr val="454142"/>
                </a:solidFill>
                <a:latin typeface="Georgia"/>
                <a:cs typeface="Georgia"/>
              </a:rPr>
              <a:t> May</a:t>
            </a:r>
            <a:endParaRPr sz="1400">
              <a:latin typeface="Georgia"/>
              <a:cs typeface="Georgia"/>
            </a:endParaRPr>
          </a:p>
          <a:p>
            <a:pPr marL="125095" marR="5080" indent="-113030">
              <a:lnSpc>
                <a:spcPct val="85200"/>
              </a:lnSpc>
              <a:spcBef>
                <a:spcPts val="560"/>
              </a:spcBef>
              <a:buFont typeface="Arial"/>
              <a:buChar char="•"/>
              <a:tabLst>
                <a:tab pos="126364" algn="l"/>
              </a:tabLst>
            </a:pPr>
            <a:r>
              <a:rPr sz="1400">
                <a:solidFill>
                  <a:srgbClr val="221F20"/>
                </a:solidFill>
                <a:latin typeface="Georgia"/>
                <a:cs typeface="Georgia"/>
              </a:rPr>
              <a:t>Testing</a:t>
            </a:r>
            <a:r>
              <a:rPr sz="1400" spc="-20">
                <a:solidFill>
                  <a:srgbClr val="221F20"/>
                </a:solidFill>
                <a:latin typeface="Georgia"/>
                <a:cs typeface="Georgia"/>
              </a:rPr>
              <a:t> </a:t>
            </a:r>
            <a:r>
              <a:rPr sz="1400" spc="-10">
                <a:solidFill>
                  <a:srgbClr val="221F20"/>
                </a:solidFill>
                <a:latin typeface="Georgia"/>
                <a:cs typeface="Georgia"/>
              </a:rPr>
              <a:t>window 	</a:t>
            </a:r>
            <a:r>
              <a:rPr sz="1400">
                <a:solidFill>
                  <a:srgbClr val="221F20"/>
                </a:solidFill>
                <a:latin typeface="Georgia"/>
                <a:cs typeface="Georgia"/>
              </a:rPr>
              <a:t>for</a:t>
            </a:r>
            <a:r>
              <a:rPr sz="1400" spc="-25">
                <a:solidFill>
                  <a:srgbClr val="221F20"/>
                </a:solidFill>
                <a:latin typeface="Georgia"/>
                <a:cs typeface="Georgia"/>
              </a:rPr>
              <a:t> </a:t>
            </a:r>
            <a:r>
              <a:rPr sz="1400">
                <a:solidFill>
                  <a:srgbClr val="221F20"/>
                </a:solidFill>
                <a:latin typeface="Georgia"/>
                <a:cs typeface="Georgia"/>
              </a:rPr>
              <a:t>ELA,</a:t>
            </a:r>
            <a:r>
              <a:rPr sz="1400" spc="-25">
                <a:solidFill>
                  <a:srgbClr val="221F20"/>
                </a:solidFill>
                <a:latin typeface="Georgia"/>
                <a:cs typeface="Georgia"/>
              </a:rPr>
              <a:t> </a:t>
            </a:r>
            <a:r>
              <a:rPr sz="1400">
                <a:solidFill>
                  <a:srgbClr val="221F20"/>
                </a:solidFill>
                <a:latin typeface="Georgia"/>
                <a:cs typeface="Georgia"/>
              </a:rPr>
              <a:t>Math</a:t>
            </a:r>
            <a:r>
              <a:rPr sz="1400" spc="-10">
                <a:solidFill>
                  <a:srgbClr val="221F20"/>
                </a:solidFill>
                <a:latin typeface="Georgia"/>
                <a:cs typeface="Georgia"/>
              </a:rPr>
              <a:t> </a:t>
            </a:r>
            <a:r>
              <a:rPr sz="1400" spc="-50">
                <a:solidFill>
                  <a:srgbClr val="221F20"/>
                </a:solidFill>
                <a:latin typeface="Georgia"/>
                <a:cs typeface="Georgia"/>
              </a:rPr>
              <a:t>&amp; 	</a:t>
            </a:r>
            <a:r>
              <a:rPr sz="1400">
                <a:solidFill>
                  <a:srgbClr val="221F20"/>
                </a:solidFill>
                <a:latin typeface="Georgia"/>
                <a:cs typeface="Georgia"/>
              </a:rPr>
              <a:t>Science:</a:t>
            </a:r>
            <a:r>
              <a:rPr sz="1400" spc="-50">
                <a:solidFill>
                  <a:srgbClr val="221F20"/>
                </a:solidFill>
                <a:latin typeface="Georgia"/>
                <a:cs typeface="Georgia"/>
              </a:rPr>
              <a:t> </a:t>
            </a:r>
            <a:r>
              <a:rPr sz="1400" spc="-20">
                <a:solidFill>
                  <a:srgbClr val="454142"/>
                </a:solidFill>
                <a:latin typeface="Georgia"/>
                <a:cs typeface="Georgia"/>
              </a:rPr>
              <a:t>4/6- 	</a:t>
            </a:r>
            <a:r>
              <a:rPr sz="1400" spc="-10">
                <a:solidFill>
                  <a:srgbClr val="454142"/>
                </a:solidFill>
                <a:latin typeface="Georgia"/>
                <a:cs typeface="Georgia"/>
              </a:rPr>
              <a:t>5/15/25</a:t>
            </a:r>
            <a:endParaRPr sz="1400">
              <a:latin typeface="Georgia"/>
              <a:cs typeface="Georgia"/>
            </a:endParaRPr>
          </a:p>
          <a:p>
            <a:pPr marL="125095" marR="199390" indent="-113030">
              <a:lnSpc>
                <a:spcPts val="1430"/>
              </a:lnSpc>
              <a:spcBef>
                <a:spcPts val="245"/>
              </a:spcBef>
              <a:buFont typeface="Arial"/>
              <a:buChar char="•"/>
              <a:tabLst>
                <a:tab pos="126364" algn="l"/>
              </a:tabLst>
            </a:pPr>
            <a:r>
              <a:rPr sz="1400" spc="-10">
                <a:solidFill>
                  <a:srgbClr val="221F20"/>
                </a:solidFill>
                <a:latin typeface="Georgia"/>
                <a:cs typeface="Georgia"/>
              </a:rPr>
              <a:t>Scoring 	</a:t>
            </a:r>
            <a:r>
              <a:rPr sz="1400">
                <a:solidFill>
                  <a:srgbClr val="221F20"/>
                </a:solidFill>
                <a:latin typeface="Georgia"/>
                <a:cs typeface="Georgia"/>
              </a:rPr>
              <a:t>Window:</a:t>
            </a:r>
            <a:r>
              <a:rPr sz="1400" spc="-55">
                <a:solidFill>
                  <a:srgbClr val="221F20"/>
                </a:solidFill>
                <a:latin typeface="Georgia"/>
                <a:cs typeface="Georgia"/>
              </a:rPr>
              <a:t> </a:t>
            </a:r>
            <a:r>
              <a:rPr sz="1400" spc="-20">
                <a:solidFill>
                  <a:srgbClr val="454142"/>
                </a:solidFill>
                <a:latin typeface="Georgia"/>
                <a:cs typeface="Georgia"/>
              </a:rPr>
              <a:t>4/7- 	</a:t>
            </a:r>
            <a:r>
              <a:rPr sz="1400" spc="-10">
                <a:solidFill>
                  <a:srgbClr val="454142"/>
                </a:solidFill>
                <a:latin typeface="Georgia"/>
                <a:cs typeface="Georgia"/>
              </a:rPr>
              <a:t>5/22/25</a:t>
            </a:r>
            <a:endParaRPr sz="1400">
              <a:latin typeface="Georgia"/>
              <a:cs typeface="Georgia"/>
            </a:endParaRPr>
          </a:p>
          <a:p>
            <a:pPr marL="125095" marR="170180" indent="-113030">
              <a:lnSpc>
                <a:spcPts val="1430"/>
              </a:lnSpc>
              <a:spcBef>
                <a:spcPts val="245"/>
              </a:spcBef>
              <a:buFont typeface="Arial"/>
              <a:buChar char="•"/>
              <a:tabLst>
                <a:tab pos="126364" algn="l"/>
              </a:tabLst>
            </a:pPr>
            <a:r>
              <a:rPr sz="1400">
                <a:solidFill>
                  <a:srgbClr val="454142"/>
                </a:solidFill>
                <a:latin typeface="Georgia"/>
                <a:cs typeface="Georgia"/>
              </a:rPr>
              <a:t>Last</a:t>
            </a:r>
            <a:r>
              <a:rPr sz="1400" spc="-25">
                <a:solidFill>
                  <a:srgbClr val="454142"/>
                </a:solidFill>
                <a:latin typeface="Georgia"/>
                <a:cs typeface="Georgia"/>
              </a:rPr>
              <a:t> </a:t>
            </a:r>
            <a:r>
              <a:rPr sz="1400">
                <a:solidFill>
                  <a:srgbClr val="454142"/>
                </a:solidFill>
                <a:latin typeface="Georgia"/>
                <a:cs typeface="Georgia"/>
              </a:rPr>
              <a:t>day</a:t>
            </a:r>
            <a:r>
              <a:rPr sz="1400" spc="-10">
                <a:solidFill>
                  <a:srgbClr val="454142"/>
                </a:solidFill>
                <a:latin typeface="Georgia"/>
                <a:cs typeface="Georgia"/>
              </a:rPr>
              <a:t> </a:t>
            </a:r>
            <a:r>
              <a:rPr sz="1400">
                <a:solidFill>
                  <a:srgbClr val="454142"/>
                </a:solidFill>
                <a:latin typeface="Georgia"/>
                <a:cs typeface="Georgia"/>
              </a:rPr>
              <a:t>to</a:t>
            </a:r>
            <a:r>
              <a:rPr sz="1400" spc="5">
                <a:solidFill>
                  <a:srgbClr val="454142"/>
                </a:solidFill>
                <a:latin typeface="Georgia"/>
                <a:cs typeface="Georgia"/>
              </a:rPr>
              <a:t> </a:t>
            </a:r>
            <a:r>
              <a:rPr sz="1400" spc="-25">
                <a:solidFill>
                  <a:srgbClr val="454142"/>
                </a:solidFill>
                <a:latin typeface="Georgia"/>
                <a:cs typeface="Georgia"/>
              </a:rPr>
              <a:t>set 	</a:t>
            </a:r>
            <a:r>
              <a:rPr sz="1400">
                <a:solidFill>
                  <a:srgbClr val="454142"/>
                </a:solidFill>
                <a:latin typeface="Georgia"/>
                <a:cs typeface="Georgia"/>
              </a:rPr>
              <a:t>NTC:</a:t>
            </a:r>
            <a:r>
              <a:rPr sz="1400" spc="-20">
                <a:solidFill>
                  <a:srgbClr val="454142"/>
                </a:solidFill>
                <a:latin typeface="Georgia"/>
                <a:cs typeface="Georgia"/>
              </a:rPr>
              <a:t> </a:t>
            </a:r>
            <a:r>
              <a:rPr sz="1400" spc="-10">
                <a:solidFill>
                  <a:srgbClr val="454142"/>
                </a:solidFill>
                <a:latin typeface="Georgia"/>
                <a:cs typeface="Georgia"/>
              </a:rPr>
              <a:t>5/22/26</a:t>
            </a:r>
            <a:endParaRPr sz="1400">
              <a:latin typeface="Georgia"/>
              <a:cs typeface="Georgia"/>
            </a:endParaRPr>
          </a:p>
        </p:txBody>
      </p:sp>
      <p:sp>
        <p:nvSpPr>
          <p:cNvPr id="20" name="Slide Number Placeholder 3">
            <a:extLst>
              <a:ext uri="{FF2B5EF4-FFF2-40B4-BE49-F238E27FC236}">
                <a16:creationId xmlns:a16="http://schemas.microsoft.com/office/drawing/2014/main" id="{B1A369BA-0CD2-B583-0D3B-CE22F3393B25}"/>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36</a:t>
            </a:fld>
            <a:endParaRPr lang="en-US"/>
          </a:p>
        </p:txBody>
      </p:sp>
      <p:sp>
        <p:nvSpPr>
          <p:cNvPr id="21" name="Rectangle 20">
            <a:extLst>
              <a:ext uri="{FF2B5EF4-FFF2-40B4-BE49-F238E27FC236}">
                <a16:creationId xmlns:a16="http://schemas.microsoft.com/office/drawing/2014/main" id="{17699E7B-7380-1284-704D-7A47787FCB94}"/>
              </a:ext>
            </a:extLst>
          </p:cNvPr>
          <p:cNvSpPr/>
          <p:nvPr/>
        </p:nvSpPr>
        <p:spPr>
          <a:xfrm>
            <a:off x="3401961" y="1702427"/>
            <a:ext cx="2694039" cy="4865521"/>
          </a:xfrm>
          <a:custGeom>
            <a:avLst/>
            <a:gdLst>
              <a:gd name="connsiteX0" fmla="*/ 0 w 2694039"/>
              <a:gd name="connsiteY0" fmla="*/ 0 h 4865521"/>
              <a:gd name="connsiteX1" fmla="*/ 592689 w 2694039"/>
              <a:gd name="connsiteY1" fmla="*/ 0 h 4865521"/>
              <a:gd name="connsiteX2" fmla="*/ 1077616 w 2694039"/>
              <a:gd name="connsiteY2" fmla="*/ 0 h 4865521"/>
              <a:gd name="connsiteX3" fmla="*/ 1616423 w 2694039"/>
              <a:gd name="connsiteY3" fmla="*/ 0 h 4865521"/>
              <a:gd name="connsiteX4" fmla="*/ 2155231 w 2694039"/>
              <a:gd name="connsiteY4" fmla="*/ 0 h 4865521"/>
              <a:gd name="connsiteX5" fmla="*/ 2694039 w 2694039"/>
              <a:gd name="connsiteY5" fmla="*/ 0 h 4865521"/>
              <a:gd name="connsiteX6" fmla="*/ 2694039 w 2694039"/>
              <a:gd name="connsiteY6" fmla="*/ 443303 h 4865521"/>
              <a:gd name="connsiteX7" fmla="*/ 2694039 w 2694039"/>
              <a:gd name="connsiteY7" fmla="*/ 1032572 h 4865521"/>
              <a:gd name="connsiteX8" fmla="*/ 2694039 w 2694039"/>
              <a:gd name="connsiteY8" fmla="*/ 1621840 h 4865521"/>
              <a:gd name="connsiteX9" fmla="*/ 2694039 w 2694039"/>
              <a:gd name="connsiteY9" fmla="*/ 2259764 h 4865521"/>
              <a:gd name="connsiteX10" fmla="*/ 2694039 w 2694039"/>
              <a:gd name="connsiteY10" fmla="*/ 2751722 h 4865521"/>
              <a:gd name="connsiteX11" fmla="*/ 2694039 w 2694039"/>
              <a:gd name="connsiteY11" fmla="*/ 3146370 h 4865521"/>
              <a:gd name="connsiteX12" fmla="*/ 2694039 w 2694039"/>
              <a:gd name="connsiteY12" fmla="*/ 3686984 h 4865521"/>
              <a:gd name="connsiteX13" fmla="*/ 2694039 w 2694039"/>
              <a:gd name="connsiteY13" fmla="*/ 4178942 h 4865521"/>
              <a:gd name="connsiteX14" fmla="*/ 2694039 w 2694039"/>
              <a:gd name="connsiteY14" fmla="*/ 4865521 h 4865521"/>
              <a:gd name="connsiteX15" fmla="*/ 2236052 w 2694039"/>
              <a:gd name="connsiteY15" fmla="*/ 4865521 h 4865521"/>
              <a:gd name="connsiteX16" fmla="*/ 1643364 w 2694039"/>
              <a:gd name="connsiteY16" fmla="*/ 4865521 h 4865521"/>
              <a:gd name="connsiteX17" fmla="*/ 1185377 w 2694039"/>
              <a:gd name="connsiteY17" fmla="*/ 4865521 h 4865521"/>
              <a:gd name="connsiteX18" fmla="*/ 700450 w 2694039"/>
              <a:gd name="connsiteY18" fmla="*/ 4865521 h 4865521"/>
              <a:gd name="connsiteX19" fmla="*/ 0 w 2694039"/>
              <a:gd name="connsiteY19" fmla="*/ 4865521 h 4865521"/>
              <a:gd name="connsiteX20" fmla="*/ 0 w 2694039"/>
              <a:gd name="connsiteY20" fmla="*/ 4324908 h 4865521"/>
              <a:gd name="connsiteX21" fmla="*/ 0 w 2694039"/>
              <a:gd name="connsiteY21" fmla="*/ 3686984 h 4865521"/>
              <a:gd name="connsiteX22" fmla="*/ 0 w 2694039"/>
              <a:gd name="connsiteY22" fmla="*/ 3097715 h 4865521"/>
              <a:gd name="connsiteX23" fmla="*/ 0 w 2694039"/>
              <a:gd name="connsiteY23" fmla="*/ 2508446 h 4865521"/>
              <a:gd name="connsiteX24" fmla="*/ 0 w 2694039"/>
              <a:gd name="connsiteY24" fmla="*/ 1870523 h 4865521"/>
              <a:gd name="connsiteX25" fmla="*/ 0 w 2694039"/>
              <a:gd name="connsiteY25" fmla="*/ 1378564 h 4865521"/>
              <a:gd name="connsiteX26" fmla="*/ 0 w 2694039"/>
              <a:gd name="connsiteY26" fmla="*/ 837951 h 4865521"/>
              <a:gd name="connsiteX27" fmla="*/ 0 w 2694039"/>
              <a:gd name="connsiteY27" fmla="*/ 0 h 486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94039" h="4865521" extrusionOk="0">
                <a:moveTo>
                  <a:pt x="0" y="0"/>
                </a:moveTo>
                <a:cubicBezTo>
                  <a:pt x="202119" y="-48618"/>
                  <a:pt x="339692" y="29697"/>
                  <a:pt x="592689" y="0"/>
                </a:cubicBezTo>
                <a:cubicBezTo>
                  <a:pt x="845686" y="-29697"/>
                  <a:pt x="903654" y="16982"/>
                  <a:pt x="1077616" y="0"/>
                </a:cubicBezTo>
                <a:cubicBezTo>
                  <a:pt x="1251578" y="-16982"/>
                  <a:pt x="1435165" y="26093"/>
                  <a:pt x="1616423" y="0"/>
                </a:cubicBezTo>
                <a:cubicBezTo>
                  <a:pt x="1797681" y="-26093"/>
                  <a:pt x="2022847" y="43526"/>
                  <a:pt x="2155231" y="0"/>
                </a:cubicBezTo>
                <a:cubicBezTo>
                  <a:pt x="2287615" y="-43526"/>
                  <a:pt x="2544843" y="44736"/>
                  <a:pt x="2694039" y="0"/>
                </a:cubicBezTo>
                <a:cubicBezTo>
                  <a:pt x="2722456" y="122096"/>
                  <a:pt x="2689985" y="314331"/>
                  <a:pt x="2694039" y="443303"/>
                </a:cubicBezTo>
                <a:cubicBezTo>
                  <a:pt x="2698093" y="572275"/>
                  <a:pt x="2671362" y="740403"/>
                  <a:pt x="2694039" y="1032572"/>
                </a:cubicBezTo>
                <a:cubicBezTo>
                  <a:pt x="2716716" y="1324741"/>
                  <a:pt x="2689296" y="1341547"/>
                  <a:pt x="2694039" y="1621840"/>
                </a:cubicBezTo>
                <a:cubicBezTo>
                  <a:pt x="2698782" y="1902133"/>
                  <a:pt x="2676555" y="2058713"/>
                  <a:pt x="2694039" y="2259764"/>
                </a:cubicBezTo>
                <a:cubicBezTo>
                  <a:pt x="2711523" y="2460815"/>
                  <a:pt x="2646911" y="2574441"/>
                  <a:pt x="2694039" y="2751722"/>
                </a:cubicBezTo>
                <a:cubicBezTo>
                  <a:pt x="2741167" y="2929003"/>
                  <a:pt x="2693487" y="3026158"/>
                  <a:pt x="2694039" y="3146370"/>
                </a:cubicBezTo>
                <a:cubicBezTo>
                  <a:pt x="2694591" y="3266582"/>
                  <a:pt x="2692056" y="3547483"/>
                  <a:pt x="2694039" y="3686984"/>
                </a:cubicBezTo>
                <a:cubicBezTo>
                  <a:pt x="2696022" y="3826485"/>
                  <a:pt x="2661305" y="3934098"/>
                  <a:pt x="2694039" y="4178942"/>
                </a:cubicBezTo>
                <a:cubicBezTo>
                  <a:pt x="2726773" y="4423786"/>
                  <a:pt x="2671465" y="4539354"/>
                  <a:pt x="2694039" y="4865521"/>
                </a:cubicBezTo>
                <a:cubicBezTo>
                  <a:pt x="2601644" y="4906354"/>
                  <a:pt x="2433503" y="4834263"/>
                  <a:pt x="2236052" y="4865521"/>
                </a:cubicBezTo>
                <a:cubicBezTo>
                  <a:pt x="2038601" y="4896779"/>
                  <a:pt x="1881796" y="4843815"/>
                  <a:pt x="1643364" y="4865521"/>
                </a:cubicBezTo>
                <a:cubicBezTo>
                  <a:pt x="1404932" y="4887227"/>
                  <a:pt x="1339565" y="4836905"/>
                  <a:pt x="1185377" y="4865521"/>
                </a:cubicBezTo>
                <a:cubicBezTo>
                  <a:pt x="1031189" y="4894137"/>
                  <a:pt x="822197" y="4814138"/>
                  <a:pt x="700450" y="4865521"/>
                </a:cubicBezTo>
                <a:cubicBezTo>
                  <a:pt x="578703" y="4916904"/>
                  <a:pt x="221357" y="4839647"/>
                  <a:pt x="0" y="4865521"/>
                </a:cubicBezTo>
                <a:cubicBezTo>
                  <a:pt x="-53675" y="4700854"/>
                  <a:pt x="36148" y="4543456"/>
                  <a:pt x="0" y="4324908"/>
                </a:cubicBezTo>
                <a:cubicBezTo>
                  <a:pt x="-36148" y="4106360"/>
                  <a:pt x="24379" y="3882923"/>
                  <a:pt x="0" y="3686984"/>
                </a:cubicBezTo>
                <a:cubicBezTo>
                  <a:pt x="-24379" y="3491045"/>
                  <a:pt x="34622" y="3373427"/>
                  <a:pt x="0" y="3097715"/>
                </a:cubicBezTo>
                <a:cubicBezTo>
                  <a:pt x="-34622" y="2822003"/>
                  <a:pt x="24002" y="2637535"/>
                  <a:pt x="0" y="2508446"/>
                </a:cubicBezTo>
                <a:cubicBezTo>
                  <a:pt x="-24002" y="2379357"/>
                  <a:pt x="10929" y="2145768"/>
                  <a:pt x="0" y="1870523"/>
                </a:cubicBezTo>
                <a:cubicBezTo>
                  <a:pt x="-10929" y="1595278"/>
                  <a:pt x="58965" y="1607464"/>
                  <a:pt x="0" y="1378564"/>
                </a:cubicBezTo>
                <a:cubicBezTo>
                  <a:pt x="-58965" y="1149664"/>
                  <a:pt x="24764" y="1056345"/>
                  <a:pt x="0" y="837951"/>
                </a:cubicBezTo>
                <a:cubicBezTo>
                  <a:pt x="-24764" y="619557"/>
                  <a:pt x="8129" y="277844"/>
                  <a:pt x="0" y="0"/>
                </a:cubicBezTo>
                <a:close/>
              </a:path>
            </a:pathLst>
          </a:custGeom>
          <a:noFill/>
          <a:ln>
            <a:extLst>
              <a:ext uri="{C807C97D-BFC1-408E-A445-0C87EB9F89A2}">
                <ask:lineSketchStyleProps xmlns:ask="http://schemas.microsoft.com/office/drawing/2018/sketchyshapes" sd="39728211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28E7D-0687-490F-0EAE-92B6BCF65034}"/>
              </a:ext>
            </a:extLst>
          </p:cNvPr>
          <p:cNvSpPr>
            <a:spLocks noGrp="1"/>
          </p:cNvSpPr>
          <p:nvPr>
            <p:ph type="title"/>
          </p:nvPr>
        </p:nvSpPr>
        <p:spPr/>
        <p:txBody>
          <a:bodyPr/>
          <a:lstStyle/>
          <a:p>
            <a:r>
              <a:rPr lang="en-US"/>
              <a:t>CBT Simulation</a:t>
            </a:r>
          </a:p>
        </p:txBody>
      </p:sp>
      <p:sp>
        <p:nvSpPr>
          <p:cNvPr id="3" name="Content Placeholder 2">
            <a:extLst>
              <a:ext uri="{FF2B5EF4-FFF2-40B4-BE49-F238E27FC236}">
                <a16:creationId xmlns:a16="http://schemas.microsoft.com/office/drawing/2014/main" id="{881A2221-208D-38B5-8A88-BCCED818A212}"/>
              </a:ext>
            </a:extLst>
          </p:cNvPr>
          <p:cNvSpPr>
            <a:spLocks noGrp="1"/>
          </p:cNvSpPr>
          <p:nvPr>
            <p:ph idx="1"/>
          </p:nvPr>
        </p:nvSpPr>
        <p:spPr/>
        <p:txBody>
          <a:bodyPr>
            <a:normAutofit fontScale="92500" lnSpcReduction="20000"/>
          </a:bodyPr>
          <a:lstStyle/>
          <a:p>
            <a:pPr marL="0" indent="0">
              <a:buNone/>
            </a:pPr>
            <a:r>
              <a:rPr lang="en-US" b="1"/>
              <a:t>Participation</a:t>
            </a:r>
          </a:p>
          <a:p>
            <a:r>
              <a:rPr lang="en-US"/>
              <a:t>Required for all districts and schools in Grades 3-8 CBT</a:t>
            </a:r>
          </a:p>
          <a:p>
            <a:r>
              <a:rPr lang="en-US"/>
              <a:t>Schools can choose which grades and students will participate in the simulation</a:t>
            </a:r>
          </a:p>
          <a:p>
            <a:pPr marL="0" indent="0">
              <a:buNone/>
            </a:pPr>
            <a:r>
              <a:rPr lang="en-US" b="1"/>
              <a:t>Data Preparation</a:t>
            </a:r>
          </a:p>
          <a:p>
            <a:r>
              <a:rPr lang="en-US"/>
              <a:t>Ensure Level 0 student data is accurate and up-to-date by end of day </a:t>
            </a:r>
            <a:r>
              <a:rPr lang="en-US">
                <a:highlight>
                  <a:srgbClr val="FFFF00"/>
                </a:highlight>
              </a:rPr>
              <a:t>Thursday, December 11th</a:t>
            </a:r>
          </a:p>
          <a:p>
            <a:r>
              <a:rPr lang="en-US"/>
              <a:t>NYSED will pull student data on December 12th for loading to </a:t>
            </a:r>
            <a:r>
              <a:rPr lang="en-US" err="1"/>
              <a:t>Nextera</a:t>
            </a:r>
            <a:r>
              <a:rPr lang="en-US"/>
              <a:t> Admin</a:t>
            </a:r>
          </a:p>
          <a:p>
            <a:pPr marL="0" indent="0">
              <a:buNone/>
            </a:pPr>
            <a:r>
              <a:rPr lang="en-US" b="1"/>
              <a:t>Setup</a:t>
            </a:r>
          </a:p>
          <a:p>
            <a:r>
              <a:rPr lang="en-US" err="1"/>
              <a:t>Nextera</a:t>
            </a:r>
            <a:r>
              <a:rPr lang="en-US"/>
              <a:t> opens for CBT Simulation setup on Friday, January 2</a:t>
            </a:r>
            <a:r>
              <a:rPr lang="en-US" baseline="30000"/>
              <a:t>nd</a:t>
            </a:r>
            <a:r>
              <a:rPr lang="en-US"/>
              <a:t>. </a:t>
            </a:r>
          </a:p>
          <a:p>
            <a:pPr marL="0" indent="0">
              <a:buNone/>
            </a:pPr>
            <a:r>
              <a:rPr lang="en-US" b="1"/>
              <a:t>Testing Window</a:t>
            </a:r>
          </a:p>
          <a:p>
            <a:r>
              <a:rPr lang="en-US"/>
              <a:t>January 26th – February 6th</a:t>
            </a:r>
          </a:p>
          <a:p>
            <a:pPr marL="0" indent="0">
              <a:buNone/>
            </a:pPr>
            <a:r>
              <a:rPr lang="en-US" b="1"/>
              <a:t>Simulation Overview</a:t>
            </a:r>
          </a:p>
          <a:p>
            <a:r>
              <a:rPr lang="en-US"/>
              <a:t>Evaluate readiness of internal systems, hardware, and testing procedures</a:t>
            </a:r>
          </a:p>
          <a:p>
            <a:r>
              <a:rPr lang="en-US"/>
              <a:t>Practice for teachers and students to familiarize with the testing platform</a:t>
            </a:r>
          </a:p>
          <a:p>
            <a:r>
              <a:rPr lang="en-US"/>
              <a:t>Identify adjustments to streamline operational testing</a:t>
            </a:r>
          </a:p>
          <a:p>
            <a:endParaRPr lang="en-US"/>
          </a:p>
        </p:txBody>
      </p:sp>
      <p:sp>
        <p:nvSpPr>
          <p:cNvPr id="4" name="Slide Number Placeholder 3">
            <a:extLst>
              <a:ext uri="{FF2B5EF4-FFF2-40B4-BE49-F238E27FC236}">
                <a16:creationId xmlns:a16="http://schemas.microsoft.com/office/drawing/2014/main" id="{03AA2375-C339-A034-8356-C7E854EC6DD7}"/>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37</a:t>
            </a:fld>
            <a:endParaRPr lang="en-US"/>
          </a:p>
        </p:txBody>
      </p:sp>
    </p:spTree>
    <p:extLst>
      <p:ext uri="{BB962C8B-B14F-4D97-AF65-F5344CB8AC3E}">
        <p14:creationId xmlns:p14="http://schemas.microsoft.com/office/powerpoint/2010/main" val="3531963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A8130-3C26-EBC9-9CE3-2A1C1A511EE7}"/>
              </a:ext>
            </a:extLst>
          </p:cNvPr>
          <p:cNvSpPr>
            <a:spLocks noGrp="1"/>
          </p:cNvSpPr>
          <p:nvPr>
            <p:ph type="title"/>
          </p:nvPr>
        </p:nvSpPr>
        <p:spPr/>
        <p:txBody>
          <a:bodyPr/>
          <a:lstStyle/>
          <a:p>
            <a:r>
              <a:rPr lang="en-US"/>
              <a:t>Premier Scoring Services for 2025-2026</a:t>
            </a:r>
          </a:p>
        </p:txBody>
      </p:sp>
      <p:sp>
        <p:nvSpPr>
          <p:cNvPr id="3" name="Content Placeholder 2">
            <a:extLst>
              <a:ext uri="{FF2B5EF4-FFF2-40B4-BE49-F238E27FC236}">
                <a16:creationId xmlns:a16="http://schemas.microsoft.com/office/drawing/2014/main" id="{29547F09-4E49-5122-E2B6-EEF872E3C6EB}"/>
              </a:ext>
            </a:extLst>
          </p:cNvPr>
          <p:cNvSpPr>
            <a:spLocks noGrp="1"/>
          </p:cNvSpPr>
          <p:nvPr>
            <p:ph idx="1"/>
          </p:nvPr>
        </p:nvSpPr>
        <p:spPr/>
        <p:txBody>
          <a:bodyPr>
            <a:normAutofit/>
          </a:bodyPr>
          <a:lstStyle/>
          <a:p>
            <a:pPr marL="0" indent="0">
              <a:buNone/>
            </a:pPr>
            <a:r>
              <a:rPr lang="en-US" b="1"/>
              <a:t>Computer-Based Scoring</a:t>
            </a:r>
          </a:p>
          <a:p>
            <a:r>
              <a:rPr lang="en-US" sz="1900"/>
              <a:t>Managed using </a:t>
            </a:r>
            <a:r>
              <a:rPr lang="en-US" sz="1900" err="1"/>
              <a:t>ScorePoint</a:t>
            </a:r>
            <a:r>
              <a:rPr lang="en-US" sz="1900"/>
              <a:t> (Questar/NWEA)</a:t>
            </a:r>
          </a:p>
          <a:p>
            <a:r>
              <a:rPr lang="en-US" sz="1900"/>
              <a:t>CR scores sent to Questar/NWEA</a:t>
            </a:r>
          </a:p>
          <a:p>
            <a:r>
              <a:rPr lang="en-US" sz="1900"/>
              <a:t>Final scores by NWEA/NYSED</a:t>
            </a:r>
          </a:p>
          <a:p>
            <a:pPr marL="0" indent="0">
              <a:buNone/>
            </a:pPr>
            <a:r>
              <a:rPr lang="en-US" b="1"/>
              <a:t>Paper-Based Scoring (IEP/504)</a:t>
            </a:r>
          </a:p>
          <a:p>
            <a:r>
              <a:rPr lang="en-US" sz="1900"/>
              <a:t>For paper tests</a:t>
            </a:r>
          </a:p>
          <a:p>
            <a:r>
              <a:rPr lang="en-US" sz="1900"/>
              <a:t>Test booklets and answer sheets sent to Premier</a:t>
            </a:r>
          </a:p>
          <a:p>
            <a:r>
              <a:rPr lang="en-US" sz="1900"/>
              <a:t>CR scores recorded on answer sheets</a:t>
            </a:r>
          </a:p>
          <a:p>
            <a:r>
              <a:rPr lang="en-US" sz="1900"/>
              <a:t>Processed by MAARS, final scores by NYSED</a:t>
            </a:r>
          </a:p>
          <a:p>
            <a:pPr marL="0" indent="0">
              <a:buNone/>
            </a:pPr>
            <a:r>
              <a:rPr lang="en-US" b="1"/>
              <a:t>Important Notes</a:t>
            </a:r>
          </a:p>
          <a:p>
            <a:r>
              <a:rPr lang="en-US" sz="1900"/>
              <a:t>Follow Premier's packing instructions</a:t>
            </a:r>
          </a:p>
          <a:p>
            <a:r>
              <a:rPr lang="en-US" sz="1900"/>
              <a:t>Return answer sheets to MAARS by communicated deadline</a:t>
            </a:r>
          </a:p>
          <a:p>
            <a:endParaRPr lang="en-US"/>
          </a:p>
        </p:txBody>
      </p:sp>
      <p:sp>
        <p:nvSpPr>
          <p:cNvPr id="4" name="Slide Number Placeholder 3">
            <a:extLst>
              <a:ext uri="{FF2B5EF4-FFF2-40B4-BE49-F238E27FC236}">
                <a16:creationId xmlns:a16="http://schemas.microsoft.com/office/drawing/2014/main" id="{7D47EAA7-CB7C-775E-457D-BCA2588F3A6F}"/>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38</a:t>
            </a:fld>
            <a:endParaRPr lang="en-US"/>
          </a:p>
        </p:txBody>
      </p:sp>
    </p:spTree>
    <p:extLst>
      <p:ext uri="{BB962C8B-B14F-4D97-AF65-F5344CB8AC3E}">
        <p14:creationId xmlns:p14="http://schemas.microsoft.com/office/powerpoint/2010/main" val="3064599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D979-F73C-0227-A231-97FBA09E7D9F}"/>
              </a:ext>
            </a:extLst>
          </p:cNvPr>
          <p:cNvSpPr>
            <a:spLocks noGrp="1"/>
          </p:cNvSpPr>
          <p:nvPr>
            <p:ph type="title"/>
          </p:nvPr>
        </p:nvSpPr>
        <p:spPr/>
        <p:txBody>
          <a:bodyPr>
            <a:normAutofit/>
          </a:bodyPr>
          <a:lstStyle/>
          <a:p>
            <a:r>
              <a:rPr lang="en-US"/>
              <a:t>Scoring the 2025 Science Tests</a:t>
            </a:r>
          </a:p>
        </p:txBody>
      </p:sp>
      <p:sp>
        <p:nvSpPr>
          <p:cNvPr id="3" name="Content Placeholder 2">
            <a:extLst>
              <a:ext uri="{FF2B5EF4-FFF2-40B4-BE49-F238E27FC236}">
                <a16:creationId xmlns:a16="http://schemas.microsoft.com/office/drawing/2014/main" id="{2CA5F457-4CA6-BEAD-EF44-30FBE3312707}"/>
              </a:ext>
            </a:extLst>
          </p:cNvPr>
          <p:cNvSpPr>
            <a:spLocks noGrp="1"/>
          </p:cNvSpPr>
          <p:nvPr>
            <p:ph idx="1"/>
          </p:nvPr>
        </p:nvSpPr>
        <p:spPr/>
        <p:txBody>
          <a:bodyPr>
            <a:normAutofit/>
          </a:bodyPr>
          <a:lstStyle/>
          <a:p>
            <a:pPr marL="0" indent="0">
              <a:buNone/>
            </a:pPr>
            <a:r>
              <a:rPr lang="en-US" b="1"/>
              <a:t>Who Scores the Tests?</a:t>
            </a:r>
          </a:p>
          <a:p>
            <a:r>
              <a:rPr lang="en-US" b="1"/>
              <a:t>NWEA</a:t>
            </a:r>
            <a:r>
              <a:rPr lang="en-US"/>
              <a:t> scores the computer-based Science tests for Grades 5 and 8.</a:t>
            </a:r>
          </a:p>
          <a:p>
            <a:r>
              <a:rPr lang="en-US"/>
              <a:t>Schools are responsible for paper Science tests.</a:t>
            </a:r>
          </a:p>
          <a:p>
            <a:r>
              <a:rPr lang="en-US"/>
              <a:t>Schools/Vendor score all ELA and Math tests, both computer-based and paper-based.</a:t>
            </a:r>
          </a:p>
          <a:p>
            <a:pPr marL="0" indent="0">
              <a:buNone/>
            </a:pPr>
            <a:r>
              <a:rPr lang="en-US" b="1"/>
              <a:t>Open-Ended Questions</a:t>
            </a:r>
          </a:p>
          <a:p>
            <a:r>
              <a:rPr lang="en-US" b="1"/>
              <a:t>Teachers/Vendor</a:t>
            </a:r>
            <a:r>
              <a:rPr lang="en-US"/>
              <a:t> rate the open-ended questions.</a:t>
            </a:r>
          </a:p>
          <a:p>
            <a:r>
              <a:rPr lang="en-US"/>
              <a:t>At least two teachers must rate each test.</a:t>
            </a:r>
          </a:p>
          <a:p>
            <a:r>
              <a:rPr lang="en-US"/>
              <a:t>Teachers can't score their own students' tests.</a:t>
            </a:r>
          </a:p>
          <a:p>
            <a:pPr marL="0" indent="0">
              <a:buNone/>
            </a:pPr>
            <a:r>
              <a:rPr lang="en-US" b="1"/>
              <a:t>Rating Guide</a:t>
            </a:r>
          </a:p>
          <a:p>
            <a:r>
              <a:rPr lang="en-US"/>
              <a:t>Follow the </a:t>
            </a:r>
            <a:r>
              <a:rPr lang="en-US" b="1"/>
              <a:t>Rating Guide</a:t>
            </a:r>
            <a:r>
              <a:rPr lang="en-US"/>
              <a:t> for detailed instructions.</a:t>
            </a:r>
          </a:p>
          <a:p>
            <a:r>
              <a:rPr lang="en-US"/>
              <a:t>Keep copies of the Rating Guides for at least one year.</a:t>
            </a:r>
          </a:p>
          <a:p>
            <a:endParaRPr lang="en-US"/>
          </a:p>
        </p:txBody>
      </p:sp>
      <p:sp>
        <p:nvSpPr>
          <p:cNvPr id="4" name="Slide Number Placeholder 3">
            <a:extLst>
              <a:ext uri="{FF2B5EF4-FFF2-40B4-BE49-F238E27FC236}">
                <a16:creationId xmlns:a16="http://schemas.microsoft.com/office/drawing/2014/main" id="{D552569E-BFE8-7E79-201C-A1A7B5A122FE}"/>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39</a:t>
            </a:fld>
            <a:endParaRPr lang="en-US"/>
          </a:p>
        </p:txBody>
      </p:sp>
    </p:spTree>
    <p:extLst>
      <p:ext uri="{BB962C8B-B14F-4D97-AF65-F5344CB8AC3E}">
        <p14:creationId xmlns:p14="http://schemas.microsoft.com/office/powerpoint/2010/main" val="3240542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68324"/>
            <a:ext cx="11277600" cy="930890"/>
          </a:xfrm>
        </p:spPr>
        <p:txBody>
          <a:bodyPr vert="horz" lIns="91440" tIns="45720" rIns="91440" bIns="45720" rtlCol="0" anchor="b">
            <a:normAutofit/>
          </a:bodyPr>
          <a:lstStyle/>
          <a:p>
            <a:r>
              <a:rPr lang="en-US" sz="4800" b="0" kern="1200" cap="none" spc="-100" baseline="0">
                <a:ln>
                  <a:noFill/>
                </a:ln>
                <a:effectLst/>
                <a:latin typeface="+mj-lt"/>
                <a:ea typeface="+mj-ea"/>
                <a:cs typeface="+mj-cs"/>
              </a:rPr>
              <a:t>Timely Level 1 Updates</a:t>
            </a:r>
          </a:p>
        </p:txBody>
      </p:sp>
      <p:sp>
        <p:nvSpPr>
          <p:cNvPr id="2" name="TextBox 1">
            <a:extLst>
              <a:ext uri="{FF2B5EF4-FFF2-40B4-BE49-F238E27FC236}">
                <a16:creationId xmlns:a16="http://schemas.microsoft.com/office/drawing/2014/main" id="{BC0BE02A-3468-D670-CF41-9DEA4D1B6577}"/>
              </a:ext>
            </a:extLst>
          </p:cNvPr>
          <p:cNvSpPr txBox="1"/>
          <p:nvPr/>
        </p:nvSpPr>
        <p:spPr>
          <a:xfrm>
            <a:off x="0" y="1440221"/>
            <a:ext cx="11382531" cy="93089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lnSpcReduction="10000"/>
          </a:bodyPr>
          <a:lstStyle/>
          <a:p>
            <a:pPr algn="ctr">
              <a:lnSpc>
                <a:spcPct val="90000"/>
              </a:lnSpc>
              <a:spcBef>
                <a:spcPct val="20000"/>
              </a:spcBef>
              <a:buClr>
                <a:schemeClr val="accent1"/>
              </a:buClr>
            </a:pPr>
            <a:r>
              <a:rPr lang="en-US" sz="2800" kern="1200">
                <a:latin typeface="+mn-lt"/>
                <a:ea typeface="+mn-ea"/>
                <a:cs typeface="+mn-cs"/>
              </a:rPr>
              <a:t>3-8 Data by Subgroups</a:t>
            </a:r>
          </a:p>
          <a:p>
            <a:pPr algn="ctr">
              <a:lnSpc>
                <a:spcPct val="90000"/>
              </a:lnSpc>
              <a:spcBef>
                <a:spcPct val="20000"/>
              </a:spcBef>
              <a:buClr>
                <a:schemeClr val="accent1"/>
              </a:buClr>
            </a:pPr>
            <a:r>
              <a:rPr lang="en-US" sz="2800" kern="1200">
                <a:latin typeface="+mn-lt"/>
                <a:ea typeface="+mn-ea"/>
                <a:cs typeface="+mn-cs"/>
              </a:rPr>
              <a:t>Reviewing for January Regents</a:t>
            </a:r>
          </a:p>
        </p:txBody>
      </p:sp>
      <p:sp>
        <p:nvSpPr>
          <p:cNvPr id="3" name="Slide Number Placeholder 2">
            <a:extLst>
              <a:ext uri="{FF2B5EF4-FFF2-40B4-BE49-F238E27FC236}">
                <a16:creationId xmlns:a16="http://schemas.microsoft.com/office/drawing/2014/main" id="{1629389B-79E1-1648-7451-16B81F6B2608}"/>
              </a:ext>
            </a:extLst>
          </p:cNvPr>
          <p:cNvSpPr>
            <a:spLocks noGrp="1"/>
          </p:cNvSpPr>
          <p:nvPr>
            <p:ph type="sldNum" sz="quarter" idx="12"/>
          </p:nvPr>
        </p:nvSpPr>
        <p:spPr>
          <a:xfrm>
            <a:off x="11375717" y="5648960"/>
            <a:ext cx="731520" cy="396240"/>
          </a:xfrm>
        </p:spPr>
        <p:txBody>
          <a:bodyPr vert="horz" lIns="0" tIns="0" rIns="0" bIns="0" rtlCol="0" anchor="ctr">
            <a:normAutofit/>
          </a:bodyPr>
          <a:lstStyle/>
          <a:p>
            <a:pPr>
              <a:spcAft>
                <a:spcPts val="600"/>
              </a:spcAft>
            </a:pPr>
            <a:fld id="{38BC901B-B5E4-4A47-8F67-5F155DBF4CDE}" type="slidenum">
              <a:rPr lang="en-US" smtClean="0"/>
              <a:pPr>
                <a:spcAft>
                  <a:spcPts val="600"/>
                </a:spcAft>
              </a:pPr>
              <a:t>4</a:t>
            </a:fld>
            <a:endParaRPr lang="en-US"/>
          </a:p>
        </p:txBody>
      </p:sp>
      <p:pic>
        <p:nvPicPr>
          <p:cNvPr id="6" name="Video 5" title="Red Animated Clock">
            <a:hlinkClick r:id="" action="ppaction://media"/>
            <a:extLst>
              <a:ext uri="{FF2B5EF4-FFF2-40B4-BE49-F238E27FC236}">
                <a16:creationId xmlns:a16="http://schemas.microsoft.com/office/drawing/2014/main" id="{4F91F917-57ED-8D3C-D877-7B3815336D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5500" y="2612118"/>
            <a:ext cx="6231911" cy="3505450"/>
          </a:xfrm>
          <a:prstGeom prst="rect">
            <a:avLst/>
          </a:prstGeom>
          <a:noFill/>
        </p:spPr>
      </p:pic>
    </p:spTree>
    <p:extLst>
      <p:ext uri="{BB962C8B-B14F-4D97-AF65-F5344CB8AC3E}">
        <p14:creationId xmlns:p14="http://schemas.microsoft.com/office/powerpoint/2010/main" val="43459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3C0C9-EEC8-B2B0-3262-C38B7340DCEE}"/>
              </a:ext>
            </a:extLst>
          </p:cNvPr>
          <p:cNvSpPr>
            <a:spLocks noGrp="1"/>
          </p:cNvSpPr>
          <p:nvPr>
            <p:ph type="title"/>
          </p:nvPr>
        </p:nvSpPr>
        <p:spPr/>
        <p:txBody>
          <a:bodyPr/>
          <a:lstStyle/>
          <a:p>
            <a:r>
              <a:rPr lang="en-US" err="1"/>
              <a:t>Nextera</a:t>
            </a:r>
            <a:r>
              <a:rPr lang="en-US"/>
              <a:t> Setup for CBT 2025-2026</a:t>
            </a:r>
          </a:p>
        </p:txBody>
      </p:sp>
      <p:sp>
        <p:nvSpPr>
          <p:cNvPr id="3" name="Content Placeholder 2">
            <a:extLst>
              <a:ext uri="{FF2B5EF4-FFF2-40B4-BE49-F238E27FC236}">
                <a16:creationId xmlns:a16="http://schemas.microsoft.com/office/drawing/2014/main" id="{A886989C-7FC0-A868-31B8-D90DD6F33EBF}"/>
              </a:ext>
            </a:extLst>
          </p:cNvPr>
          <p:cNvSpPr>
            <a:spLocks noGrp="1"/>
          </p:cNvSpPr>
          <p:nvPr>
            <p:ph idx="1"/>
          </p:nvPr>
        </p:nvSpPr>
        <p:spPr/>
        <p:txBody>
          <a:bodyPr>
            <a:normAutofit/>
          </a:bodyPr>
          <a:lstStyle/>
          <a:p>
            <a:pPr marL="0" indent="0">
              <a:buNone/>
            </a:pPr>
            <a:r>
              <a:rPr lang="en-US" b="1" err="1"/>
              <a:t>Nextera</a:t>
            </a:r>
            <a:r>
              <a:rPr lang="en-US" b="1"/>
              <a:t> Platform</a:t>
            </a:r>
          </a:p>
          <a:p>
            <a:r>
              <a:rPr lang="en-US" err="1"/>
              <a:t>Nextera</a:t>
            </a:r>
            <a:r>
              <a:rPr lang="en-US"/>
              <a:t> is used to set up students for their testing</a:t>
            </a:r>
          </a:p>
          <a:p>
            <a:pPr marL="0" indent="0">
              <a:buNone/>
            </a:pPr>
            <a:r>
              <a:rPr lang="en-US" b="1"/>
              <a:t>Steps Before Testing Window Opens</a:t>
            </a:r>
          </a:p>
          <a:p>
            <a:r>
              <a:rPr lang="en-US" b="1"/>
              <a:t>Review Students</a:t>
            </a:r>
            <a:r>
              <a:rPr lang="en-US"/>
              <a:t>: Ensure all students are reviewed and put into "classes"</a:t>
            </a:r>
          </a:p>
          <a:p>
            <a:r>
              <a:rPr lang="en-US" b="1"/>
              <a:t>Add Students</a:t>
            </a:r>
            <a:r>
              <a:rPr lang="en-US"/>
              <a:t>: Include any students not pulled during NYSED's CBT student data pull</a:t>
            </a:r>
          </a:p>
          <a:p>
            <a:r>
              <a:rPr lang="en-US" b="1"/>
              <a:t>Connect Teachers</a:t>
            </a:r>
            <a:r>
              <a:rPr lang="en-US"/>
              <a:t>: Assign teachers to the classes created for their use</a:t>
            </a:r>
          </a:p>
          <a:p>
            <a:r>
              <a:rPr lang="en-US" b="1"/>
              <a:t>Apply Accommodations</a:t>
            </a:r>
            <a:r>
              <a:rPr lang="en-US"/>
              <a:t>: Add student accommodations in </a:t>
            </a:r>
            <a:r>
              <a:rPr lang="en-US" err="1"/>
              <a:t>Nextera</a:t>
            </a:r>
            <a:r>
              <a:rPr lang="en-US"/>
              <a:t> for those who need them</a:t>
            </a:r>
          </a:p>
          <a:p>
            <a:endParaRPr lang="en-US"/>
          </a:p>
        </p:txBody>
      </p:sp>
      <p:sp>
        <p:nvSpPr>
          <p:cNvPr id="4" name="Slide Number Placeholder 3">
            <a:extLst>
              <a:ext uri="{FF2B5EF4-FFF2-40B4-BE49-F238E27FC236}">
                <a16:creationId xmlns:a16="http://schemas.microsoft.com/office/drawing/2014/main" id="{3B824B7E-A989-5B28-7EC7-DF1A5B143CFE}"/>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40</a:t>
            </a:fld>
            <a:endParaRPr lang="en-US"/>
          </a:p>
        </p:txBody>
      </p:sp>
    </p:spTree>
    <p:extLst>
      <p:ext uri="{BB962C8B-B14F-4D97-AF65-F5344CB8AC3E}">
        <p14:creationId xmlns:p14="http://schemas.microsoft.com/office/powerpoint/2010/main" val="4234525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963D-9124-7D57-452C-5B53D0EDC1E5}"/>
              </a:ext>
            </a:extLst>
          </p:cNvPr>
          <p:cNvSpPr>
            <a:spLocks noGrp="1"/>
          </p:cNvSpPr>
          <p:nvPr>
            <p:ph type="title"/>
          </p:nvPr>
        </p:nvSpPr>
        <p:spPr/>
        <p:txBody>
          <a:bodyPr/>
          <a:lstStyle/>
          <a:p>
            <a:r>
              <a:rPr lang="en-US"/>
              <a:t>Optional </a:t>
            </a:r>
            <a:r>
              <a:rPr lang="en-US" err="1"/>
              <a:t>Nextera</a:t>
            </a:r>
            <a:r>
              <a:rPr lang="en-US"/>
              <a:t> Live Session for DTCs &amp; Principals</a:t>
            </a:r>
          </a:p>
        </p:txBody>
      </p:sp>
      <p:sp>
        <p:nvSpPr>
          <p:cNvPr id="3" name="Content Placeholder 2">
            <a:extLst>
              <a:ext uri="{FF2B5EF4-FFF2-40B4-BE49-F238E27FC236}">
                <a16:creationId xmlns:a16="http://schemas.microsoft.com/office/drawing/2014/main" id="{EDB9F6B1-170F-26EF-CD05-56CCDD5712A8}"/>
              </a:ext>
            </a:extLst>
          </p:cNvPr>
          <p:cNvSpPr>
            <a:spLocks noGrp="1"/>
          </p:cNvSpPr>
          <p:nvPr>
            <p:ph idx="1"/>
          </p:nvPr>
        </p:nvSpPr>
        <p:spPr/>
        <p:txBody>
          <a:bodyPr>
            <a:normAutofit lnSpcReduction="10000"/>
          </a:bodyPr>
          <a:lstStyle/>
          <a:p>
            <a:pPr marL="114300" indent="0">
              <a:buNone/>
            </a:pPr>
            <a:r>
              <a:rPr lang="en-US" b="1"/>
              <a:t>Join us on Microsoft Teams!</a:t>
            </a:r>
            <a:br>
              <a:rPr lang="en-US"/>
            </a:br>
            <a:r>
              <a:rPr lang="en-US"/>
              <a:t>These sessions are designed to help </a:t>
            </a:r>
            <a:r>
              <a:rPr lang="en-US" b="1"/>
              <a:t>District Test Coordinators and Principals</a:t>
            </a:r>
            <a:r>
              <a:rPr lang="en-US"/>
              <a:t> become more familiar with the </a:t>
            </a:r>
            <a:r>
              <a:rPr lang="en-US" b="1" err="1"/>
              <a:t>Nextera</a:t>
            </a:r>
            <a:r>
              <a:rPr lang="en-US" b="1"/>
              <a:t> Admin platform</a:t>
            </a:r>
            <a:r>
              <a:rPr lang="en-US"/>
              <a:t>.</a:t>
            </a:r>
          </a:p>
          <a:p>
            <a:pPr marL="114300" indent="0">
              <a:buNone/>
            </a:pPr>
            <a:r>
              <a:rPr lang="en-US" b="1"/>
              <a:t>What You’ll Learn:</a:t>
            </a:r>
            <a:endParaRPr lang="en-US"/>
          </a:p>
          <a:p>
            <a:r>
              <a:rPr lang="en-US"/>
              <a:t>Basic overview of </a:t>
            </a:r>
            <a:r>
              <a:rPr lang="en-US" err="1"/>
              <a:t>Nextera</a:t>
            </a:r>
            <a:r>
              <a:rPr lang="en-US"/>
              <a:t> Admin</a:t>
            </a:r>
          </a:p>
          <a:p>
            <a:r>
              <a:rPr lang="en-US"/>
              <a:t>How to </a:t>
            </a:r>
            <a:r>
              <a:rPr lang="en-US" b="1"/>
              <a:t>navigate the system</a:t>
            </a:r>
            <a:endParaRPr lang="en-US"/>
          </a:p>
          <a:p>
            <a:r>
              <a:rPr lang="en-US"/>
              <a:t>Key functions for test administration</a:t>
            </a:r>
          </a:p>
          <a:p>
            <a:pPr marL="114300" indent="0">
              <a:buNone/>
            </a:pPr>
            <a:r>
              <a:rPr lang="en-US" b="1"/>
              <a:t>Why Attend?</a:t>
            </a:r>
            <a:endParaRPr lang="en-US"/>
          </a:p>
          <a:p>
            <a:r>
              <a:rPr lang="en-US"/>
              <a:t>Build confidence using </a:t>
            </a:r>
            <a:r>
              <a:rPr lang="en-US" err="1"/>
              <a:t>Nextera</a:t>
            </a:r>
            <a:r>
              <a:rPr lang="en-US"/>
              <a:t> Admin</a:t>
            </a:r>
          </a:p>
          <a:p>
            <a:r>
              <a:rPr lang="en-US"/>
              <a:t>Be prepared before testing begins</a:t>
            </a:r>
          </a:p>
          <a:p>
            <a:pPr marL="114300" indent="0">
              <a:buNone/>
            </a:pPr>
            <a:r>
              <a:rPr lang="en-US" b="1"/>
              <a:t>Session Dates:</a:t>
            </a:r>
            <a:endParaRPr lang="en-US"/>
          </a:p>
          <a:p>
            <a:r>
              <a:rPr lang="en-US" b="1"/>
              <a:t>December 3, 2025</a:t>
            </a:r>
            <a:endParaRPr lang="en-US"/>
          </a:p>
          <a:p>
            <a:r>
              <a:rPr lang="en-US" b="1"/>
              <a:t>Early January (TBD)</a:t>
            </a:r>
            <a:endParaRPr lang="en-US"/>
          </a:p>
          <a:p>
            <a:pPr marL="114300" indent="0">
              <a:buNone/>
            </a:pPr>
            <a:endParaRPr lang="en-US"/>
          </a:p>
          <a:p>
            <a:pPr marL="114300" indent="0">
              <a:buNone/>
            </a:pPr>
            <a:endParaRPr lang="en-US"/>
          </a:p>
          <a:p>
            <a:pPr marL="114300" indent="0">
              <a:buNone/>
            </a:pPr>
            <a:endParaRPr lang="en-US"/>
          </a:p>
        </p:txBody>
      </p:sp>
      <p:sp>
        <p:nvSpPr>
          <p:cNvPr id="4" name="Slide Number Placeholder 3">
            <a:extLst>
              <a:ext uri="{FF2B5EF4-FFF2-40B4-BE49-F238E27FC236}">
                <a16:creationId xmlns:a16="http://schemas.microsoft.com/office/drawing/2014/main" id="{FF7B8EB4-1A45-1573-15B3-2DA27FD4B0A4}"/>
              </a:ext>
            </a:extLst>
          </p:cNvPr>
          <p:cNvSpPr>
            <a:spLocks noGrp="1"/>
          </p:cNvSpPr>
          <p:nvPr>
            <p:ph type="sldNum" sz="quarter" idx="12"/>
          </p:nvPr>
        </p:nvSpPr>
        <p:spPr/>
        <p:txBody>
          <a:bodyPr/>
          <a:lstStyle/>
          <a:p>
            <a:fld id="{38BC901B-B5E4-4A47-8F67-5F155DBF4CDE}" type="slidenum">
              <a:rPr lang="en-US" smtClean="0"/>
              <a:pPr/>
              <a:t>41</a:t>
            </a:fld>
            <a:endParaRPr lang="en-US"/>
          </a:p>
        </p:txBody>
      </p:sp>
    </p:spTree>
    <p:extLst>
      <p:ext uri="{BB962C8B-B14F-4D97-AF65-F5344CB8AC3E}">
        <p14:creationId xmlns:p14="http://schemas.microsoft.com/office/powerpoint/2010/main" val="264604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997A-A5F3-9FED-58C6-EBDC11CCD81F}"/>
              </a:ext>
            </a:extLst>
          </p:cNvPr>
          <p:cNvSpPr>
            <a:spLocks noGrp="1"/>
          </p:cNvSpPr>
          <p:nvPr>
            <p:ph type="title"/>
          </p:nvPr>
        </p:nvSpPr>
        <p:spPr/>
        <p:txBody>
          <a:bodyPr/>
          <a:lstStyle/>
          <a:p>
            <a:r>
              <a:rPr lang="en-US"/>
              <a:t>CBT Support and Resources</a:t>
            </a:r>
          </a:p>
        </p:txBody>
      </p:sp>
      <p:sp>
        <p:nvSpPr>
          <p:cNvPr id="3" name="Content Placeholder 2">
            <a:extLst>
              <a:ext uri="{FF2B5EF4-FFF2-40B4-BE49-F238E27FC236}">
                <a16:creationId xmlns:a16="http://schemas.microsoft.com/office/drawing/2014/main" id="{C036AAB7-5D63-383C-9E92-F08A9374C0D4}"/>
              </a:ext>
            </a:extLst>
          </p:cNvPr>
          <p:cNvSpPr>
            <a:spLocks noGrp="1"/>
          </p:cNvSpPr>
          <p:nvPr>
            <p:ph idx="1"/>
          </p:nvPr>
        </p:nvSpPr>
        <p:spPr>
          <a:xfrm>
            <a:off x="838200" y="1499616"/>
            <a:ext cx="10515600" cy="4677347"/>
          </a:xfrm>
        </p:spPr>
        <p:txBody>
          <a:bodyPr vert="horz" lIns="91440" tIns="45720" rIns="91440" bIns="45720" rtlCol="0" anchor="t">
            <a:normAutofit fontScale="92500" lnSpcReduction="20000"/>
          </a:bodyPr>
          <a:lstStyle/>
          <a:p>
            <a:pPr marL="0" indent="0">
              <a:buNone/>
            </a:pPr>
            <a:r>
              <a:rPr lang="en-US" b="1"/>
              <a:t>Computer-Based Testing Simulation Guide</a:t>
            </a:r>
          </a:p>
          <a:p>
            <a:r>
              <a:rPr lang="en-US">
                <a:hlinkClick r:id="rId2"/>
              </a:rPr>
              <a:t>NYSED Quick Reference Guide</a:t>
            </a:r>
            <a:endParaRPr lang="en-US"/>
          </a:p>
          <a:p>
            <a:pPr marL="0" indent="0">
              <a:buNone/>
            </a:pPr>
            <a:r>
              <a:rPr lang="en-US" b="1"/>
              <a:t>Other Helpful Articles</a:t>
            </a:r>
          </a:p>
          <a:p>
            <a:r>
              <a:rPr lang="en-US"/>
              <a:t>Can be found on the </a:t>
            </a:r>
            <a:r>
              <a:rPr lang="en-US">
                <a:hlinkClick r:id="rId3"/>
              </a:rPr>
              <a:t>CBT Support Web Page</a:t>
            </a:r>
            <a:endParaRPr lang="en-US"/>
          </a:p>
          <a:p>
            <a:r>
              <a:rPr lang="en-US"/>
              <a:t>Search on key words to find helpful how-to articles where needed</a:t>
            </a:r>
          </a:p>
          <a:p>
            <a:pPr marL="0" indent="0">
              <a:buNone/>
            </a:pPr>
            <a:r>
              <a:rPr lang="en-US" b="1"/>
              <a:t>Weekly Digest</a:t>
            </a:r>
          </a:p>
          <a:p>
            <a:r>
              <a:rPr lang="en-US"/>
              <a:t>Our weekly Digest is a great resource for more up-to-date information</a:t>
            </a:r>
          </a:p>
          <a:p>
            <a:pPr marL="0" indent="0">
              <a:buNone/>
            </a:pPr>
            <a:r>
              <a:rPr lang="en-US" b="1"/>
              <a:t>SAM (School Administrators Manual)</a:t>
            </a:r>
          </a:p>
          <a:p>
            <a:r>
              <a:rPr lang="en-US"/>
              <a:t>Can be found at: </a:t>
            </a:r>
            <a:r>
              <a:rPr lang="en-US">
                <a:hlinkClick r:id="rId4"/>
              </a:rPr>
              <a:t>2025 ELA, Mathematics, and Science School Administrator's Manual</a:t>
            </a:r>
            <a:endParaRPr lang="en-US" b="1"/>
          </a:p>
          <a:p>
            <a:r>
              <a:rPr lang="en-US"/>
              <a:t>Contains information and how-</a:t>
            </a:r>
            <a:r>
              <a:rPr lang="en-US" err="1"/>
              <a:t>to's</a:t>
            </a:r>
            <a:r>
              <a:rPr lang="en-US"/>
              <a:t> for setting up </a:t>
            </a:r>
            <a:r>
              <a:rPr lang="en-US" err="1"/>
              <a:t>Nextera</a:t>
            </a:r>
            <a:r>
              <a:rPr lang="en-US"/>
              <a:t> for testing</a:t>
            </a:r>
          </a:p>
          <a:p>
            <a:r>
              <a:rPr lang="en-US"/>
              <a:t>Includes step-by-step directions in the appendix section</a:t>
            </a:r>
          </a:p>
          <a:p>
            <a:pPr marL="0" indent="0">
              <a:buNone/>
            </a:pPr>
            <a:r>
              <a:rPr lang="en-US" b="1"/>
              <a:t>MAARS Contact</a:t>
            </a:r>
          </a:p>
          <a:p>
            <a:r>
              <a:rPr lang="en-US"/>
              <a:t>Ian Buchanan – 585-349-9069 – </a:t>
            </a:r>
            <a:r>
              <a:rPr lang="en-US">
                <a:hlinkClick r:id="rId5"/>
              </a:rPr>
              <a:t>ibuchanan@bocesmaars.org</a:t>
            </a:r>
            <a:endParaRPr lang="en-US">
              <a:ea typeface="Calibri"/>
              <a:cs typeface="Calibri"/>
              <a:hlinkClick r:id="rId5"/>
            </a:endParaRPr>
          </a:p>
          <a:p>
            <a:r>
              <a:rPr lang="en-US">
                <a:ea typeface="Calibri"/>
                <a:cs typeface="Calibri"/>
              </a:rPr>
              <a:t>General Test Help Email - </a:t>
            </a:r>
          </a:p>
          <a:p>
            <a:endParaRPr lang="en-US">
              <a:ea typeface="Calibri"/>
              <a:cs typeface="Calibri"/>
            </a:endParaRPr>
          </a:p>
        </p:txBody>
      </p:sp>
      <p:sp>
        <p:nvSpPr>
          <p:cNvPr id="4" name="Slide Number Placeholder 3">
            <a:extLst>
              <a:ext uri="{FF2B5EF4-FFF2-40B4-BE49-F238E27FC236}">
                <a16:creationId xmlns:a16="http://schemas.microsoft.com/office/drawing/2014/main" id="{10BDFFE5-E611-24F8-B018-AE702E38C1D7}"/>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42</a:t>
            </a:fld>
            <a:endParaRPr lang="en-US"/>
          </a:p>
        </p:txBody>
      </p:sp>
    </p:spTree>
    <p:extLst>
      <p:ext uri="{BB962C8B-B14F-4D97-AF65-F5344CB8AC3E}">
        <p14:creationId xmlns:p14="http://schemas.microsoft.com/office/powerpoint/2010/main" val="2658991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AC96CA-A9E2-4A7A-3619-4AD9A8DC1EA3}"/>
              </a:ext>
            </a:extLst>
          </p:cNvPr>
          <p:cNvSpPr>
            <a:spLocks noGrp="1"/>
          </p:cNvSpPr>
          <p:nvPr>
            <p:ph type="title"/>
          </p:nvPr>
        </p:nvSpPr>
        <p:spPr/>
        <p:txBody>
          <a:bodyPr/>
          <a:lstStyle/>
          <a:p>
            <a:r>
              <a:rPr lang="en-US"/>
              <a:t>Where to Find Our Form to Complete Transfer Requests</a:t>
            </a:r>
          </a:p>
        </p:txBody>
      </p:sp>
      <p:sp>
        <p:nvSpPr>
          <p:cNvPr id="3" name="Content Placeholder 2">
            <a:extLst>
              <a:ext uri="{FF2B5EF4-FFF2-40B4-BE49-F238E27FC236}">
                <a16:creationId xmlns:a16="http://schemas.microsoft.com/office/drawing/2014/main" id="{87E82A0C-650A-0515-289F-985E45258895}"/>
              </a:ext>
            </a:extLst>
          </p:cNvPr>
          <p:cNvSpPr>
            <a:spLocks noGrp="1"/>
          </p:cNvSpPr>
          <p:nvPr>
            <p:ph sz="half" idx="1"/>
          </p:nvPr>
        </p:nvSpPr>
        <p:spPr/>
        <p:txBody>
          <a:bodyPr>
            <a:normAutofit/>
          </a:bodyPr>
          <a:lstStyle/>
          <a:p>
            <a:r>
              <a:rPr lang="en-US" b="1"/>
              <a:t>Navigation Menu</a:t>
            </a:r>
            <a:r>
              <a:rPr lang="en-US"/>
              <a:t>: </a:t>
            </a:r>
          </a:p>
          <a:p>
            <a:pPr lvl="1"/>
            <a:r>
              <a:rPr lang="en-US"/>
              <a:t>Go to the </a:t>
            </a:r>
            <a:r>
              <a:rPr lang="en-US">
                <a:hlinkClick r:id="rId2"/>
              </a:rPr>
              <a:t>MAARS website</a:t>
            </a:r>
            <a:endParaRPr lang="en-US"/>
          </a:p>
          <a:p>
            <a:pPr lvl="1"/>
            <a:r>
              <a:rPr lang="en-US"/>
              <a:t>Click on the "NYS Testing" tab</a:t>
            </a:r>
          </a:p>
          <a:p>
            <a:pPr lvl="1"/>
            <a:r>
              <a:rPr lang="en-US"/>
              <a:t>Select "Student Transfer Request (</a:t>
            </a:r>
            <a:r>
              <a:rPr lang="en-US" err="1"/>
              <a:t>Nextera</a:t>
            </a:r>
            <a:r>
              <a:rPr lang="en-US"/>
              <a:t>)" from the dropdown menu</a:t>
            </a:r>
          </a:p>
          <a:p>
            <a:r>
              <a:rPr lang="en-US"/>
              <a:t>Student move directions and information will be sent out to districts and schools in the coming weeks</a:t>
            </a:r>
          </a:p>
        </p:txBody>
      </p:sp>
      <p:pic>
        <p:nvPicPr>
          <p:cNvPr id="10" name="Content Placeholder 9" descr="A screenshot of a web page&#10;&#10;AI-generated content may be incorrect.">
            <a:extLst>
              <a:ext uri="{FF2B5EF4-FFF2-40B4-BE49-F238E27FC236}">
                <a16:creationId xmlns:a16="http://schemas.microsoft.com/office/drawing/2014/main" id="{5365BB9A-DA56-24A6-B5E3-EB38B81465C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99764"/>
            <a:ext cx="5181600" cy="4203060"/>
          </a:xfrm>
        </p:spPr>
      </p:pic>
      <p:sp>
        <p:nvSpPr>
          <p:cNvPr id="2" name="Slide Number Placeholder 3">
            <a:extLst>
              <a:ext uri="{FF2B5EF4-FFF2-40B4-BE49-F238E27FC236}">
                <a16:creationId xmlns:a16="http://schemas.microsoft.com/office/drawing/2014/main" id="{904A298B-DB85-AC3C-8E06-BA9114DE6F77}"/>
              </a:ext>
            </a:extLst>
          </p:cNvPr>
          <p:cNvSpPr>
            <a:spLocks noGrp="1"/>
          </p:cNvSpPr>
          <p:nvPr>
            <p:ph type="sldNum" sz="quarter" idx="12"/>
          </p:nvPr>
        </p:nvSpPr>
        <p:spPr>
          <a:xfrm>
            <a:off x="11375717" y="5648960"/>
            <a:ext cx="731520" cy="396240"/>
          </a:xfrm>
        </p:spPr>
        <p:txBody>
          <a:bodyPr/>
          <a:lstStyle/>
          <a:p>
            <a:fld id="{38BC901B-B5E4-4A47-8F67-5F155DBF4CDE}" type="slidenum">
              <a:rPr lang="en-US" smtClean="0"/>
              <a:pPr/>
              <a:t>43</a:t>
            </a:fld>
            <a:endParaRPr lang="en-US"/>
          </a:p>
        </p:txBody>
      </p:sp>
    </p:spTree>
    <p:extLst>
      <p:ext uri="{BB962C8B-B14F-4D97-AF65-F5344CB8AC3E}">
        <p14:creationId xmlns:p14="http://schemas.microsoft.com/office/powerpoint/2010/main" val="4212264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FFF14-A98A-863F-D871-30DFCBCC4B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1609C4-1A04-1902-28F1-85751B3D25D1}"/>
              </a:ext>
            </a:extLst>
          </p:cNvPr>
          <p:cNvSpPr>
            <a:spLocks noGrp="1"/>
          </p:cNvSpPr>
          <p:nvPr>
            <p:ph type="title"/>
          </p:nvPr>
        </p:nvSpPr>
        <p:spPr/>
        <p:txBody>
          <a:bodyPr/>
          <a:lstStyle/>
          <a:p>
            <a:r>
              <a:rPr lang="en-US"/>
              <a:t>For now or later: Start requesting Paper-based answer sheets!</a:t>
            </a:r>
          </a:p>
        </p:txBody>
      </p:sp>
      <p:sp>
        <p:nvSpPr>
          <p:cNvPr id="3" name="Content Placeholder 2">
            <a:extLst>
              <a:ext uri="{FF2B5EF4-FFF2-40B4-BE49-F238E27FC236}">
                <a16:creationId xmlns:a16="http://schemas.microsoft.com/office/drawing/2014/main" id="{8D7738B4-556A-5C00-15A7-33A8CEEE0CD6}"/>
              </a:ext>
            </a:extLst>
          </p:cNvPr>
          <p:cNvSpPr>
            <a:spLocks noGrp="1"/>
          </p:cNvSpPr>
          <p:nvPr>
            <p:ph sz="half" idx="1"/>
          </p:nvPr>
        </p:nvSpPr>
        <p:spPr/>
        <p:txBody>
          <a:bodyPr>
            <a:normAutofit lnSpcReduction="10000"/>
          </a:bodyPr>
          <a:lstStyle/>
          <a:p>
            <a:r>
              <a:rPr lang="en-US" b="1"/>
              <a:t>Navigation Menu</a:t>
            </a:r>
            <a:r>
              <a:rPr lang="en-US"/>
              <a:t>: </a:t>
            </a:r>
          </a:p>
          <a:p>
            <a:pPr lvl="1"/>
            <a:r>
              <a:rPr lang="en-US"/>
              <a:t>Go to the </a:t>
            </a:r>
            <a:r>
              <a:rPr lang="en-US">
                <a:hlinkClick r:id="rId2"/>
              </a:rPr>
              <a:t>MAARS website</a:t>
            </a:r>
            <a:endParaRPr lang="en-US"/>
          </a:p>
          <a:p>
            <a:pPr lvl="1"/>
            <a:r>
              <a:rPr lang="en-US"/>
              <a:t>Click on the "NYS Testing" tab</a:t>
            </a:r>
          </a:p>
          <a:p>
            <a:pPr lvl="1"/>
            <a:r>
              <a:rPr lang="en-US"/>
              <a:t>Select “IEP/504 Answer Sheet Request Form" from the dropdown menu</a:t>
            </a:r>
          </a:p>
          <a:p>
            <a:r>
              <a:rPr lang="en-US"/>
              <a:t>This will open a spreadsheet.  Download a copy.  Directions on spreadsheet.</a:t>
            </a:r>
          </a:p>
          <a:p>
            <a:r>
              <a:rPr lang="en-US"/>
              <a:t>You will need access to files.monroe.edu for this</a:t>
            </a:r>
          </a:p>
        </p:txBody>
      </p:sp>
      <p:pic>
        <p:nvPicPr>
          <p:cNvPr id="7" name="Content Placeholder 6">
            <a:extLst>
              <a:ext uri="{FF2B5EF4-FFF2-40B4-BE49-F238E27FC236}">
                <a16:creationId xmlns:a16="http://schemas.microsoft.com/office/drawing/2014/main" id="{9BC543CF-6942-B257-219C-6F91A20D0822}"/>
              </a:ext>
            </a:extLst>
          </p:cNvPr>
          <p:cNvPicPr>
            <a:picLocks noGrp="1" noChangeAspect="1"/>
          </p:cNvPicPr>
          <p:nvPr>
            <p:ph sz="half" idx="2"/>
          </p:nvPr>
        </p:nvPicPr>
        <p:blipFill>
          <a:blip r:embed="rId3"/>
          <a:stretch>
            <a:fillRect/>
          </a:stretch>
        </p:blipFill>
        <p:spPr>
          <a:xfrm>
            <a:off x="6172200" y="2454203"/>
            <a:ext cx="5181600" cy="3094181"/>
          </a:xfrm>
          <a:prstGeom prst="rect">
            <a:avLst/>
          </a:prstGeom>
        </p:spPr>
      </p:pic>
    </p:spTree>
    <p:extLst>
      <p:ext uri="{BB962C8B-B14F-4D97-AF65-F5344CB8AC3E}">
        <p14:creationId xmlns:p14="http://schemas.microsoft.com/office/powerpoint/2010/main" val="960774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0CB4F9-7C07-AE9D-BA12-CF1D371C5B8C}"/>
              </a:ext>
            </a:extLst>
          </p:cNvPr>
          <p:cNvSpPr>
            <a:spLocks noGrp="1"/>
          </p:cNvSpPr>
          <p:nvPr>
            <p:ph type="title"/>
          </p:nvPr>
        </p:nvSpPr>
        <p:spPr/>
        <p:txBody>
          <a:bodyPr/>
          <a:lstStyle/>
          <a:p>
            <a:r>
              <a:rPr lang="en-US"/>
              <a:t>Regents</a:t>
            </a:r>
          </a:p>
        </p:txBody>
      </p:sp>
      <p:sp>
        <p:nvSpPr>
          <p:cNvPr id="8" name="Text Placeholder 7">
            <a:extLst>
              <a:ext uri="{FF2B5EF4-FFF2-40B4-BE49-F238E27FC236}">
                <a16:creationId xmlns:a16="http://schemas.microsoft.com/office/drawing/2014/main" id="{40DEFD0A-52BA-C32C-8008-EEE4DD775C2A}"/>
              </a:ext>
            </a:extLst>
          </p:cNvPr>
          <p:cNvSpPr>
            <a:spLocks noGrp="1"/>
          </p:cNvSpPr>
          <p:nvPr>
            <p:ph type="body" idx="1"/>
          </p:nvPr>
        </p:nvSpPr>
        <p:spPr/>
        <p:txBody>
          <a:bodyPr/>
          <a:lstStyle/>
          <a:p>
            <a:r>
              <a:rPr lang="en-US"/>
              <a:t>Patty Zeiner- 349-9053  </a:t>
            </a:r>
            <a:r>
              <a:rPr lang="en-US">
                <a:hlinkClick r:id="rId3"/>
              </a:rPr>
              <a:t>pzeiner@bocesmaars.org</a:t>
            </a:r>
            <a:r>
              <a:rPr lang="en-US"/>
              <a:t> </a:t>
            </a:r>
          </a:p>
        </p:txBody>
      </p:sp>
      <p:sp>
        <p:nvSpPr>
          <p:cNvPr id="4" name="Slide Number Placeholder 3">
            <a:extLst>
              <a:ext uri="{FF2B5EF4-FFF2-40B4-BE49-F238E27FC236}">
                <a16:creationId xmlns:a16="http://schemas.microsoft.com/office/drawing/2014/main" id="{8540D892-47E1-49E3-8027-097647B9C22A}"/>
              </a:ext>
            </a:extLst>
          </p:cNvPr>
          <p:cNvSpPr>
            <a:spLocks noGrp="1"/>
          </p:cNvSpPr>
          <p:nvPr>
            <p:ph type="sldNum" sz="quarter" idx="12"/>
          </p:nvPr>
        </p:nvSpPr>
        <p:spPr/>
        <p:txBody>
          <a:bodyPr/>
          <a:lstStyle/>
          <a:p>
            <a:fld id="{38BC901B-B5E4-4A47-8F67-5F155DBF4CDE}" type="slidenum">
              <a:rPr lang="en-US" smtClean="0"/>
              <a:pPr/>
              <a:t>45</a:t>
            </a:fld>
            <a:endParaRPr lang="en-US"/>
          </a:p>
        </p:txBody>
      </p:sp>
    </p:spTree>
    <p:extLst>
      <p:ext uri="{BB962C8B-B14F-4D97-AF65-F5344CB8AC3E}">
        <p14:creationId xmlns:p14="http://schemas.microsoft.com/office/powerpoint/2010/main" val="1251659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E6D78-2728-478F-ADA6-DB489A1FC2EA}"/>
              </a:ext>
            </a:extLst>
          </p:cNvPr>
          <p:cNvSpPr>
            <a:spLocks noGrp="1"/>
          </p:cNvSpPr>
          <p:nvPr>
            <p:ph type="title"/>
          </p:nvPr>
        </p:nvSpPr>
        <p:spPr/>
        <p:txBody>
          <a:bodyPr/>
          <a:lstStyle/>
          <a:p>
            <a:r>
              <a:rPr lang="en-US"/>
              <a:t>JANUARY 2026 REGENTS</a:t>
            </a:r>
          </a:p>
        </p:txBody>
      </p:sp>
      <p:sp>
        <p:nvSpPr>
          <p:cNvPr id="3" name="Content Placeholder 2">
            <a:extLst>
              <a:ext uri="{FF2B5EF4-FFF2-40B4-BE49-F238E27FC236}">
                <a16:creationId xmlns:a16="http://schemas.microsoft.com/office/drawing/2014/main" id="{80C03066-F20B-4BF9-9F1A-9AC6144409CE}"/>
              </a:ext>
            </a:extLst>
          </p:cNvPr>
          <p:cNvSpPr>
            <a:spLocks noGrp="1"/>
          </p:cNvSpPr>
          <p:nvPr>
            <p:ph idx="1"/>
          </p:nvPr>
        </p:nvSpPr>
        <p:spPr/>
        <p:txBody>
          <a:bodyPr vert="horz" lIns="91440" tIns="45720" rIns="91440" bIns="45720" rtlCol="0" anchor="t">
            <a:normAutofit/>
          </a:bodyPr>
          <a:lstStyle/>
          <a:p>
            <a:pPr marL="64770" marR="0" indent="0">
              <a:lnSpc>
                <a:spcPct val="106000"/>
              </a:lnSpc>
              <a:spcBef>
                <a:spcPts val="0"/>
              </a:spcBef>
              <a:spcAft>
                <a:spcPts val="0"/>
              </a:spcAft>
              <a:buNone/>
            </a:pPr>
            <a:r>
              <a:rPr lang="en-US" sz="1600" u="sng">
                <a:ln>
                  <a:noFill/>
                </a:ln>
                <a:solidFill>
                  <a:srgbClr val="000000"/>
                </a:solidFill>
                <a:effectLst>
                  <a:outerShdw blurRad="38100" dist="19050" dir="2700000" algn="tl">
                    <a:schemeClr val="dk1">
                      <a:alpha val="40000"/>
                    </a:schemeClr>
                  </a:outerShdw>
                </a:effectLst>
                <a:uFill>
                  <a:solidFill>
                    <a:srgbClr val="000000"/>
                  </a:solidFill>
                </a:uFill>
                <a:latin typeface="Tahoma"/>
                <a:ea typeface="Times New Roman" panose="02020603050405020304" pitchFamily="18" charset="0"/>
                <a:cs typeface="Calibri"/>
              </a:rPr>
              <a:t>January </a:t>
            </a:r>
            <a:r>
              <a:rPr lang="en-US" sz="1600" u="sng">
                <a:solidFill>
                  <a:srgbClr val="000000"/>
                </a:solidFill>
                <a:effectLst>
                  <a:outerShdw blurRad="38100" dist="19050" dir="2700000" algn="tl">
                    <a:schemeClr val="dk1">
                      <a:alpha val="40000"/>
                    </a:schemeClr>
                  </a:outerShdw>
                </a:effectLst>
                <a:uFill>
                  <a:solidFill>
                    <a:srgbClr val="000000"/>
                  </a:solidFill>
                </a:uFill>
                <a:latin typeface="Tahoma"/>
                <a:ea typeface="Times New Roman" panose="02020603050405020304" pitchFamily="18" charset="0"/>
                <a:cs typeface="Calibri"/>
              </a:rPr>
              <a:t>2026</a:t>
            </a:r>
            <a:r>
              <a:rPr lang="en-US" sz="1600" u="sng">
                <a:ln>
                  <a:noFill/>
                </a:ln>
                <a:solidFill>
                  <a:srgbClr val="000000"/>
                </a:solidFill>
                <a:effectLst>
                  <a:outerShdw blurRad="38100" dist="19050" dir="2700000" algn="tl">
                    <a:schemeClr val="dk1">
                      <a:alpha val="40000"/>
                    </a:schemeClr>
                  </a:outerShdw>
                </a:effectLst>
                <a:uFill>
                  <a:solidFill>
                    <a:srgbClr val="000000"/>
                  </a:solidFill>
                </a:uFill>
                <a:latin typeface="Tahoma"/>
                <a:ea typeface="Times New Roman" panose="02020603050405020304" pitchFamily="18" charset="0"/>
                <a:cs typeface="Calibri"/>
              </a:rPr>
              <a:t> Regents:</a:t>
            </a:r>
            <a:endParaRPr lang="en-US" sz="1000">
              <a:solidFill>
                <a:srgbClr val="000000"/>
              </a:solidFill>
              <a:effectLst/>
              <a:latin typeface="Times New Roman"/>
              <a:ea typeface="Tahoma" panose="020B0604030504040204" pitchFamily="34" charset="0"/>
              <a:cs typeface="Calibri"/>
            </a:endParaRPr>
          </a:p>
          <a:p>
            <a:pPr marL="71120" marR="0" indent="-6350">
              <a:lnSpc>
                <a:spcPct val="106000"/>
              </a:lnSpc>
              <a:spcBef>
                <a:spcPts val="0"/>
              </a:spcBef>
              <a:spcAft>
                <a:spcPts val="0"/>
              </a:spcAft>
            </a:pPr>
            <a:endParaRPr lang="en-US" sz="1000">
              <a:solidFill>
                <a:srgbClr val="000000"/>
              </a:solidFill>
              <a:effectLst/>
              <a:latin typeface="Tahoma" panose="020B0604030504040204" pitchFamily="34" charset="0"/>
              <a:ea typeface="Tahoma" panose="020B0604030504040204" pitchFamily="34" charset="0"/>
            </a:endParaRPr>
          </a:p>
          <a:p>
            <a:pPr marL="64770" marR="0" indent="0">
              <a:lnSpc>
                <a:spcPct val="106000"/>
              </a:lnSpc>
              <a:spcBef>
                <a:spcPts val="0"/>
              </a:spcBef>
              <a:spcAft>
                <a:spcPts val="0"/>
              </a:spcAft>
              <a:buNone/>
            </a:pPr>
            <a:endParaRPr lang="en-US" sz="1000">
              <a:solidFill>
                <a:srgbClr val="000000"/>
              </a:solidFill>
              <a:effectLst/>
              <a:latin typeface="Tahoma" panose="020B0604030504040204" pitchFamily="34" charset="0"/>
              <a:ea typeface="Tahoma" panose="020B0604030504040204" pitchFamily="34" charset="0"/>
            </a:endParaRPr>
          </a:p>
          <a:p>
            <a:pPr marR="124460" indent="-342900">
              <a:lnSpc>
                <a:spcPct val="106000"/>
              </a:lnSpc>
              <a:spcBef>
                <a:spcPts val="0"/>
              </a:spcBef>
              <a:buFont typeface="Wingdings" panose="05000000000000000000" pitchFamily="2" charset="2"/>
              <a:buChar char=""/>
            </a:pP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Calibri"/>
              </a:rPr>
              <a:t>Pertinent information (including the highlights below) have been updated in the MAARS website</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Calibri"/>
              </a:rPr>
              <a:t> </a:t>
            </a:r>
            <a:r>
              <a:rPr lang="en-US" sz="1600" u="sng">
                <a:ln>
                  <a:noFill/>
                </a:ln>
                <a:solidFill>
                  <a:srgbClr val="7030A0"/>
                </a:solidFill>
                <a:effectLst>
                  <a:outerShdw blurRad="38100" dist="19050" dir="2700000" algn="tl">
                    <a:schemeClr val="dk1">
                      <a:alpha val="40000"/>
                    </a:schemeClr>
                  </a:outerShdw>
                </a:effectLst>
                <a:latin typeface="Tahoma"/>
                <a:ea typeface="Tahoma"/>
                <a:cs typeface="Tahoma"/>
                <a:hlinkClick r:id="rId3">
                  <a:extLst>
                    <a:ext uri="{A12FA001-AC4F-418D-AE19-62706E023703}">
                      <ahyp:hlinkClr xmlns:ahyp="http://schemas.microsoft.com/office/drawing/2018/hyperlinkcolor" val="tx"/>
                    </a:ext>
                  </a:extLst>
                </a:hlinkClick>
              </a:rPr>
              <a:t> </a:t>
            </a:r>
            <a:r>
              <a:rPr lang="en-US" sz="1600">
                <a:solidFill>
                  <a:srgbClr val="7030A0"/>
                </a:solidFill>
                <a:effectLst>
                  <a:outerShdw blurRad="38100" dist="19050" dir="2700000" algn="tl">
                    <a:schemeClr val="dk1">
                      <a:alpha val="40000"/>
                    </a:schemeClr>
                  </a:outerShdw>
                </a:effectLst>
                <a:latin typeface="Tahoma"/>
                <a:ea typeface="Tahoma"/>
                <a:cs typeface="Calibri"/>
              </a:rPr>
              <a:t> </a:t>
            </a:r>
            <a:endParaRPr lang="en-US" sz="1000">
              <a:solidFill>
                <a:srgbClr val="000000"/>
              </a:solidFill>
              <a:effectLst/>
              <a:latin typeface="Tahoma"/>
              <a:ea typeface="Tahoma"/>
            </a:endParaRPr>
          </a:p>
          <a:p>
            <a:pPr marL="228600" marR="124460" indent="0">
              <a:lnSpc>
                <a:spcPct val="106000"/>
              </a:lnSpc>
              <a:spcBef>
                <a:spcPts val="0"/>
              </a:spcBef>
              <a:buNone/>
            </a:pPr>
            <a:r>
              <a:rPr lang="en-US" sz="1600">
                <a:effectLst>
                  <a:outerShdw blurRad="38100" dist="19050" dir="2700000" algn="tl">
                    <a:schemeClr val="dk1">
                      <a:alpha val="40000"/>
                    </a:schemeClr>
                  </a:outerShdw>
                </a:effectLst>
                <a:latin typeface="Tahoma"/>
                <a:ea typeface="Times New Roman" panose="02020603050405020304" pitchFamily="18" charset="0"/>
                <a:cs typeface="Calibri"/>
                <a:hlinkClick r:id="rId4"/>
              </a:rPr>
              <a:t>2026 January Regents</a:t>
            </a:r>
            <a:br>
              <a:rPr lang="en-US" sz="1600">
                <a:ln>
                  <a:noFill/>
                </a:ln>
                <a:effectLst>
                  <a:outerShdw blurRad="38100" dist="19050" dir="2700000" algn="tl">
                    <a:schemeClr val="dk1">
                      <a:alpha val="40000"/>
                    </a:schemeClr>
                  </a:outerShdw>
                </a:effectLst>
                <a:latin typeface="Tahoma" panose="020B0604030504040204" pitchFamily="34" charset="0"/>
                <a:ea typeface="Times New Roman" panose="02020603050405020304" pitchFamily="18" charset="0"/>
                <a:cs typeface="Calibri" panose="020F0502020204030204" pitchFamily="34" charset="0"/>
              </a:rPr>
            </a:br>
            <a:endParaRPr lang="en-US" sz="1000">
              <a:solidFill>
                <a:srgbClr val="000000"/>
              </a:solidFill>
              <a:effectLst/>
              <a:latin typeface="Tahoma" panose="020B0604030504040204" pitchFamily="34" charset="0"/>
              <a:ea typeface="Tahoma" panose="020B0604030504040204" pitchFamily="34" charset="0"/>
            </a:endParaRPr>
          </a:p>
          <a:p>
            <a:pPr marR="124460" indent="-342900">
              <a:lnSpc>
                <a:spcPct val="106000"/>
              </a:lnSpc>
              <a:spcBef>
                <a:spcPts val="0"/>
              </a:spcBef>
              <a:buFont typeface="Wingdings" panose="05000000000000000000" pitchFamily="2" charset="2"/>
              <a:buChar char=""/>
            </a:pP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Calibri"/>
              </a:rPr>
              <a:t>M.A.A.R.S. Pre-printed answer sheets:</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Calibri"/>
              </a:rPr>
              <a:t>  </a:t>
            </a:r>
            <a:endParaRPr lang="en-US" sz="1000">
              <a:solidFill>
                <a:srgbClr val="000000"/>
              </a:solidFill>
              <a:latin typeface="Times New Roman"/>
              <a:ea typeface="Tahoma" panose="020B0604030504040204" pitchFamily="34" charset="0"/>
              <a:cs typeface="Tahoma" panose="020B0604030504040204" pitchFamily="34" charset="0"/>
            </a:endParaRPr>
          </a:p>
          <a:p>
            <a:pPr marR="124460" indent="-342900">
              <a:lnSpc>
                <a:spcPct val="106000"/>
              </a:lnSpc>
              <a:spcBef>
                <a:spcPts val="0"/>
              </a:spcBef>
              <a:buFont typeface="Wingdings" panose="05000000000000000000" pitchFamily="2" charset="2"/>
              <a:buChar char=""/>
            </a:pP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MAARS order form for preprinted answer sheets </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are </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due </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12/5</a:t>
            </a:r>
            <a:endParaRPr lang="en-US" sz="1600" u="sng">
              <a:solidFill>
                <a:srgbClr val="000000"/>
              </a:solidFill>
              <a:effectLst>
                <a:outerShdw blurRad="38100" dist="19050" dir="2700000" algn="tl">
                  <a:prstClr val="black">
                    <a:alpha val="40000"/>
                  </a:prstClr>
                </a:outerShdw>
              </a:effectLst>
              <a:latin typeface="Times New Roman"/>
              <a:ea typeface="Tahoma" panose="020B0604030504040204" pitchFamily="34" charset="0"/>
              <a:cs typeface="Times New Roman"/>
            </a:endParaRPr>
          </a:p>
          <a:p>
            <a:pPr marL="742950" lvl="1" indent="-285750">
              <a:lnSpc>
                <a:spcPct val="106000"/>
              </a:lnSpc>
              <a:spcBef>
                <a:spcPts val="0"/>
              </a:spcBef>
              <a:buFont typeface="Courier New" panose="02070309020205020404" pitchFamily="49" charset="0"/>
              <a:buChar char="o"/>
            </a:pP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Files of student demographic information is due </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12/12 </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to MAARS through the secure Monroe FTP site.</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Please do not email files of student information!</a:t>
            </a:r>
            <a:endParaRPr lang="en-US" sz="1000">
              <a:solidFill>
                <a:srgbClr val="000000"/>
              </a:solidFill>
              <a:effectLst/>
              <a:latin typeface="Times New Roman"/>
              <a:ea typeface="Tahoma" panose="020B0604030504040204" pitchFamily="34" charset="0"/>
              <a:cs typeface="Tahoma"/>
            </a:endParaRPr>
          </a:p>
          <a:p>
            <a:pPr marL="742950" lvl="1" indent="-285750">
              <a:lnSpc>
                <a:spcPct val="106000"/>
              </a:lnSpc>
              <a:spcBef>
                <a:spcPts val="0"/>
              </a:spcBef>
              <a:buFont typeface="Courier New" panose="02070309020205020404" pitchFamily="49" charset="0"/>
              <a:buChar char="o"/>
            </a:pP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Any needed additional walk-in files are due </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1/15 </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and will continue to be accepted by MAARS up to exam time.</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Last minute answer sheets will be printed to a PDF file and sent to the school for printing.</a:t>
            </a:r>
            <a:endParaRPr lang="en-US" sz="1000">
              <a:solidFill>
                <a:srgbClr val="000000"/>
              </a:solidFill>
              <a:effectLst/>
              <a:latin typeface="Times New Roman"/>
              <a:ea typeface="Tahoma" panose="020B0604030504040204" pitchFamily="34" charset="0"/>
              <a:cs typeface="Tahoma"/>
            </a:endParaRPr>
          </a:p>
          <a:p>
            <a:pPr marL="742950" marR="0" lvl="1" indent="-285750">
              <a:lnSpc>
                <a:spcPct val="106000"/>
              </a:lnSpc>
              <a:spcBef>
                <a:spcPts val="0"/>
              </a:spcBef>
              <a:spcAft>
                <a:spcPts val="0"/>
              </a:spcAft>
              <a:buFont typeface="Courier New" panose="02070309020205020404" pitchFamily="49" charset="0"/>
              <a:buChar char="o"/>
            </a:pP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Do not make copies of pre-printed or blank answer sheets for students to use.</a:t>
            </a:r>
            <a:endParaRPr lang="en-US" sz="1000">
              <a:solidFill>
                <a:srgbClr val="000000"/>
              </a:solidFill>
              <a:effectLst/>
              <a:latin typeface="Times New Roman"/>
              <a:ea typeface="Tahoma" panose="020B0604030504040204" pitchFamily="34" charset="0"/>
              <a:cs typeface="Tahoma"/>
            </a:endParaRPr>
          </a:p>
          <a:p>
            <a:pPr marL="742950" marR="55245" lvl="1" indent="-285750">
              <a:lnSpc>
                <a:spcPct val="106000"/>
              </a:lnSpc>
              <a:spcBef>
                <a:spcPts val="0"/>
              </a:spcBef>
              <a:buFont typeface="Courier New" panose="02070309020205020404" pitchFamily="49" charset="0"/>
              <a:buChar char="o"/>
            </a:pP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MAARS will start preprinting answer sheets in the last week of December.</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They will be shipped to Districts/BOCES starting </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the first week of January</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a:t>
            </a:r>
            <a:r>
              <a:rPr lang="en-US" sz="1600">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a:t>
            </a:r>
            <a:r>
              <a:rPr lang="en-US" sz="1600">
                <a:ln>
                  <a:noFill/>
                </a:ln>
                <a:solidFill>
                  <a:srgbClr val="000000"/>
                </a:solidFill>
                <a:effectLst>
                  <a:outerShdw blurRad="38100" dist="19050" dir="2700000" algn="tl">
                    <a:schemeClr val="dk1">
                      <a:alpha val="40000"/>
                    </a:schemeClr>
                  </a:outerShdw>
                </a:effectLst>
                <a:latin typeface="Tahoma"/>
                <a:ea typeface="Times New Roman" panose="02020603050405020304" pitchFamily="18" charset="0"/>
                <a:cs typeface="Tahoma"/>
              </a:rPr>
              <a:t> We will notify the other schools when their answer sheets are ready to be picked up at MAARS.</a:t>
            </a:r>
            <a:endParaRPr lang="en-US" sz="1000">
              <a:solidFill>
                <a:srgbClr val="000000"/>
              </a:solidFill>
              <a:effectLst/>
              <a:latin typeface="Times New Roman"/>
              <a:ea typeface="Tahoma" panose="020B0604030504040204" pitchFamily="34" charset="0"/>
              <a:cs typeface="Tahoma"/>
            </a:endParaRPr>
          </a:p>
          <a:p>
            <a:pPr marL="742950" marR="124460" lvl="1" indent="-285750">
              <a:lnSpc>
                <a:spcPct val="106000"/>
              </a:lnSpc>
              <a:spcBef>
                <a:spcPts val="0"/>
              </a:spcBef>
              <a:buFont typeface="Courier New" panose="02070309020205020404" pitchFamily="49" charset="0"/>
              <a:buChar char="o"/>
            </a:pPr>
            <a:r>
              <a:rPr lang="en-US" sz="1600">
                <a:ln>
                  <a:noFill/>
                </a:ln>
                <a:solidFill>
                  <a:srgbClr val="C00000"/>
                </a:solidFill>
                <a:effectLst>
                  <a:outerShdw blurRad="38100" dist="19050" dir="2700000" algn="tl">
                    <a:schemeClr val="dk1">
                      <a:alpha val="40000"/>
                    </a:schemeClr>
                  </a:outerShdw>
                </a:effectLst>
                <a:latin typeface="Tahoma"/>
                <a:ea typeface="Times New Roman" panose="02020603050405020304" pitchFamily="18" charset="0"/>
                <a:cs typeface="Tahoma"/>
              </a:rPr>
              <a:t>Reminder: The Physical Setting/Physics exam, (course code: 03151) offered in January, is a Restricted Test which means each test is numbered and sealed with an answer sheet in its own envelope.</a:t>
            </a:r>
            <a:r>
              <a:rPr lang="en-US" sz="1600">
                <a:solidFill>
                  <a:srgbClr val="C00000"/>
                </a:solidFill>
                <a:effectLst>
                  <a:outerShdw blurRad="38100" dist="19050" dir="2700000" algn="tl">
                    <a:schemeClr val="dk1">
                      <a:alpha val="40000"/>
                    </a:schemeClr>
                  </a:outerShdw>
                </a:effectLst>
                <a:latin typeface="Tahoma"/>
                <a:ea typeface="Times New Roman" panose="02020603050405020304" pitchFamily="18" charset="0"/>
                <a:cs typeface="Tahoma"/>
              </a:rPr>
              <a:t> </a:t>
            </a:r>
            <a:r>
              <a:rPr lang="en-US" sz="1600">
                <a:ln>
                  <a:noFill/>
                </a:ln>
                <a:solidFill>
                  <a:srgbClr val="C00000"/>
                </a:solidFill>
                <a:effectLst>
                  <a:outerShdw blurRad="38100" dist="19050" dir="2700000" algn="tl">
                    <a:schemeClr val="dk1">
                      <a:alpha val="40000"/>
                    </a:schemeClr>
                  </a:outerShdw>
                </a:effectLst>
                <a:latin typeface="Tahoma"/>
                <a:ea typeface="Times New Roman" panose="02020603050405020304" pitchFamily="18" charset="0"/>
                <a:cs typeface="Tahoma"/>
              </a:rPr>
              <a:t> You will NOT receive preprinted answer sheets from MAARS for this exam</a:t>
            </a:r>
            <a:r>
              <a:rPr lang="en-US" sz="2000">
                <a:ln>
                  <a:noFill/>
                </a:ln>
                <a:solidFill>
                  <a:srgbClr val="C00000"/>
                </a:solidFill>
                <a:effectLst>
                  <a:outerShdw blurRad="38100" dist="19050" dir="2700000" algn="tl">
                    <a:schemeClr val="dk1">
                      <a:alpha val="40000"/>
                    </a:schemeClr>
                  </a:outerShdw>
                </a:effectLst>
                <a:latin typeface="Tahoma"/>
                <a:ea typeface="Times New Roman" panose="02020603050405020304" pitchFamily="18" charset="0"/>
                <a:cs typeface="Tahoma"/>
              </a:rPr>
              <a:t>.</a:t>
            </a:r>
            <a:r>
              <a:rPr lang="en-US">
                <a:solidFill>
                  <a:srgbClr val="C00000"/>
                </a:solidFill>
                <a:effectLst>
                  <a:outerShdw blurRad="38100" dist="19050" dir="2700000" algn="tl">
                    <a:schemeClr val="dk1">
                      <a:alpha val="40000"/>
                    </a:schemeClr>
                  </a:outerShdw>
                </a:effectLst>
                <a:latin typeface="Tahoma"/>
                <a:ea typeface="Times New Roman" panose="02020603050405020304" pitchFamily="18" charset="0"/>
                <a:cs typeface="Tahoma"/>
              </a:rPr>
              <a:t>  </a:t>
            </a:r>
            <a:endParaRPr lang="en-US" sz="1000">
              <a:solidFill>
                <a:srgbClr val="000000"/>
              </a:solidFill>
              <a:effectLst/>
              <a:latin typeface="Times New Roman"/>
              <a:ea typeface="Tahoma" panose="020B0604030504040204" pitchFamily="34" charset="0"/>
            </a:endParaRPr>
          </a:p>
          <a:p>
            <a:endParaRPr lang="en-US"/>
          </a:p>
        </p:txBody>
      </p:sp>
      <p:sp>
        <p:nvSpPr>
          <p:cNvPr id="4" name="Slide Number Placeholder 3">
            <a:extLst>
              <a:ext uri="{FF2B5EF4-FFF2-40B4-BE49-F238E27FC236}">
                <a16:creationId xmlns:a16="http://schemas.microsoft.com/office/drawing/2014/main" id="{2FD3BF25-1E66-46CA-BE75-0D9F9666AD88}"/>
              </a:ext>
            </a:extLst>
          </p:cNvPr>
          <p:cNvSpPr>
            <a:spLocks noGrp="1"/>
          </p:cNvSpPr>
          <p:nvPr>
            <p:ph type="sldNum" sz="quarter" idx="12"/>
          </p:nvPr>
        </p:nvSpPr>
        <p:spPr/>
        <p:txBody>
          <a:bodyPr/>
          <a:lstStyle/>
          <a:p>
            <a:fld id="{38BC901B-B5E4-4A47-8F67-5F155DBF4CDE}" type="slidenum">
              <a:rPr lang="en-US" smtClean="0"/>
              <a:pPr/>
              <a:t>46</a:t>
            </a:fld>
            <a:endParaRPr lang="en-US"/>
          </a:p>
        </p:txBody>
      </p:sp>
    </p:spTree>
    <p:extLst>
      <p:ext uri="{BB962C8B-B14F-4D97-AF65-F5344CB8AC3E}">
        <p14:creationId xmlns:p14="http://schemas.microsoft.com/office/powerpoint/2010/main" val="26916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028C-115C-45BB-4E64-667D48696213}"/>
              </a:ext>
            </a:extLst>
          </p:cNvPr>
          <p:cNvSpPr>
            <a:spLocks noGrp="1"/>
          </p:cNvSpPr>
          <p:nvPr>
            <p:ph type="title"/>
          </p:nvPr>
        </p:nvSpPr>
        <p:spPr>
          <a:xfrm>
            <a:off x="893865" y="19718"/>
            <a:ext cx="10412895" cy="430005"/>
          </a:xfrm>
        </p:spPr>
        <p:txBody>
          <a:bodyPr>
            <a:noAutofit/>
          </a:bodyPr>
          <a:lstStyle/>
          <a:p>
            <a:pPr algn="ctr"/>
            <a:r>
              <a:rPr lang="en-US" sz="3600">
                <a:latin typeface="Calibri"/>
                <a:ea typeface="Calibri"/>
                <a:cs typeface="Calibri"/>
              </a:rPr>
              <a:t>Course Codes for Level 0</a:t>
            </a:r>
            <a:endParaRPr lang="en-US" sz="360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E76078AF-C10E-09B1-CA94-F9A7536D6B05}"/>
              </a:ext>
            </a:extLst>
          </p:cNvPr>
          <p:cNvGraphicFramePr>
            <a:graphicFrameLocks noGrp="1"/>
          </p:cNvGraphicFramePr>
          <p:nvPr>
            <p:ph idx="1"/>
            <p:extLst>
              <p:ext uri="{D42A27DB-BD31-4B8C-83A1-F6EECF244321}">
                <p14:modId xmlns:p14="http://schemas.microsoft.com/office/powerpoint/2010/main" val="2404442299"/>
              </p:ext>
            </p:extLst>
          </p:nvPr>
        </p:nvGraphicFramePr>
        <p:xfrm>
          <a:off x="819873" y="887392"/>
          <a:ext cx="3236618" cy="4890136"/>
        </p:xfrm>
        <a:graphic>
          <a:graphicData uri="http://schemas.openxmlformats.org/drawingml/2006/table">
            <a:tbl>
              <a:tblPr firstRow="1" bandRow="1">
                <a:tableStyleId>{5C22544A-7EE6-4342-B048-85BDC9FD1C3A}</a:tableStyleId>
              </a:tblPr>
              <a:tblGrid>
                <a:gridCol w="1834436">
                  <a:extLst>
                    <a:ext uri="{9D8B030D-6E8A-4147-A177-3AD203B41FA5}">
                      <a16:colId xmlns:a16="http://schemas.microsoft.com/office/drawing/2014/main" val="1119787514"/>
                    </a:ext>
                  </a:extLst>
                </a:gridCol>
                <a:gridCol w="1402182">
                  <a:extLst>
                    <a:ext uri="{9D8B030D-6E8A-4147-A177-3AD203B41FA5}">
                      <a16:colId xmlns:a16="http://schemas.microsoft.com/office/drawing/2014/main" val="961311069"/>
                    </a:ext>
                  </a:extLst>
                </a:gridCol>
              </a:tblGrid>
              <a:tr h="368936">
                <a:tc>
                  <a:txBody>
                    <a:bodyPr/>
                    <a:lstStyle/>
                    <a:p>
                      <a:pPr algn="ctr"/>
                      <a:r>
                        <a:rPr lang="en-US" sz="1200">
                          <a:latin typeface="Calibri"/>
                          <a:ea typeface="Calibri"/>
                          <a:cs typeface="Calibri"/>
                        </a:rPr>
                        <a:t>Exam</a:t>
                      </a:r>
                    </a:p>
                  </a:txBody>
                  <a:tcPr anchor="ctr">
                    <a:solidFill>
                      <a:schemeClr val="accent1">
                        <a:lumMod val="50000"/>
                      </a:schemeClr>
                    </a:solidFill>
                  </a:tcPr>
                </a:tc>
                <a:tc>
                  <a:txBody>
                    <a:bodyPr/>
                    <a:lstStyle/>
                    <a:p>
                      <a:pPr algn="ctr"/>
                      <a:r>
                        <a:rPr lang="en-US" sz="1200">
                          <a:latin typeface="Calibri"/>
                          <a:ea typeface="Calibri"/>
                          <a:cs typeface="Calibri"/>
                        </a:rPr>
                        <a:t>State Course Code</a:t>
                      </a:r>
                    </a:p>
                  </a:txBody>
                  <a:tcPr anchor="ctr">
                    <a:solidFill>
                      <a:schemeClr val="accent1">
                        <a:lumMod val="50000"/>
                      </a:schemeClr>
                    </a:solidFill>
                  </a:tcPr>
                </a:tc>
                <a:extLst>
                  <a:ext uri="{0D108BD9-81ED-4DB2-BD59-A6C34878D82A}">
                    <a16:rowId xmlns:a16="http://schemas.microsoft.com/office/drawing/2014/main" val="945070476"/>
                  </a:ext>
                </a:extLst>
              </a:tr>
              <a:tr h="370840">
                <a:tc>
                  <a:txBody>
                    <a:bodyPr/>
                    <a:lstStyle/>
                    <a:p>
                      <a:r>
                        <a:rPr lang="en-US" sz="1200">
                          <a:solidFill>
                            <a:srgbClr val="C00000"/>
                          </a:solidFill>
                          <a:latin typeface="Calibri"/>
                          <a:ea typeface="Calibri"/>
                          <a:cs typeface="Calibri"/>
                        </a:rPr>
                        <a:t>Earth &amp; Space Sciences</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03008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03075223"/>
                  </a:ext>
                </a:extLst>
              </a:tr>
              <a:tr h="370840">
                <a:tc>
                  <a:txBody>
                    <a:bodyPr/>
                    <a:lstStyle/>
                    <a:p>
                      <a:r>
                        <a:rPr lang="en-US" sz="1200">
                          <a:solidFill>
                            <a:srgbClr val="C00000"/>
                          </a:solidFill>
                          <a:latin typeface="Calibri"/>
                          <a:ea typeface="Calibri"/>
                          <a:cs typeface="Calibri"/>
                        </a:rPr>
                        <a:t>Life Science/Biology</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03050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75057255"/>
                  </a:ext>
                </a:extLst>
              </a:tr>
              <a:tr h="370840">
                <a:tc>
                  <a:txBody>
                    <a:bodyPr/>
                    <a:lstStyle/>
                    <a:p>
                      <a:r>
                        <a:rPr lang="en-US" sz="1200">
                          <a:latin typeface="Calibri"/>
                          <a:ea typeface="Calibri"/>
                          <a:cs typeface="Calibri"/>
                        </a:rPr>
                        <a:t>Earth Science</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03001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08401642"/>
                  </a:ext>
                </a:extLst>
              </a:tr>
              <a:tr h="370840">
                <a:tc>
                  <a:txBody>
                    <a:bodyPr/>
                    <a:lstStyle/>
                    <a:p>
                      <a:r>
                        <a:rPr lang="en-US" sz="1200">
                          <a:latin typeface="Calibri"/>
                          <a:ea typeface="Calibri"/>
                          <a:cs typeface="Calibri"/>
                        </a:rPr>
                        <a:t>Living Environment</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03051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9417323"/>
                  </a:ext>
                </a:extLst>
              </a:tr>
              <a:tr h="370840">
                <a:tc>
                  <a:txBody>
                    <a:bodyPr/>
                    <a:lstStyle/>
                    <a:p>
                      <a:r>
                        <a:rPr lang="en-US" sz="1200">
                          <a:solidFill>
                            <a:srgbClr val="C00000"/>
                          </a:solidFill>
                          <a:latin typeface="Calibri"/>
                          <a:ea typeface="Calibri"/>
                          <a:cs typeface="Calibri"/>
                        </a:rPr>
                        <a:t>English</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a:ea typeface="Calibri"/>
                          <a:cs typeface="Calibri"/>
                        </a:rPr>
                        <a:t>01003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69313875"/>
                  </a:ext>
                </a:extLst>
              </a:tr>
              <a:tr h="370840">
                <a:tc>
                  <a:txBody>
                    <a:bodyPr/>
                    <a:lstStyle/>
                    <a:p>
                      <a:r>
                        <a:rPr lang="en-US" sz="1200">
                          <a:solidFill>
                            <a:srgbClr val="C00000"/>
                          </a:solidFill>
                          <a:latin typeface="Calibri"/>
                          <a:ea typeface="Calibri"/>
                          <a:cs typeface="Calibri"/>
                        </a:rPr>
                        <a:t>Algebra II</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a:ea typeface="Calibri"/>
                          <a:cs typeface="Calibri"/>
                        </a:rPr>
                        <a:t>02056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78768897"/>
                  </a:ext>
                </a:extLst>
              </a:tr>
              <a:tr h="370840">
                <a:tc>
                  <a:txBody>
                    <a:bodyPr/>
                    <a:lstStyle/>
                    <a:p>
                      <a:r>
                        <a:rPr lang="en-US" sz="1200">
                          <a:solidFill>
                            <a:srgbClr val="C00000"/>
                          </a:solidFill>
                          <a:latin typeface="Calibri"/>
                          <a:ea typeface="Calibri"/>
                          <a:cs typeface="Calibri"/>
                        </a:rPr>
                        <a:t>Chemistry</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a:ea typeface="Calibri"/>
                          <a:cs typeface="Calibri"/>
                        </a:rPr>
                        <a:t>03120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52979098"/>
                  </a:ext>
                </a:extLst>
              </a:tr>
              <a:tr h="271117">
                <a:tc>
                  <a:txBody>
                    <a:bodyPr/>
                    <a:lstStyle/>
                    <a:p>
                      <a:r>
                        <a:rPr lang="en-US" sz="1200">
                          <a:latin typeface="Calibri"/>
                          <a:ea typeface="Calibri"/>
                          <a:cs typeface="Calibri"/>
                        </a:rPr>
                        <a:t>Regents Phy Set/Chemistry</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03101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08271702"/>
                  </a:ext>
                </a:extLst>
              </a:tr>
              <a:tr h="370840">
                <a:tc>
                  <a:txBody>
                    <a:bodyPr/>
                    <a:lstStyle/>
                    <a:p>
                      <a:r>
                        <a:rPr lang="en-US" sz="1200">
                          <a:solidFill>
                            <a:srgbClr val="C00000"/>
                          </a:solidFill>
                          <a:latin typeface="Calibri"/>
                          <a:ea typeface="Calibri"/>
                          <a:cs typeface="Calibri"/>
                        </a:rPr>
                        <a:t>Physics</a:t>
                      </a:r>
                    </a:p>
                  </a:txBody>
                  <a:tcPr anchor="ctr">
                    <a:lnR w="12700" cap="flat" cmpd="sng" algn="ctr">
                      <a:noFill/>
                      <a:prstDash val="solid"/>
                      <a:round/>
                      <a:headEnd type="none" w="med" len="med"/>
                      <a:tailEnd type="none" w="med" len="med"/>
                    </a:lnR>
                  </a:tcPr>
                </a:tc>
                <a:tc>
                  <a:txBody>
                    <a:bodyPr/>
                    <a:lstStyle/>
                    <a:p>
                      <a:pPr algn="l"/>
                      <a:r>
                        <a:rPr lang="en-US" sz="1200">
                          <a:solidFill>
                            <a:srgbClr val="C00000"/>
                          </a:solidFill>
                          <a:latin typeface="Calibri"/>
                          <a:ea typeface="Calibri"/>
                          <a:cs typeface="Calibri"/>
                        </a:rPr>
                        <a:t>03170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14959976"/>
                  </a:ext>
                </a:extLst>
              </a:tr>
              <a:tr h="0">
                <a:tc>
                  <a:txBody>
                    <a:bodyPr/>
                    <a:lstStyle/>
                    <a:p>
                      <a:r>
                        <a:rPr lang="en-US" sz="1200">
                          <a:latin typeface="Calibri"/>
                          <a:ea typeface="Calibri"/>
                          <a:cs typeface="Calibri"/>
                        </a:rPr>
                        <a:t>Regents Phys Set/Physics</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03151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68242939"/>
                  </a:ext>
                </a:extLst>
              </a:tr>
              <a:tr h="221422">
                <a:tc gridSpan="2">
                  <a:txBody>
                    <a:bodyPr/>
                    <a:lstStyle/>
                    <a:p>
                      <a:r>
                        <a:rPr lang="en-US" sz="1200" b="1">
                          <a:solidFill>
                            <a:schemeClr val="bg1"/>
                          </a:solidFill>
                          <a:latin typeface="Calibri"/>
                          <a:ea typeface="Calibri"/>
                          <a:cs typeface="Calibri"/>
                        </a:rPr>
                        <a:t>Other Course Code Changes</a:t>
                      </a:r>
                    </a:p>
                  </a:txBody>
                  <a:tcPr anchor="ctr">
                    <a:solidFill>
                      <a:srgbClr val="000000"/>
                    </a:solidFill>
                  </a:tcPr>
                </a:tc>
                <a:tc hMerge="1">
                  <a:txBody>
                    <a:bodyPr/>
                    <a:lstStyle/>
                    <a:p>
                      <a:pPr algn="l"/>
                      <a:endParaRPr lang="en-US" sz="1200">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00548753"/>
                  </a:ext>
                </a:extLst>
              </a:tr>
              <a:tr h="221422">
                <a:tc>
                  <a:txBody>
                    <a:bodyPr/>
                    <a:lstStyle/>
                    <a:p>
                      <a:r>
                        <a:rPr lang="en-US" sz="1200">
                          <a:latin typeface="Calibri"/>
                          <a:ea typeface="Calibri"/>
                          <a:cs typeface="Calibri"/>
                        </a:rPr>
                        <a:t>US History</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04101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526432"/>
                  </a:ext>
                </a:extLst>
              </a:tr>
              <a:tr h="221422">
                <a:tc>
                  <a:txBody>
                    <a:bodyPr/>
                    <a:lstStyle/>
                    <a:p>
                      <a:r>
                        <a:rPr lang="en-US" sz="1200">
                          <a:latin typeface="Calibri"/>
                          <a:ea typeface="Calibri"/>
                          <a:cs typeface="Calibri"/>
                        </a:rPr>
                        <a:t>Global History</a:t>
                      </a:r>
                    </a:p>
                  </a:txBody>
                  <a:tcPr anchor="ctr">
                    <a:lnR w="12700" cap="flat" cmpd="sng" algn="ctr">
                      <a:noFill/>
                      <a:prstDash val="solid"/>
                      <a:round/>
                      <a:headEnd type="none" w="med" len="med"/>
                      <a:tailEnd type="none" w="med" len="med"/>
                    </a:lnR>
                  </a:tcPr>
                </a:tc>
                <a:tc>
                  <a:txBody>
                    <a:bodyPr/>
                    <a:lstStyle/>
                    <a:p>
                      <a:pPr algn="l"/>
                      <a:r>
                        <a:rPr lang="en-US" sz="1200">
                          <a:latin typeface="Calibri"/>
                          <a:ea typeface="Calibri"/>
                          <a:cs typeface="Calibri"/>
                        </a:rPr>
                        <a:t>04052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13639130"/>
                  </a:ext>
                </a:extLst>
              </a:tr>
            </a:tbl>
          </a:graphicData>
        </a:graphic>
      </p:graphicFrame>
      <p:sp>
        <p:nvSpPr>
          <p:cNvPr id="5" name="TextBox 4">
            <a:extLst>
              <a:ext uri="{FF2B5EF4-FFF2-40B4-BE49-F238E27FC236}">
                <a16:creationId xmlns:a16="http://schemas.microsoft.com/office/drawing/2014/main" id="{2E6E560B-E1E3-F84F-C4DC-098A3F53E5B9}"/>
              </a:ext>
            </a:extLst>
          </p:cNvPr>
          <p:cNvSpPr txBox="1"/>
          <p:nvPr/>
        </p:nvSpPr>
        <p:spPr>
          <a:xfrm>
            <a:off x="6333799" y="1327884"/>
            <a:ext cx="274319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Calibri"/>
                <a:cs typeface="Calibri"/>
              </a:rPr>
              <a:t>Please make sure Level 0 is updated to show the correct course codes.</a:t>
            </a:r>
          </a:p>
        </p:txBody>
      </p:sp>
    </p:spTree>
    <p:extLst>
      <p:ext uri="{BB962C8B-B14F-4D97-AF65-F5344CB8AC3E}">
        <p14:creationId xmlns:p14="http://schemas.microsoft.com/office/powerpoint/2010/main" val="2910251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115E-2841-3C7B-3F97-186C4EAE2862}"/>
              </a:ext>
            </a:extLst>
          </p:cNvPr>
          <p:cNvSpPr>
            <a:spLocks noGrp="1"/>
          </p:cNvSpPr>
          <p:nvPr>
            <p:ph type="title"/>
          </p:nvPr>
        </p:nvSpPr>
        <p:spPr/>
        <p:txBody>
          <a:bodyPr/>
          <a:lstStyle/>
          <a:p>
            <a:r>
              <a:rPr lang="en-US">
                <a:ea typeface="Cambria"/>
              </a:rPr>
              <a:t>STUDENT DIGITAL RESOURCE SURVEY</a:t>
            </a:r>
          </a:p>
        </p:txBody>
      </p:sp>
      <p:sp>
        <p:nvSpPr>
          <p:cNvPr id="3" name="Content Placeholder 2">
            <a:extLst>
              <a:ext uri="{FF2B5EF4-FFF2-40B4-BE49-F238E27FC236}">
                <a16:creationId xmlns:a16="http://schemas.microsoft.com/office/drawing/2014/main" id="{14367514-7FCC-D463-AB74-FB91DB7C997C}"/>
              </a:ext>
            </a:extLst>
          </p:cNvPr>
          <p:cNvSpPr>
            <a:spLocks noGrp="1"/>
          </p:cNvSpPr>
          <p:nvPr>
            <p:ph idx="1"/>
          </p:nvPr>
        </p:nvSpPr>
        <p:spPr/>
        <p:txBody>
          <a:bodyPr vert="horz" lIns="91440" tIns="45720" rIns="91440" bIns="45720" rtlCol="0" anchor="t">
            <a:normAutofit/>
          </a:bodyPr>
          <a:lstStyle/>
          <a:p>
            <a:r>
              <a:rPr lang="en-US" sz="2800" dirty="0">
                <a:cs typeface="Calibri"/>
              </a:rPr>
              <a:t>If using MAARS for Preprinted Survey Sheets please reach to Patty Zeiner at </a:t>
            </a:r>
            <a:r>
              <a:rPr lang="en-US" sz="2800" dirty="0">
                <a:cs typeface="Calibri"/>
                <a:hlinkClick r:id="rId3"/>
              </a:rPr>
              <a:t>pzeiner@bocesmaars.org</a:t>
            </a:r>
            <a:r>
              <a:rPr lang="en-US" sz="2800" dirty="0">
                <a:cs typeface="Calibri"/>
              </a:rPr>
              <a:t> or 349-9053</a:t>
            </a:r>
          </a:p>
          <a:p>
            <a:endParaRPr lang="en-US" sz="2800" dirty="0">
              <a:cs typeface="Calibri"/>
            </a:endParaRPr>
          </a:p>
          <a:p>
            <a:r>
              <a:rPr lang="en-US" sz="2800" dirty="0">
                <a:cs typeface="Calibri"/>
              </a:rPr>
              <a:t>Deadline to have data uploaded to Level 0 and pushed to Level 1 is </a:t>
            </a:r>
            <a:r>
              <a:rPr lang="en-US" sz="2800" b="1" dirty="0">
                <a:cs typeface="Calibri"/>
              </a:rPr>
              <a:t>Thursday, January 22nd</a:t>
            </a:r>
            <a:endParaRPr lang="en-US" sz="2800" b="1" dirty="0">
              <a:ea typeface="Calibri"/>
              <a:cs typeface="Calibri"/>
            </a:endParaRPr>
          </a:p>
          <a:p>
            <a:pPr marL="114300" indent="0">
              <a:buNone/>
            </a:pPr>
            <a:endParaRPr lang="en-US" sz="2800" b="1" dirty="0">
              <a:cs typeface="Calibri"/>
            </a:endParaRPr>
          </a:p>
        </p:txBody>
      </p:sp>
      <p:sp>
        <p:nvSpPr>
          <p:cNvPr id="4" name="Slide Number Placeholder 3">
            <a:extLst>
              <a:ext uri="{FF2B5EF4-FFF2-40B4-BE49-F238E27FC236}">
                <a16:creationId xmlns:a16="http://schemas.microsoft.com/office/drawing/2014/main" id="{CAD270BF-BD43-1988-86C4-E11A5A19D1D0}"/>
              </a:ext>
            </a:extLst>
          </p:cNvPr>
          <p:cNvSpPr>
            <a:spLocks noGrp="1"/>
          </p:cNvSpPr>
          <p:nvPr>
            <p:ph type="sldNum" sz="quarter" idx="12"/>
          </p:nvPr>
        </p:nvSpPr>
        <p:spPr/>
        <p:txBody>
          <a:bodyPr/>
          <a:lstStyle/>
          <a:p>
            <a:fld id="{38BC901B-B5E4-4A47-8F67-5F155DBF4CDE}" type="slidenum">
              <a:rPr lang="en-US" smtClean="0"/>
              <a:pPr/>
              <a:t>48</a:t>
            </a:fld>
            <a:endParaRPr lang="en-US"/>
          </a:p>
        </p:txBody>
      </p:sp>
    </p:spTree>
    <p:extLst>
      <p:ext uri="{BB962C8B-B14F-4D97-AF65-F5344CB8AC3E}">
        <p14:creationId xmlns:p14="http://schemas.microsoft.com/office/powerpoint/2010/main" val="1911782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A14A-8DF9-EF32-5BA9-67DAD81A5FEF}"/>
              </a:ext>
            </a:extLst>
          </p:cNvPr>
          <p:cNvSpPr>
            <a:spLocks noGrp="1"/>
          </p:cNvSpPr>
          <p:nvPr>
            <p:ph type="title"/>
          </p:nvPr>
        </p:nvSpPr>
        <p:spPr/>
        <p:txBody>
          <a:bodyPr/>
          <a:lstStyle/>
          <a:p>
            <a:r>
              <a:rPr lang="en-US"/>
              <a:t>Next Meeting: March 3 at 10am</a:t>
            </a:r>
          </a:p>
        </p:txBody>
      </p:sp>
      <p:pic>
        <p:nvPicPr>
          <p:cNvPr id="5" name="Content Placeholder 4">
            <a:extLst>
              <a:ext uri="{FF2B5EF4-FFF2-40B4-BE49-F238E27FC236}">
                <a16:creationId xmlns:a16="http://schemas.microsoft.com/office/drawing/2014/main" id="{E4064C91-E8E6-0754-5336-87B700B55D37}"/>
              </a:ext>
            </a:extLst>
          </p:cNvPr>
          <p:cNvPicPr>
            <a:picLocks noGrp="1" noChangeAspect="1"/>
          </p:cNvPicPr>
          <p:nvPr>
            <p:ph idx="1"/>
          </p:nvPr>
        </p:nvPicPr>
        <p:blipFill>
          <a:blip r:embed="rId3"/>
          <a:stretch>
            <a:fillRect/>
          </a:stretch>
        </p:blipFill>
        <p:spPr>
          <a:xfrm>
            <a:off x="2089150" y="1600200"/>
            <a:ext cx="7200900" cy="4800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91501-331F-A471-DBB6-BA83F1BF0F75}"/>
              </a:ext>
            </a:extLst>
          </p:cNvPr>
          <p:cNvSpPr>
            <a:spLocks noGrp="1"/>
          </p:cNvSpPr>
          <p:nvPr>
            <p:ph type="title"/>
          </p:nvPr>
        </p:nvSpPr>
        <p:spPr/>
        <p:txBody>
          <a:bodyPr/>
          <a:lstStyle/>
          <a:p>
            <a:pPr algn="ctr"/>
            <a:r>
              <a:rPr lang="en-US"/>
              <a:t>Districts ESSA Results</a:t>
            </a:r>
          </a:p>
        </p:txBody>
      </p:sp>
      <p:sp>
        <p:nvSpPr>
          <p:cNvPr id="3" name="Slide Number Placeholder 2">
            <a:extLst>
              <a:ext uri="{FF2B5EF4-FFF2-40B4-BE49-F238E27FC236}">
                <a16:creationId xmlns:a16="http://schemas.microsoft.com/office/drawing/2014/main" id="{356B380E-106D-41F1-C191-F047247ACAEA}"/>
              </a:ext>
            </a:extLst>
          </p:cNvPr>
          <p:cNvSpPr>
            <a:spLocks noGrp="1"/>
          </p:cNvSpPr>
          <p:nvPr>
            <p:ph type="sldNum" sz="quarter" idx="12"/>
          </p:nvPr>
        </p:nvSpPr>
        <p:spPr/>
        <p:txBody>
          <a:bodyPr/>
          <a:lstStyle/>
          <a:p>
            <a:fld id="{38BC901B-B5E4-4A47-8F67-5F155DBF4CDE}" type="slidenum">
              <a:rPr lang="en-US" smtClean="0"/>
              <a:pPr/>
              <a:t>5</a:t>
            </a:fld>
            <a:endParaRPr lang="en-US"/>
          </a:p>
        </p:txBody>
      </p:sp>
      <p:sp>
        <p:nvSpPr>
          <p:cNvPr id="4" name="TextBox 3">
            <a:extLst>
              <a:ext uri="{FF2B5EF4-FFF2-40B4-BE49-F238E27FC236}">
                <a16:creationId xmlns:a16="http://schemas.microsoft.com/office/drawing/2014/main" id="{1CFEAE99-A31E-FD30-A670-597611B970B6}"/>
              </a:ext>
            </a:extLst>
          </p:cNvPr>
          <p:cNvSpPr txBox="1"/>
          <p:nvPr/>
        </p:nvSpPr>
        <p:spPr>
          <a:xfrm>
            <a:off x="812800" y="1417638"/>
            <a:ext cx="10160000" cy="1200329"/>
          </a:xfrm>
          <a:prstGeom prst="rect">
            <a:avLst/>
          </a:prstGeom>
          <a:noFill/>
        </p:spPr>
        <p:txBody>
          <a:bodyPr wrap="square" rtlCol="0">
            <a:spAutoFit/>
          </a:bodyPr>
          <a:lstStyle/>
          <a:p>
            <a:pPr algn="ctr"/>
            <a:r>
              <a:rPr lang="en-US" sz="2800"/>
              <a:t>Creates a Need to Dig into Subgroups of Students and </a:t>
            </a:r>
          </a:p>
          <a:p>
            <a:pPr algn="ctr"/>
            <a:r>
              <a:rPr lang="en-US" sz="2800"/>
              <a:t>view the Intersectionality of Student Subgroups </a:t>
            </a:r>
          </a:p>
          <a:p>
            <a:pPr algn="ctr"/>
            <a:r>
              <a:rPr lang="en-US" sz="1600"/>
              <a:t>(students belong to more than one subgroup)</a:t>
            </a:r>
          </a:p>
        </p:txBody>
      </p:sp>
      <p:graphicFrame>
        <p:nvGraphicFramePr>
          <p:cNvPr id="5" name="Diagram 4">
            <a:extLst>
              <a:ext uri="{FF2B5EF4-FFF2-40B4-BE49-F238E27FC236}">
                <a16:creationId xmlns:a16="http://schemas.microsoft.com/office/drawing/2014/main" id="{DF9D291E-DC86-2D7B-CF79-8D3CE0275CB8}"/>
              </a:ext>
            </a:extLst>
          </p:cNvPr>
          <p:cNvGraphicFramePr/>
          <p:nvPr>
            <p:extLst>
              <p:ext uri="{D42A27DB-BD31-4B8C-83A1-F6EECF244321}">
                <p14:modId xmlns:p14="http://schemas.microsoft.com/office/powerpoint/2010/main" val="4134502141"/>
              </p:ext>
            </p:extLst>
          </p:nvPr>
        </p:nvGraphicFramePr>
        <p:xfrm>
          <a:off x="2032000" y="2484942"/>
          <a:ext cx="7124700" cy="3653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6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B0ED-35CC-BBA9-2868-8BCF5EE9D6BE}"/>
              </a:ext>
            </a:extLst>
          </p:cNvPr>
          <p:cNvSpPr>
            <a:spLocks noGrp="1"/>
          </p:cNvSpPr>
          <p:nvPr>
            <p:ph type="title"/>
          </p:nvPr>
        </p:nvSpPr>
        <p:spPr>
          <a:xfrm>
            <a:off x="508000" y="173871"/>
            <a:ext cx="10617200" cy="1041400"/>
          </a:xfrm>
        </p:spPr>
        <p:txBody>
          <a:bodyPr/>
          <a:lstStyle/>
          <a:p>
            <a:pPr algn="ctr"/>
            <a:r>
              <a:rPr lang="en-US" sz="4400">
                <a:ea typeface="Cambria"/>
              </a:rPr>
              <a:t>Generate Performance Data for Subgroups</a:t>
            </a:r>
            <a:endParaRPr lang="en-US" sz="4400"/>
          </a:p>
        </p:txBody>
      </p:sp>
      <p:sp>
        <p:nvSpPr>
          <p:cNvPr id="3" name="Slide Number Placeholder 2">
            <a:extLst>
              <a:ext uri="{FF2B5EF4-FFF2-40B4-BE49-F238E27FC236}">
                <a16:creationId xmlns:a16="http://schemas.microsoft.com/office/drawing/2014/main" id="{48E4B2DC-861C-C968-57F7-AD80F5C9158A}"/>
              </a:ext>
            </a:extLst>
          </p:cNvPr>
          <p:cNvSpPr>
            <a:spLocks noGrp="1"/>
          </p:cNvSpPr>
          <p:nvPr>
            <p:ph type="sldNum" sz="quarter" idx="12"/>
          </p:nvPr>
        </p:nvSpPr>
        <p:spPr/>
        <p:txBody>
          <a:bodyPr/>
          <a:lstStyle/>
          <a:p>
            <a:fld id="{38BC901B-B5E4-4A47-8F67-5F155DBF4CDE}" type="slidenum">
              <a:rPr lang="en-US" smtClean="0"/>
              <a:pPr/>
              <a:t>6</a:t>
            </a:fld>
            <a:endParaRPr lang="en-US"/>
          </a:p>
        </p:txBody>
      </p:sp>
      <p:pic>
        <p:nvPicPr>
          <p:cNvPr id="5" name="Picture 4" descr="A screenshot of a computer&#10;&#10;Description automatically generated">
            <a:extLst>
              <a:ext uri="{FF2B5EF4-FFF2-40B4-BE49-F238E27FC236}">
                <a16:creationId xmlns:a16="http://schemas.microsoft.com/office/drawing/2014/main" id="{A099CE81-128C-7977-D375-9C053D31F932}"/>
              </a:ext>
            </a:extLst>
          </p:cNvPr>
          <p:cNvPicPr>
            <a:picLocks noChangeAspect="1"/>
          </p:cNvPicPr>
          <p:nvPr/>
        </p:nvPicPr>
        <p:blipFill>
          <a:blip r:embed="rId3"/>
          <a:stretch>
            <a:fillRect/>
          </a:stretch>
        </p:blipFill>
        <p:spPr>
          <a:xfrm>
            <a:off x="-3863" y="1331164"/>
            <a:ext cx="6319389" cy="5187711"/>
          </a:xfrm>
          <a:prstGeom prst="rect">
            <a:avLst/>
          </a:prstGeom>
        </p:spPr>
      </p:pic>
      <p:pic>
        <p:nvPicPr>
          <p:cNvPr id="6" name="Picture 5">
            <a:extLst>
              <a:ext uri="{FF2B5EF4-FFF2-40B4-BE49-F238E27FC236}">
                <a16:creationId xmlns:a16="http://schemas.microsoft.com/office/drawing/2014/main" id="{BDF7F0E1-CBC1-CBDD-F025-166822524096}"/>
              </a:ext>
            </a:extLst>
          </p:cNvPr>
          <p:cNvPicPr>
            <a:picLocks noChangeAspect="1"/>
          </p:cNvPicPr>
          <p:nvPr/>
        </p:nvPicPr>
        <p:blipFill>
          <a:blip r:embed="rId4"/>
          <a:stretch>
            <a:fillRect/>
          </a:stretch>
        </p:blipFill>
        <p:spPr>
          <a:xfrm>
            <a:off x="6564522" y="1330984"/>
            <a:ext cx="5374617" cy="3160863"/>
          </a:xfrm>
          <a:prstGeom prst="rect">
            <a:avLst/>
          </a:prstGeom>
        </p:spPr>
      </p:pic>
      <p:sp>
        <p:nvSpPr>
          <p:cNvPr id="4" name="TextBox 3">
            <a:extLst>
              <a:ext uri="{FF2B5EF4-FFF2-40B4-BE49-F238E27FC236}">
                <a16:creationId xmlns:a16="http://schemas.microsoft.com/office/drawing/2014/main" id="{5612C352-A5D9-3301-1039-42C119C697BC}"/>
              </a:ext>
            </a:extLst>
          </p:cNvPr>
          <p:cNvSpPr txBox="1"/>
          <p:nvPr/>
        </p:nvSpPr>
        <p:spPr>
          <a:xfrm>
            <a:off x="6705600" y="4800600"/>
            <a:ext cx="4279900" cy="1200329"/>
          </a:xfrm>
          <a:prstGeom prst="rect">
            <a:avLst/>
          </a:prstGeom>
          <a:noFill/>
        </p:spPr>
        <p:txBody>
          <a:bodyPr wrap="square" rtlCol="0">
            <a:spAutoFit/>
          </a:bodyPr>
          <a:lstStyle/>
          <a:p>
            <a:r>
              <a:rPr lang="en-US" b="1"/>
              <a:t>Path to Follow: </a:t>
            </a:r>
            <a:r>
              <a:rPr lang="en-US"/>
              <a:t>Team Content &gt; Visualizations &gt; 3-8 Assessments &gt; 3-8 ELA, Math &amp; Science Performance Visualization and then select… </a:t>
            </a:r>
          </a:p>
        </p:txBody>
      </p:sp>
      <p:pic>
        <p:nvPicPr>
          <p:cNvPr id="8" name="Picture 7">
            <a:extLst>
              <a:ext uri="{FF2B5EF4-FFF2-40B4-BE49-F238E27FC236}">
                <a16:creationId xmlns:a16="http://schemas.microsoft.com/office/drawing/2014/main" id="{4134B36B-8441-CD6A-72A1-67FA9312BE53}"/>
              </a:ext>
            </a:extLst>
          </p:cNvPr>
          <p:cNvPicPr>
            <a:picLocks noChangeAspect="1"/>
          </p:cNvPicPr>
          <p:nvPr/>
        </p:nvPicPr>
        <p:blipFill>
          <a:blip r:embed="rId5"/>
          <a:srcRect t="-5562" r="29439"/>
          <a:stretch>
            <a:fillRect/>
          </a:stretch>
        </p:blipFill>
        <p:spPr>
          <a:xfrm>
            <a:off x="6564522" y="6045200"/>
            <a:ext cx="4381500" cy="603214"/>
          </a:xfrm>
          <a:prstGeom prst="rect">
            <a:avLst/>
          </a:prstGeom>
        </p:spPr>
      </p:pic>
      <p:sp>
        <p:nvSpPr>
          <p:cNvPr id="9" name="Rectangle 8">
            <a:extLst>
              <a:ext uri="{FF2B5EF4-FFF2-40B4-BE49-F238E27FC236}">
                <a16:creationId xmlns:a16="http://schemas.microsoft.com/office/drawing/2014/main" id="{EA4C6C4E-D28D-D297-1538-AE7CE53E7C7A}"/>
              </a:ext>
            </a:extLst>
          </p:cNvPr>
          <p:cNvSpPr/>
          <p:nvPr/>
        </p:nvSpPr>
        <p:spPr>
          <a:xfrm>
            <a:off x="6564522" y="4749800"/>
            <a:ext cx="4560678" cy="18986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0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D97E35-C9C8-0E1E-8970-81B82F38BB7D}"/>
              </a:ext>
            </a:extLst>
          </p:cNvPr>
          <p:cNvSpPr/>
          <p:nvPr/>
        </p:nvSpPr>
        <p:spPr>
          <a:xfrm>
            <a:off x="7499100" y="258085"/>
            <a:ext cx="3793241" cy="5925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FEC7C-3DB3-E4E1-CF70-A58107605BE6}"/>
              </a:ext>
            </a:extLst>
          </p:cNvPr>
          <p:cNvSpPr>
            <a:spLocks noGrp="1"/>
          </p:cNvSpPr>
          <p:nvPr>
            <p:ph type="title"/>
          </p:nvPr>
        </p:nvSpPr>
        <p:spPr>
          <a:xfrm>
            <a:off x="269260" y="10077"/>
            <a:ext cx="6999458" cy="699778"/>
          </a:xfrm>
        </p:spPr>
        <p:txBody>
          <a:bodyPr/>
          <a:lstStyle/>
          <a:p>
            <a:r>
              <a:rPr lang="en-US" sz="4000"/>
              <a:t>By Standards – By Subgroups</a:t>
            </a:r>
          </a:p>
        </p:txBody>
      </p:sp>
      <p:sp>
        <p:nvSpPr>
          <p:cNvPr id="3" name="Slide Number Placeholder 2">
            <a:extLst>
              <a:ext uri="{FF2B5EF4-FFF2-40B4-BE49-F238E27FC236}">
                <a16:creationId xmlns:a16="http://schemas.microsoft.com/office/drawing/2014/main" id="{02E7F7F8-3161-B2BF-765B-C3B9BD75CACC}"/>
              </a:ext>
            </a:extLst>
          </p:cNvPr>
          <p:cNvSpPr>
            <a:spLocks noGrp="1"/>
          </p:cNvSpPr>
          <p:nvPr>
            <p:ph type="sldNum" sz="quarter" idx="12"/>
          </p:nvPr>
        </p:nvSpPr>
        <p:spPr/>
        <p:txBody>
          <a:bodyPr/>
          <a:lstStyle/>
          <a:p>
            <a:fld id="{38BC901B-B5E4-4A47-8F67-5F155DBF4CDE}" type="slidenum">
              <a:rPr lang="en-US" smtClean="0"/>
              <a:pPr/>
              <a:t>7</a:t>
            </a:fld>
            <a:endParaRPr lang="en-US"/>
          </a:p>
        </p:txBody>
      </p:sp>
      <p:sp>
        <p:nvSpPr>
          <p:cNvPr id="6" name="TextBox 5">
            <a:extLst>
              <a:ext uri="{FF2B5EF4-FFF2-40B4-BE49-F238E27FC236}">
                <a16:creationId xmlns:a16="http://schemas.microsoft.com/office/drawing/2014/main" id="{1B475458-76EF-286B-F4D7-BF472C69811A}"/>
              </a:ext>
            </a:extLst>
          </p:cNvPr>
          <p:cNvSpPr txBox="1"/>
          <p:nvPr/>
        </p:nvSpPr>
        <p:spPr>
          <a:xfrm>
            <a:off x="7645128" y="215349"/>
            <a:ext cx="3530871" cy="646331"/>
          </a:xfrm>
          <a:prstGeom prst="rect">
            <a:avLst/>
          </a:prstGeom>
          <a:noFill/>
        </p:spPr>
        <p:txBody>
          <a:bodyPr wrap="square" rtlCol="0">
            <a:spAutoFit/>
          </a:bodyPr>
          <a:lstStyle/>
          <a:p>
            <a:pPr algn="ctr"/>
            <a:r>
              <a:rPr lang="en-US">
                <a:solidFill>
                  <a:schemeClr val="bg1"/>
                </a:solidFill>
              </a:rPr>
              <a:t>Filters for: Education Type, Poverty, ELL Eligibility, Ethnicity</a:t>
            </a:r>
          </a:p>
        </p:txBody>
      </p:sp>
      <p:sp>
        <p:nvSpPr>
          <p:cNvPr id="7" name="Left Brace 6">
            <a:extLst>
              <a:ext uri="{FF2B5EF4-FFF2-40B4-BE49-F238E27FC236}">
                <a16:creationId xmlns:a16="http://schemas.microsoft.com/office/drawing/2014/main" id="{80CCB5B2-4118-BEB9-720A-D1B65E437D8C}"/>
              </a:ext>
            </a:extLst>
          </p:cNvPr>
          <p:cNvSpPr/>
          <p:nvPr/>
        </p:nvSpPr>
        <p:spPr>
          <a:xfrm rot="5400000">
            <a:off x="9347553" y="-385088"/>
            <a:ext cx="367593" cy="301804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295825D6-B143-495F-5575-7CB2A2CDAA71}"/>
              </a:ext>
            </a:extLst>
          </p:cNvPr>
          <p:cNvSpPr txBox="1"/>
          <p:nvPr/>
        </p:nvSpPr>
        <p:spPr>
          <a:xfrm>
            <a:off x="7268718" y="3573172"/>
            <a:ext cx="3488182" cy="1200329"/>
          </a:xfrm>
          <a:prstGeom prst="rect">
            <a:avLst/>
          </a:prstGeom>
          <a:noFill/>
          <a:ln w="28575">
            <a:solidFill>
              <a:schemeClr val="tx1"/>
            </a:solidFill>
          </a:ln>
        </p:spPr>
        <p:txBody>
          <a:bodyPr wrap="square" rtlCol="0">
            <a:spAutoFit/>
          </a:bodyPr>
          <a:lstStyle/>
          <a:p>
            <a:r>
              <a:rPr lang="en-US" b="1"/>
              <a:t>Path to Follow: </a:t>
            </a:r>
            <a:r>
              <a:rPr lang="en-US"/>
              <a:t>Team Content &lt; Visualizations &lt; 3-8 Assessments &lt; 3-8 ELA/Math Item &amp; Student Analysis Visualization</a:t>
            </a:r>
          </a:p>
        </p:txBody>
      </p:sp>
      <p:pic>
        <p:nvPicPr>
          <p:cNvPr id="15" name="Picture 14">
            <a:extLst>
              <a:ext uri="{FF2B5EF4-FFF2-40B4-BE49-F238E27FC236}">
                <a16:creationId xmlns:a16="http://schemas.microsoft.com/office/drawing/2014/main" id="{DE55852D-5B4E-FEF7-5D16-A3FC3A39A06D}"/>
              </a:ext>
            </a:extLst>
          </p:cNvPr>
          <p:cNvPicPr>
            <a:picLocks noChangeAspect="1"/>
          </p:cNvPicPr>
          <p:nvPr/>
        </p:nvPicPr>
        <p:blipFill>
          <a:blip r:embed="rId2"/>
          <a:srcRect l="-323" t="14519" r="37561" b="2305"/>
          <a:stretch>
            <a:fillRect/>
          </a:stretch>
        </p:blipFill>
        <p:spPr>
          <a:xfrm>
            <a:off x="-4075" y="915127"/>
            <a:ext cx="6824455" cy="5704196"/>
          </a:xfrm>
          <a:prstGeom prst="rect">
            <a:avLst/>
          </a:prstGeom>
        </p:spPr>
      </p:pic>
      <p:pic>
        <p:nvPicPr>
          <p:cNvPr id="11" name="Picture 10">
            <a:extLst>
              <a:ext uri="{FF2B5EF4-FFF2-40B4-BE49-F238E27FC236}">
                <a16:creationId xmlns:a16="http://schemas.microsoft.com/office/drawing/2014/main" id="{466FD2B6-8970-2ECA-F3DA-B81C72101858}"/>
              </a:ext>
            </a:extLst>
          </p:cNvPr>
          <p:cNvPicPr>
            <a:picLocks noChangeAspect="1"/>
          </p:cNvPicPr>
          <p:nvPr/>
        </p:nvPicPr>
        <p:blipFill>
          <a:blip r:embed="rId3"/>
          <a:stretch>
            <a:fillRect/>
          </a:stretch>
        </p:blipFill>
        <p:spPr>
          <a:xfrm>
            <a:off x="-4076" y="868800"/>
            <a:ext cx="5261875" cy="386361"/>
          </a:xfrm>
          <a:prstGeom prst="rect">
            <a:avLst/>
          </a:prstGeom>
        </p:spPr>
      </p:pic>
      <p:pic>
        <p:nvPicPr>
          <p:cNvPr id="13" name="Picture 12">
            <a:extLst>
              <a:ext uri="{FF2B5EF4-FFF2-40B4-BE49-F238E27FC236}">
                <a16:creationId xmlns:a16="http://schemas.microsoft.com/office/drawing/2014/main" id="{A30C1D1F-B06B-213D-9642-4AEB386F4814}"/>
              </a:ext>
            </a:extLst>
          </p:cNvPr>
          <p:cNvPicPr>
            <a:picLocks noChangeAspect="1"/>
          </p:cNvPicPr>
          <p:nvPr/>
        </p:nvPicPr>
        <p:blipFill>
          <a:blip r:embed="rId4"/>
          <a:stretch>
            <a:fillRect/>
          </a:stretch>
        </p:blipFill>
        <p:spPr>
          <a:xfrm>
            <a:off x="3881434" y="920327"/>
            <a:ext cx="3819048" cy="742857"/>
          </a:xfrm>
          <a:prstGeom prst="rect">
            <a:avLst/>
          </a:prstGeom>
        </p:spPr>
      </p:pic>
      <p:pic>
        <p:nvPicPr>
          <p:cNvPr id="17" name="Picture 16">
            <a:extLst>
              <a:ext uri="{FF2B5EF4-FFF2-40B4-BE49-F238E27FC236}">
                <a16:creationId xmlns:a16="http://schemas.microsoft.com/office/drawing/2014/main" id="{50124711-3629-2D39-2B21-5044C54626E6}"/>
              </a:ext>
            </a:extLst>
          </p:cNvPr>
          <p:cNvPicPr>
            <a:picLocks noChangeAspect="1"/>
          </p:cNvPicPr>
          <p:nvPr/>
        </p:nvPicPr>
        <p:blipFill>
          <a:blip r:embed="rId5"/>
          <a:stretch>
            <a:fillRect/>
          </a:stretch>
        </p:blipFill>
        <p:spPr>
          <a:xfrm>
            <a:off x="7569201" y="1398786"/>
            <a:ext cx="4609524" cy="685714"/>
          </a:xfrm>
          <a:prstGeom prst="rect">
            <a:avLst/>
          </a:prstGeom>
        </p:spPr>
      </p:pic>
    </p:spTree>
    <p:extLst>
      <p:ext uri="{BB962C8B-B14F-4D97-AF65-F5344CB8AC3E}">
        <p14:creationId xmlns:p14="http://schemas.microsoft.com/office/powerpoint/2010/main" val="3562389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and holding a pen and shading circles on a sheet">
            <a:extLst>
              <a:ext uri="{FF2B5EF4-FFF2-40B4-BE49-F238E27FC236}">
                <a16:creationId xmlns:a16="http://schemas.microsoft.com/office/drawing/2014/main" id="{A5F89458-9D03-38CB-40DE-E7C42C6C7132}"/>
              </a:ext>
            </a:extLst>
          </p:cNvPr>
          <p:cNvPicPr>
            <a:picLocks noChangeAspect="1"/>
          </p:cNvPicPr>
          <p:nvPr/>
        </p:nvPicPr>
        <p:blipFill>
          <a:blip r:embed="rId2"/>
          <a:srcRect t="7398" b="9085"/>
          <a:stretch>
            <a:fillRect/>
          </a:stretch>
        </p:blipFill>
        <p:spPr>
          <a:xfrm>
            <a:off x="20" y="10"/>
            <a:ext cx="11277580" cy="5486390"/>
          </a:xfrm>
          <a:prstGeom prst="rect">
            <a:avLst/>
          </a:prstGeom>
          <a:noFill/>
        </p:spPr>
      </p:pic>
      <p:sp>
        <p:nvSpPr>
          <p:cNvPr id="2" name="Title 1">
            <a:extLst>
              <a:ext uri="{FF2B5EF4-FFF2-40B4-BE49-F238E27FC236}">
                <a16:creationId xmlns:a16="http://schemas.microsoft.com/office/drawing/2014/main" id="{0729A43B-FEB3-5B71-6D12-FB7E9684E4A8}"/>
              </a:ext>
            </a:extLst>
          </p:cNvPr>
          <p:cNvSpPr>
            <a:spLocks noGrp="1"/>
          </p:cNvSpPr>
          <p:nvPr>
            <p:ph type="title"/>
          </p:nvPr>
        </p:nvSpPr>
        <p:spPr>
          <a:xfrm>
            <a:off x="1378277" y="812800"/>
            <a:ext cx="10363200" cy="594626"/>
          </a:xfrm>
        </p:spPr>
        <p:txBody>
          <a:bodyPr anchor="b">
            <a:noAutofit/>
          </a:bodyPr>
          <a:lstStyle/>
          <a:p>
            <a:r>
              <a:rPr lang="en-US" sz="4400">
                <a:solidFill>
                  <a:schemeClr val="tx1"/>
                </a:solidFill>
              </a:rPr>
              <a:t>Reviewing for </a:t>
            </a:r>
            <a:br>
              <a:rPr lang="en-US" sz="4400">
                <a:solidFill>
                  <a:schemeClr val="tx1"/>
                </a:solidFill>
              </a:rPr>
            </a:br>
            <a:r>
              <a:rPr lang="en-US" sz="4400">
                <a:solidFill>
                  <a:schemeClr val="tx1"/>
                </a:solidFill>
              </a:rPr>
              <a:t>January Regents Exams</a:t>
            </a:r>
          </a:p>
        </p:txBody>
      </p:sp>
      <p:sp>
        <p:nvSpPr>
          <p:cNvPr id="4" name="Content Placeholder 3">
            <a:extLst>
              <a:ext uri="{FF2B5EF4-FFF2-40B4-BE49-F238E27FC236}">
                <a16:creationId xmlns:a16="http://schemas.microsoft.com/office/drawing/2014/main" id="{09707DFD-F384-9C4B-43DD-10E75BB935AD}"/>
              </a:ext>
            </a:extLst>
          </p:cNvPr>
          <p:cNvSpPr>
            <a:spLocks noGrp="1"/>
          </p:cNvSpPr>
          <p:nvPr>
            <p:ph type="body" sz="half" idx="2"/>
          </p:nvPr>
        </p:nvSpPr>
        <p:spPr>
          <a:xfrm>
            <a:off x="0" y="5648960"/>
            <a:ext cx="11277600" cy="1007872"/>
          </a:xfrm>
        </p:spPr>
        <p:txBody>
          <a:bodyPr>
            <a:normAutofit fontScale="92500"/>
          </a:bodyPr>
          <a:lstStyle/>
          <a:p>
            <a:pPr>
              <a:lnSpc>
                <a:spcPct val="90000"/>
              </a:lnSpc>
            </a:pPr>
            <a:r>
              <a:rPr lang="en-US" sz="2600"/>
              <a:t>Many students who take a Regents exam in January did not pass the exam previously.</a:t>
            </a:r>
          </a:p>
          <a:p>
            <a:pPr>
              <a:lnSpc>
                <a:spcPct val="90000"/>
              </a:lnSpc>
            </a:pPr>
            <a:endParaRPr lang="en-US" sz="1100"/>
          </a:p>
          <a:p>
            <a:pPr>
              <a:lnSpc>
                <a:spcPct val="90000"/>
              </a:lnSpc>
            </a:pPr>
            <a:r>
              <a:rPr lang="en-US" sz="2600"/>
              <a:t>What reports can help teachers who work with students or students themselves?</a:t>
            </a:r>
          </a:p>
        </p:txBody>
      </p:sp>
      <p:sp>
        <p:nvSpPr>
          <p:cNvPr id="8" name="Slide Number Placeholder 4">
            <a:extLst>
              <a:ext uri="{FF2B5EF4-FFF2-40B4-BE49-F238E27FC236}">
                <a16:creationId xmlns:a16="http://schemas.microsoft.com/office/drawing/2014/main" id="{301265ED-0AB3-CC47-068A-D477C7831892}"/>
              </a:ext>
            </a:extLst>
          </p:cNvPr>
          <p:cNvSpPr>
            <a:spLocks noGrp="1"/>
          </p:cNvSpPr>
          <p:nvPr>
            <p:ph type="sldNum" sz="quarter" idx="11"/>
          </p:nvPr>
        </p:nvSpPr>
        <p:spPr>
          <a:xfrm>
            <a:off x="11375717" y="5648960"/>
            <a:ext cx="731520" cy="396240"/>
          </a:xfrm>
        </p:spPr>
        <p:txBody>
          <a:bodyPr/>
          <a:lstStyle/>
          <a:p>
            <a:pPr>
              <a:spcAft>
                <a:spcPts val="600"/>
              </a:spcAft>
            </a:pPr>
            <a:fld id="{38BC901B-B5E4-4A47-8F67-5F155DBF4CDE}" type="slidenum">
              <a:rPr lang="en-US" smtClean="0"/>
              <a:pPr>
                <a:spcAft>
                  <a:spcPts val="600"/>
                </a:spcAft>
              </a:pPr>
              <a:t>8</a:t>
            </a:fld>
            <a:endParaRPr lang="en-US"/>
          </a:p>
        </p:txBody>
      </p:sp>
      <p:sp>
        <p:nvSpPr>
          <p:cNvPr id="3" name="Slide Number Placeholder 2" hidden="1">
            <a:extLst>
              <a:ext uri="{FF2B5EF4-FFF2-40B4-BE49-F238E27FC236}">
                <a16:creationId xmlns:a16="http://schemas.microsoft.com/office/drawing/2014/main" id="{F7A82B40-D92F-BE56-1913-FD1B8099FFB0}"/>
              </a:ext>
            </a:extLst>
          </p:cNvPr>
          <p:cNvSpPr>
            <a:spLocks noGrp="1"/>
          </p:cNvSpPr>
          <p:nvPr>
            <p:ph type="sldNum" sz="quarter" idx="4294967295"/>
          </p:nvPr>
        </p:nvSpPr>
        <p:spPr>
          <a:xfrm>
            <a:off x="11375717" y="5648960"/>
            <a:ext cx="731520" cy="396240"/>
          </a:xfrm>
        </p:spPr>
        <p:txBody>
          <a:bodyPr/>
          <a:lstStyle/>
          <a:p>
            <a:pPr>
              <a:spcAft>
                <a:spcPts val="600"/>
              </a:spcAft>
            </a:pPr>
            <a:fld id="{38BC901B-B5E4-4A47-8F67-5F155DBF4CDE}" type="slidenum">
              <a:rPr lang="en-US" smtClean="0"/>
              <a:pPr>
                <a:spcAft>
                  <a:spcPts val="600"/>
                </a:spcAft>
              </a:pPr>
              <a:t>8</a:t>
            </a:fld>
            <a:endParaRPr lang="en-US"/>
          </a:p>
        </p:txBody>
      </p:sp>
    </p:spTree>
    <p:extLst>
      <p:ext uri="{BB962C8B-B14F-4D97-AF65-F5344CB8AC3E}">
        <p14:creationId xmlns:p14="http://schemas.microsoft.com/office/powerpoint/2010/main" val="1972990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3BF6A2-B45F-2B15-B23E-767D2849AEE2}"/>
              </a:ext>
            </a:extLst>
          </p:cNvPr>
          <p:cNvSpPr>
            <a:spLocks noGrp="1"/>
          </p:cNvSpPr>
          <p:nvPr>
            <p:ph type="sldNum" sz="quarter" idx="12"/>
          </p:nvPr>
        </p:nvSpPr>
        <p:spPr/>
        <p:txBody>
          <a:bodyPr/>
          <a:lstStyle/>
          <a:p>
            <a:fld id="{38BC901B-B5E4-4A47-8F67-5F155DBF4CDE}" type="slidenum">
              <a:rPr lang="en-US" smtClean="0"/>
              <a:pPr/>
              <a:t>9</a:t>
            </a:fld>
            <a:endParaRPr lang="en-US"/>
          </a:p>
        </p:txBody>
      </p:sp>
      <p:pic>
        <p:nvPicPr>
          <p:cNvPr id="2" name="Picture 1" descr="A close-up of a number&#10;&#10;Description automatically generated">
            <a:extLst>
              <a:ext uri="{FF2B5EF4-FFF2-40B4-BE49-F238E27FC236}">
                <a16:creationId xmlns:a16="http://schemas.microsoft.com/office/drawing/2014/main" id="{0475A2F7-2998-DC3A-0938-598C27B61C53}"/>
              </a:ext>
            </a:extLst>
          </p:cNvPr>
          <p:cNvPicPr>
            <a:picLocks noChangeAspect="1"/>
          </p:cNvPicPr>
          <p:nvPr/>
        </p:nvPicPr>
        <p:blipFill>
          <a:blip r:embed="rId2"/>
          <a:stretch>
            <a:fillRect/>
          </a:stretch>
        </p:blipFill>
        <p:spPr>
          <a:xfrm>
            <a:off x="966354" y="4227"/>
            <a:ext cx="5522768" cy="554387"/>
          </a:xfrm>
          <a:prstGeom prst="rect">
            <a:avLst/>
          </a:prstGeom>
        </p:spPr>
      </p:pic>
      <p:pic>
        <p:nvPicPr>
          <p:cNvPr id="5" name="Picture 4" descr="A screenshot of a computer">
            <a:extLst>
              <a:ext uri="{FF2B5EF4-FFF2-40B4-BE49-F238E27FC236}">
                <a16:creationId xmlns:a16="http://schemas.microsoft.com/office/drawing/2014/main" id="{46CBA79B-F60D-1DC7-A916-C81718B35898}"/>
              </a:ext>
            </a:extLst>
          </p:cNvPr>
          <p:cNvPicPr>
            <a:picLocks noChangeAspect="1"/>
          </p:cNvPicPr>
          <p:nvPr/>
        </p:nvPicPr>
        <p:blipFill>
          <a:blip r:embed="rId3"/>
          <a:stretch>
            <a:fillRect/>
          </a:stretch>
        </p:blipFill>
        <p:spPr>
          <a:xfrm>
            <a:off x="3959" y="371971"/>
            <a:ext cx="11342913" cy="6170960"/>
          </a:xfrm>
          <a:prstGeom prst="rect">
            <a:avLst/>
          </a:prstGeom>
        </p:spPr>
      </p:pic>
      <p:pic>
        <p:nvPicPr>
          <p:cNvPr id="7" name="Picture 6" descr="A screenshot of a computer">
            <a:extLst>
              <a:ext uri="{FF2B5EF4-FFF2-40B4-BE49-F238E27FC236}">
                <a16:creationId xmlns:a16="http://schemas.microsoft.com/office/drawing/2014/main" id="{2A34EF43-06BB-C3A4-9933-96A9F32CD15A}"/>
              </a:ext>
            </a:extLst>
          </p:cNvPr>
          <p:cNvPicPr>
            <a:picLocks noChangeAspect="1"/>
          </p:cNvPicPr>
          <p:nvPr/>
        </p:nvPicPr>
        <p:blipFill>
          <a:blip r:embed="rId4"/>
          <a:stretch>
            <a:fillRect/>
          </a:stretch>
        </p:blipFill>
        <p:spPr>
          <a:xfrm>
            <a:off x="3959" y="4977903"/>
            <a:ext cx="10462161" cy="1543466"/>
          </a:xfrm>
          <a:prstGeom prst="rect">
            <a:avLst/>
          </a:prstGeom>
        </p:spPr>
      </p:pic>
    </p:spTree>
    <p:extLst>
      <p:ext uri="{BB962C8B-B14F-4D97-AF65-F5344CB8AC3E}">
        <p14:creationId xmlns:p14="http://schemas.microsoft.com/office/powerpoint/2010/main" val="238950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4CE110B626344AA8B99F57BC64AFD1" ma:contentTypeVersion="18" ma:contentTypeDescription="Create a new document." ma:contentTypeScope="" ma:versionID="b5f4a89f981c2780f2c914c1cc50ef15">
  <xsd:schema xmlns:xsd="http://www.w3.org/2001/XMLSchema" xmlns:xs="http://www.w3.org/2001/XMLSchema" xmlns:p="http://schemas.microsoft.com/office/2006/metadata/properties" xmlns:ns1="http://schemas.microsoft.com/sharepoint/v3" xmlns:ns2="73e2f88b-8a0c-4c1f-b034-f3b279ef73c6" xmlns:ns3="c76fce9f-8cc8-422f-9c1d-a2e796252bc7" targetNamespace="http://schemas.microsoft.com/office/2006/metadata/properties" ma:root="true" ma:fieldsID="c742c6cd1ec40f42a49f184abf124ac8" ns1:_="" ns2:_="" ns3:_="">
    <xsd:import namespace="http://schemas.microsoft.com/sharepoint/v3"/>
    <xsd:import namespace="73e2f88b-8a0c-4c1f-b034-f3b279ef73c6"/>
    <xsd:import namespace="c76fce9f-8cc8-422f-9c1d-a2e796252bc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e2f88b-8a0c-4c1f-b034-f3b279ef73c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8ba11eb-aff0-48c8-ac77-79153a0b9d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6fce9f-8cc8-422f-9c1d-a2e796252bc7"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6311681-4878-4a44-9038-5c077c211e46}" ma:internalName="TaxCatchAll" ma:showField="CatchAllData" ma:web="c76fce9f-8cc8-422f-9c1d-a2e796252b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cf76f155ced4ddcb4097134ff3c332f xmlns="73e2f88b-8a0c-4c1f-b034-f3b279ef73c6">
      <Terms xmlns="http://schemas.microsoft.com/office/infopath/2007/PartnerControls"/>
    </lcf76f155ced4ddcb4097134ff3c332f>
    <TaxCatchAll xmlns="c76fce9f-8cc8-422f-9c1d-a2e796252bc7" xsi:nil="true"/>
  </documentManagement>
</p:properties>
</file>

<file path=customXml/itemProps1.xml><?xml version="1.0" encoding="utf-8"?>
<ds:datastoreItem xmlns:ds="http://schemas.openxmlformats.org/officeDocument/2006/customXml" ds:itemID="{01F106F7-8859-4BA4-AB54-39EC2781C764}">
  <ds:schemaRefs>
    <ds:schemaRef ds:uri="http://schemas.microsoft.com/sharepoint/v3/contenttype/forms"/>
  </ds:schemaRefs>
</ds:datastoreItem>
</file>

<file path=customXml/itemProps2.xml><?xml version="1.0" encoding="utf-8"?>
<ds:datastoreItem xmlns:ds="http://schemas.openxmlformats.org/officeDocument/2006/customXml" ds:itemID="{989CEF35-82B9-43C5-9F82-28B9D3CAFDA3}">
  <ds:schemaRefs>
    <ds:schemaRef ds:uri="73e2f88b-8a0c-4c1f-b034-f3b279ef73c6"/>
    <ds:schemaRef ds:uri="c76fce9f-8cc8-422f-9c1d-a2e796252b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6FA146-51FE-48EE-B469-585C52697D3E}">
  <ds:schemaRefs>
    <ds:schemaRef ds:uri="http://purl.org/dc/terms/"/>
    <ds:schemaRef ds:uri="http://schemas.microsoft.com/office/2006/metadata/properties"/>
    <ds:schemaRef ds:uri="http://schemas.microsoft.com/office/infopath/2007/PartnerControls"/>
    <ds:schemaRef ds:uri="c76fce9f-8cc8-422f-9c1d-a2e796252bc7"/>
    <ds:schemaRef ds:uri="http://schemas.microsoft.com/sharepoint/v3"/>
    <ds:schemaRef ds:uri="73e2f88b-8a0c-4c1f-b034-f3b279ef73c6"/>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Adjacency</Template>
  <TotalTime>0</TotalTime>
  <Words>2685</Words>
  <Application>Microsoft Office PowerPoint</Application>
  <PresentationFormat>Widescreen</PresentationFormat>
  <Paragraphs>550</Paragraphs>
  <Slides>49</Slides>
  <Notes>22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49</vt:i4>
      </vt:variant>
    </vt:vector>
  </HeadingPairs>
  <TitlesOfParts>
    <vt:vector size="62" baseType="lpstr">
      <vt:lpstr>Aptos</vt:lpstr>
      <vt:lpstr>Aptos Display</vt:lpstr>
      <vt:lpstr>Arial</vt:lpstr>
      <vt:lpstr>Calibri</vt:lpstr>
      <vt:lpstr>Cambria</vt:lpstr>
      <vt:lpstr>Consolas</vt:lpstr>
      <vt:lpstr>Courier New</vt:lpstr>
      <vt:lpstr>Georgia</vt:lpstr>
      <vt:lpstr>Tahoma</vt:lpstr>
      <vt:lpstr>Times New Roman</vt:lpstr>
      <vt:lpstr>Wingdings</vt:lpstr>
      <vt:lpstr>Adjacency</vt:lpstr>
      <vt:lpstr>Office Theme</vt:lpstr>
      <vt:lpstr>MAARS – Regional DDC Meeting</vt:lpstr>
      <vt:lpstr>Agenda</vt:lpstr>
      <vt:lpstr>Introduction to our new SchoolTool Liaison!</vt:lpstr>
      <vt:lpstr>Timely Level 1 Updates</vt:lpstr>
      <vt:lpstr>Districts ESSA Results</vt:lpstr>
      <vt:lpstr>Generate Performance Data for Subgroups</vt:lpstr>
      <vt:lpstr>By Standards – By Subgroups</vt:lpstr>
      <vt:lpstr>Reviewing for  January Regents Exams</vt:lpstr>
      <vt:lpstr>PowerPoint Presentation</vt:lpstr>
      <vt:lpstr>PowerPoint Presentation</vt:lpstr>
      <vt:lpstr>Teacher Reports in Level 1</vt:lpstr>
      <vt:lpstr>PowerPoint Presentation</vt:lpstr>
      <vt:lpstr>PowerPoint Presentation</vt:lpstr>
      <vt:lpstr>PowerPoint Presentation</vt:lpstr>
      <vt:lpstr>PowerPoint Presentation</vt:lpstr>
      <vt:lpstr>State Reporting</vt:lpstr>
      <vt:lpstr>2025-2026 Student BEDS Day</vt:lpstr>
      <vt:lpstr>2025-2026 Student Digital Resources Survey</vt:lpstr>
      <vt:lpstr>2025-2026 CIA/SCEE</vt:lpstr>
      <vt:lpstr>Implementation Schedule for New Regents Exams</vt:lpstr>
      <vt:lpstr>NYSESLAT SAFT Pre-ID Data</vt:lpstr>
      <vt:lpstr>Operational ELA, Math &amp; Science Pre-ID Data</vt:lpstr>
      <vt:lpstr>NYSESLAT Pre-ID Data</vt:lpstr>
      <vt:lpstr>2025-2026 Preliminary Summer EBT</vt:lpstr>
      <vt:lpstr>Level 0 Updates: release 20.0b </vt:lpstr>
      <vt:lpstr>Level 0 Updates: release 20.0b </vt:lpstr>
      <vt:lpstr>Level 0 Updates: release 20.0b </vt:lpstr>
      <vt:lpstr>PowerPoint Presentation</vt:lpstr>
      <vt:lpstr>Pupils with Disabilities Reporting</vt:lpstr>
      <vt:lpstr>PD BEDS Reporting</vt:lpstr>
      <vt:lpstr>PowerPoint Presentation</vt:lpstr>
      <vt:lpstr>BEDS Day Verification Dates</vt:lpstr>
      <vt:lpstr>PD BEDS Reporting</vt:lpstr>
      <vt:lpstr>PD Reporting: MAARS Contacts for Data Reporting</vt:lpstr>
      <vt:lpstr>3-8 Computer Based Testing</vt:lpstr>
      <vt:lpstr>2025-26 CBT Milestones</vt:lpstr>
      <vt:lpstr>CBT Simulation</vt:lpstr>
      <vt:lpstr>Premier Scoring Services for 2025-2026</vt:lpstr>
      <vt:lpstr>Scoring the 2025 Science Tests</vt:lpstr>
      <vt:lpstr>Nextera Setup for CBT 2025-2026</vt:lpstr>
      <vt:lpstr>Optional Nextera Live Session for DTCs &amp; Principals</vt:lpstr>
      <vt:lpstr>CBT Support and Resources</vt:lpstr>
      <vt:lpstr>Where to Find Our Form to Complete Transfer Requests</vt:lpstr>
      <vt:lpstr>For now or later: Start requesting Paper-based answer sheets!</vt:lpstr>
      <vt:lpstr>Regents</vt:lpstr>
      <vt:lpstr>JANUARY 2026 REGENTS</vt:lpstr>
      <vt:lpstr>Course Codes for Level 0</vt:lpstr>
      <vt:lpstr>STUDENT DIGITAL RESOURCE SURVEY</vt:lpstr>
      <vt:lpstr>Next Meeting: March 3 at 10am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Nobile</dc:creator>
  <cp:lastModifiedBy>Ryan Maier</cp:lastModifiedBy>
  <cp:revision>2</cp:revision>
  <cp:lastPrinted>2020-11-19T19:54:47Z</cp:lastPrinted>
  <dcterms:created xsi:type="dcterms:W3CDTF">2015-04-09T18:26:54Z</dcterms:created>
  <dcterms:modified xsi:type="dcterms:W3CDTF">2025-12-01T20:19:59Z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0x0101003C4CE110B626344AA8B99F57BC64AFD1</vt:lpwstr>
  </property>
  <property fmtid="{D5CDD505-2E9C-101B-9397-08002B2CF9AE}" pid="3" name="Order">
    <vt:r8>9682400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emplateUrl">
    <vt:lpwstr/>
  </property>
  <property fmtid="{D5CDD505-2E9C-101B-9397-08002B2CF9AE}" pid="8" name="ComplianceAssetId">
    <vt:lpwstr/>
  </property>
  <property fmtid="{D5CDD505-2E9C-101B-9397-08002B2CF9AE}" pid="9" name="MediaServiceImageTags">
    <vt:lpwstr/>
  </property>
</Properties>
</file>