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handoutMasterIdLst>
    <p:handoutMasterId r:id="rId23"/>
  </p:handoutMasterIdLst>
  <p:sldIdLst>
    <p:sldId id="256" r:id="rId5"/>
    <p:sldId id="260" r:id="rId6"/>
    <p:sldId id="272" r:id="rId7"/>
    <p:sldId id="261" r:id="rId8"/>
    <p:sldId id="289" r:id="rId9"/>
    <p:sldId id="290" r:id="rId10"/>
    <p:sldId id="291" r:id="rId11"/>
    <p:sldId id="292" r:id="rId12"/>
    <p:sldId id="285" r:id="rId13"/>
    <p:sldId id="286" r:id="rId14"/>
    <p:sldId id="293" r:id="rId15"/>
    <p:sldId id="294" r:id="rId16"/>
    <p:sldId id="278" r:id="rId17"/>
    <p:sldId id="280" r:id="rId18"/>
    <p:sldId id="264" r:id="rId19"/>
    <p:sldId id="288" r:id="rId20"/>
    <p:sldId id="279" r:id="rId21"/>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E4E6E-621F-4659-86CF-DA70456896F5}" v="3" dt="2021-02-08T19:23:41.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oker, Eugenia A" userId="1b50a862-560a-4f77-844a-c8060d13114d" providerId="ADAL" clId="{C473F4E9-1E95-4154-B41F-2026A2D388D3}"/>
    <pc:docChg chg="modSld">
      <pc:chgData name="Hooker, Eugenia A" userId="1b50a862-560a-4f77-844a-c8060d13114d" providerId="ADAL" clId="{C473F4E9-1E95-4154-B41F-2026A2D388D3}" dt="2021-02-09T13:42:39.729" v="15" actId="20577"/>
      <pc:docMkLst>
        <pc:docMk/>
      </pc:docMkLst>
      <pc:sldChg chg="modSp">
        <pc:chgData name="Hooker, Eugenia A" userId="1b50a862-560a-4f77-844a-c8060d13114d" providerId="ADAL" clId="{C473F4E9-1E95-4154-B41F-2026A2D388D3}" dt="2021-02-09T13:42:39.729" v="15" actId="20577"/>
        <pc:sldMkLst>
          <pc:docMk/>
          <pc:sldMk cId="234476958" sldId="278"/>
        </pc:sldMkLst>
        <pc:spChg chg="mod">
          <ac:chgData name="Hooker, Eugenia A" userId="1b50a862-560a-4f77-844a-c8060d13114d" providerId="ADAL" clId="{C473F4E9-1E95-4154-B41F-2026A2D388D3}" dt="2021-02-09T13:42:39.729" v="15" actId="20577"/>
          <ac:spMkLst>
            <pc:docMk/>
            <pc:sldMk cId="234476958" sldId="27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A715FC7A-6E6B-46F1-A60B-6B66B134AB80}" type="datetimeFigureOut">
              <a:rPr lang="en-US" smtClean="0"/>
              <a:t>2/9/2021</a:t>
            </a:fld>
            <a:endParaRPr lang="en-US"/>
          </a:p>
        </p:txBody>
      </p:sp>
      <p:sp>
        <p:nvSpPr>
          <p:cNvPr id="4" name="Footer Placeholder 3"/>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6C39F281-330E-409D-94CF-F7E635998850}" type="slidenum">
              <a:rPr lang="en-US" smtClean="0"/>
              <a:t>‹#›</a:t>
            </a:fld>
            <a:endParaRPr lang="en-US"/>
          </a:p>
        </p:txBody>
      </p:sp>
    </p:spTree>
    <p:extLst>
      <p:ext uri="{BB962C8B-B14F-4D97-AF65-F5344CB8AC3E}">
        <p14:creationId xmlns:p14="http://schemas.microsoft.com/office/powerpoint/2010/main" val="3920555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6F614360-0B06-440F-81FE-0CAA611CAF32}" type="datetimeFigureOut">
              <a:rPr lang="en-US" smtClean="0"/>
              <a:t>2/9/2021</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F090F89C-FA63-4CC5-90C1-DEACA7647A89}" type="slidenum">
              <a:rPr lang="en-US" smtClean="0"/>
              <a:t>‹#›</a:t>
            </a:fld>
            <a:endParaRPr lang="en-US"/>
          </a:p>
        </p:txBody>
      </p:sp>
    </p:spTree>
    <p:extLst>
      <p:ext uri="{BB962C8B-B14F-4D97-AF65-F5344CB8AC3E}">
        <p14:creationId xmlns:p14="http://schemas.microsoft.com/office/powerpoint/2010/main" val="3472995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3</a:t>
            </a:fld>
            <a:endParaRPr lang="en-US"/>
          </a:p>
        </p:txBody>
      </p:sp>
    </p:spTree>
    <p:extLst>
      <p:ext uri="{BB962C8B-B14F-4D97-AF65-F5344CB8AC3E}">
        <p14:creationId xmlns:p14="http://schemas.microsoft.com/office/powerpoint/2010/main" val="10929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8</a:t>
            </a:fld>
            <a:endParaRPr lang="en-US"/>
          </a:p>
        </p:txBody>
      </p:sp>
    </p:spTree>
    <p:extLst>
      <p:ext uri="{BB962C8B-B14F-4D97-AF65-F5344CB8AC3E}">
        <p14:creationId xmlns:p14="http://schemas.microsoft.com/office/powerpoint/2010/main" val="243410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9</a:t>
            </a:fld>
            <a:endParaRPr lang="en-US"/>
          </a:p>
        </p:txBody>
      </p:sp>
    </p:spTree>
    <p:extLst>
      <p:ext uri="{BB962C8B-B14F-4D97-AF65-F5344CB8AC3E}">
        <p14:creationId xmlns:p14="http://schemas.microsoft.com/office/powerpoint/2010/main" val="28787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10</a:t>
            </a:fld>
            <a:endParaRPr lang="en-US"/>
          </a:p>
        </p:txBody>
      </p:sp>
    </p:spTree>
    <p:extLst>
      <p:ext uri="{BB962C8B-B14F-4D97-AF65-F5344CB8AC3E}">
        <p14:creationId xmlns:p14="http://schemas.microsoft.com/office/powerpoint/2010/main" val="1310550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11</a:t>
            </a:fld>
            <a:endParaRPr lang="en-US"/>
          </a:p>
        </p:txBody>
      </p:sp>
    </p:spTree>
    <p:extLst>
      <p:ext uri="{BB962C8B-B14F-4D97-AF65-F5344CB8AC3E}">
        <p14:creationId xmlns:p14="http://schemas.microsoft.com/office/powerpoint/2010/main" val="904647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0F89C-FA63-4CC5-90C1-DEACA7647A89}" type="slidenum">
              <a:rPr lang="en-US" smtClean="0"/>
              <a:t>17</a:t>
            </a:fld>
            <a:endParaRPr lang="en-US"/>
          </a:p>
        </p:txBody>
      </p:sp>
    </p:spTree>
    <p:extLst>
      <p:ext uri="{BB962C8B-B14F-4D97-AF65-F5344CB8AC3E}">
        <p14:creationId xmlns:p14="http://schemas.microsoft.com/office/powerpoint/2010/main" val="117205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2732473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37507457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2FC8FD0B-0C63-4311-B2FA-9905871AB746}" type="datetimeFigureOut">
              <a:rPr lang="en-US" smtClean="0"/>
              <a:t>2/9/2021</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13018823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14450813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FC8FD0B-0C63-4311-B2FA-9905871AB746}" type="datetimeFigureOut">
              <a:rPr lang="en-US" smtClean="0"/>
              <a:t>2/9/2021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5011D09-87F6-4166-94E5-1C63BD770E86}" type="slidenum">
              <a:rPr lang="en-US" smtClean="0"/>
              <a:t>‹#›</a:t>
            </a:fld>
            <a:endParaRPr lang="en-US" dirty="0"/>
          </a:p>
        </p:txBody>
      </p:sp>
    </p:spTree>
    <p:extLst>
      <p:ext uri="{BB962C8B-B14F-4D97-AF65-F5344CB8AC3E}">
        <p14:creationId xmlns:p14="http://schemas.microsoft.com/office/powerpoint/2010/main" val="42190154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349881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3332401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10923681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12015081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13859264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C8FD0B-0C63-4311-B2FA-9905871AB746}"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011D09-87F6-4166-94E5-1C63BD770E86}" type="slidenum">
              <a:rPr lang="en-US" smtClean="0"/>
              <a:t>‹#›</a:t>
            </a:fld>
            <a:endParaRPr lang="en-US" dirty="0"/>
          </a:p>
        </p:txBody>
      </p:sp>
    </p:spTree>
    <p:extLst>
      <p:ext uri="{BB962C8B-B14F-4D97-AF65-F5344CB8AC3E}">
        <p14:creationId xmlns:p14="http://schemas.microsoft.com/office/powerpoint/2010/main" val="9898560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1000">
              <a:srgbClr val="002060"/>
            </a:gs>
            <a:gs pos="92000">
              <a:schemeClr val="accent1">
                <a:lumMod val="5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2FC8FD0B-0C63-4311-B2FA-9905871AB746}" type="datetimeFigureOut">
              <a:rPr lang="en-US" smtClean="0"/>
              <a:t>2/9/2021</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05011D09-87F6-4166-94E5-1C63BD770E86}" type="slidenum">
              <a:rPr lang="en-US" smtClean="0"/>
              <a:t>‹#›</a:t>
            </a:fld>
            <a:endParaRPr lang="en-US" dirty="0"/>
          </a:p>
        </p:txBody>
      </p:sp>
    </p:spTree>
    <p:extLst>
      <p:ext uri="{BB962C8B-B14F-4D97-AF65-F5344CB8AC3E}">
        <p14:creationId xmlns:p14="http://schemas.microsoft.com/office/powerpoint/2010/main" val="12899919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ctrac.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tuckerb@sccsc.edu"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mailto:hookere@sccsc.edu" TargetMode="External"/><Relationship Id="rId4" Type="http://schemas.openxmlformats.org/officeDocument/2006/relationships/hyperlink" Target="mailto:renshaws@sccs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uckerb@sccsc.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001000" cy="1524001"/>
          </a:xfrm>
        </p:spPr>
        <p:txBody>
          <a:bodyPr>
            <a:normAutofit fontScale="90000"/>
          </a:bodyPr>
          <a:lstStyle/>
          <a:p>
            <a:br>
              <a:rPr lang="en-US" sz="4000" b="1" dirty="0">
                <a:solidFill>
                  <a:schemeClr val="tx2"/>
                </a:solidFill>
              </a:rPr>
            </a:br>
            <a:br>
              <a:rPr lang="en-US" sz="4000" b="1" dirty="0">
                <a:solidFill>
                  <a:schemeClr val="tx2"/>
                </a:solidFill>
              </a:rPr>
            </a:br>
            <a:br>
              <a:rPr lang="en-US" sz="4000" b="1" dirty="0">
                <a:solidFill>
                  <a:schemeClr val="tx2"/>
                </a:solidFill>
              </a:rPr>
            </a:br>
            <a:br>
              <a:rPr lang="en-US" sz="4000" b="1" dirty="0">
                <a:solidFill>
                  <a:schemeClr val="tx2"/>
                </a:solidFill>
              </a:rPr>
            </a:br>
            <a:br>
              <a:rPr lang="en-US" sz="4000" b="1" dirty="0">
                <a:solidFill>
                  <a:schemeClr val="tx2"/>
                </a:solidFill>
              </a:rPr>
            </a:br>
            <a:br>
              <a:rPr lang="en-US" sz="4000" b="1" dirty="0">
                <a:solidFill>
                  <a:schemeClr val="tx2"/>
                </a:solidFill>
              </a:rPr>
            </a:br>
            <a:r>
              <a:rPr lang="en-US" sz="3600" b="1" dirty="0">
                <a:solidFill>
                  <a:srgbClr val="002060"/>
                </a:solidFill>
              </a:rPr>
              <a:t>DUAL ENROLLMENT INFORMATION FOR </a:t>
            </a:r>
            <a:br>
              <a:rPr lang="en-US" sz="3600" b="1" dirty="0">
                <a:solidFill>
                  <a:srgbClr val="002060"/>
                </a:solidFill>
              </a:rPr>
            </a:br>
            <a:r>
              <a:rPr lang="en-US" sz="3600" b="1" dirty="0">
                <a:solidFill>
                  <a:srgbClr val="002060"/>
                </a:solidFill>
              </a:rPr>
              <a:t>Broome High School </a:t>
            </a:r>
            <a:br>
              <a:rPr lang="en-US" sz="3600" b="1" dirty="0">
                <a:solidFill>
                  <a:srgbClr val="002060"/>
                </a:solidFill>
              </a:rPr>
            </a:br>
            <a:r>
              <a:rPr lang="en-US" sz="3600" b="1" dirty="0">
                <a:solidFill>
                  <a:srgbClr val="002060"/>
                </a:solidFill>
              </a:rPr>
              <a:t>Students and Parents </a:t>
            </a:r>
            <a:br>
              <a:rPr lang="en-US" sz="3600" b="1" dirty="0">
                <a:solidFill>
                  <a:srgbClr val="002060"/>
                </a:solidFill>
              </a:rPr>
            </a:br>
            <a:r>
              <a:rPr lang="en-US" sz="3600" b="1" dirty="0">
                <a:solidFill>
                  <a:srgbClr val="002060"/>
                </a:solidFill>
              </a:rPr>
              <a:t>2021-2022</a:t>
            </a:r>
          </a:p>
        </p:txBody>
      </p:sp>
      <p:pic>
        <p:nvPicPr>
          <p:cNvPr id="1026" name="Picture 2" descr="&#10;                &lt;svg xmlns=&quot;http://www.w3.org/2000/svg&quot; viewBox=&quot;0 0 135.37 92.64&quot;&gt;&#10;                    &lt;defs&gt;&#10;                        &lt;style&gt;header .cls-1{fill:#0054a4;}header .cls-2{fill:#fce200;}&lt;/style&gt;&#10;                    &lt;/defs&gt;&#10;                    &lt;title&gt;Logo&lt;/title&gt;&#10;                    &lt;g id=&quot;Layer_2&quot; data-name=&quot;Layer 2&quot;&gt;&#10;                        &lt;g id=&quot;Layer_2-2&quot; data-name=&quot;Layer 2&quot;&gt;&#10;                            &lt;path class=&quot;cls-1&quot; d=&quot;M49.76,91.75a26.26,26.26,0,0,1-8.61-1.13l3-9.24,4.35.11c7.26.21,34.75-.42,34.75-11.21,0-11.82-24.48-13.07-32.88-13.07l3.94-8.92c5.5-1.66,22.51-7.88,22.51-14.51,0-11.21-26.86-9.45-33.5-8.72l4.46-9.65a121.2,121.2,0,0,1,19.4-1.86c6.53,0,20.64-.63,20.64,9,0,10.06-16.49,20.54-16.49,23.44,0,.62,6.12,1.66,7.25,1.87C83.88,49,95,51.3,95,58.35,95,74.85,64.59,91.75,49.76,91.75Z&quot;/&gt;&lt;path class=&quot;cls-2&quot; d=&quot;M128.89,9.71c-3.35-4.65-8.93-7.52-16.57-8.54-1.47-.44-19.46-5.28-53,8.73l.32,1.62h3.63l.17-.08C63.66,11.33,87.73.37,112.34,4c.1,0,10.16,1.22,14.76,8.38,2.75,4.28,3,9.85.87,16.48a77.35,77.35,0,0,1-23.36,28.23l-.38.28.3,4,1.24-.94c1-.78,25-19.28,26.34-36.57A19.66,19.66,0,0,0,128.89,9.71Z&quot;/&gt;&lt;path class=&quot;cls-2&quot; d=&quot;M39.05,85.22l-.84.07C24.31,86.42,13.82,84.24,7.89,79a14,14,0,0,1-5-9c-.87-24,35.42-45.9,35.79-46.12l.41-.25V20.09l-1.28.79C-1.85,45.31-.06,69.15,0,70.17,2,86.28,21.45,88.47,31.91,88.47a60.2,60.2,0,0,0,6.57-.31l.81-.09Z&quot;/&gt;&lt;path class=&quot;cls-1&quot; d=&quot;M133.05,10.63C129.63,4.9,122.68,1.38,112.39.16c-.22,0-23-2.3-52.45,11.23l.14.71,2.27.11.09,0C62.71,12,89.51-.75,112.34,1.81c.12,0,12.67.55,18.37,8.41,3,4.22,3.61,9.81,1.65,16.59-.05.17-5.64,16.9-27.72,34l-.15.12v2l.6-.45c.24-.19,24.06-18.38,29-35.43C134.14,27,137.54,18.18,133.05,10.63Z&quot;/&gt;&lt;path class=&quot;cls-1&quot; d=&quot;M3.43,76.58c-.05-.22-5.09-22,35.31-49.87l.2-.14-.29-1.7-.48.32c-.4.27-40.55,27.05-36.37,51.61,0,.21.48,5.29,5.8,9.68,5,4.1,12.29,6.16,21.87,6.16a81.48,81.48,0,0,0,9.05-.54l.33,0V90.39l-.43.07C38.11,90.51,8,95.07,3.43,76.58Z&quot;/&gt;&#10;                        &lt;/g&gt;&#10;                    &lt;/g&gt;&#10;                &lt;/svg&gt;&#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
            <a:ext cx="2008909"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C1BD170-EB08-4ACF-BACF-5E7059C5CB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0398" y="228601"/>
            <a:ext cx="2279754" cy="1524000"/>
          </a:xfrm>
          <a:prstGeom prst="rect">
            <a:avLst/>
          </a:prstGeom>
          <a:noFill/>
        </p:spPr>
      </p:pic>
    </p:spTree>
    <p:extLst>
      <p:ext uri="{BB962C8B-B14F-4D97-AF65-F5344CB8AC3E}">
        <p14:creationId xmlns:p14="http://schemas.microsoft.com/office/powerpoint/2010/main" val="17383550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rPr>
              <a:t>What happens after I register?</a:t>
            </a:r>
          </a:p>
        </p:txBody>
      </p:sp>
      <p:sp>
        <p:nvSpPr>
          <p:cNvPr id="3" name="Content Placeholder 2"/>
          <p:cNvSpPr>
            <a:spLocks noGrp="1"/>
          </p:cNvSpPr>
          <p:nvPr>
            <p:ph idx="1"/>
          </p:nvPr>
        </p:nvSpPr>
        <p:spPr>
          <a:xfrm>
            <a:off x="228600" y="2133600"/>
            <a:ext cx="8686800" cy="4114800"/>
          </a:xfrm>
        </p:spPr>
        <p:txBody>
          <a:bodyPr>
            <a:normAutofit/>
          </a:bodyPr>
          <a:lstStyle/>
          <a:p>
            <a:pPr marL="0" indent="0" algn="just">
              <a:buNone/>
            </a:pPr>
            <a:r>
              <a:rPr lang="en-US" sz="2800" b="1" dirty="0"/>
              <a:t>The SCC Early College office provides an orientation session tailored for dual enrollment students and their parents. During your orientation this summer, you will get logged in to your SCC Portal and hear other useful information to help get you prepared to start classes. We also provide orientations for students taking dual enrollment courses at Daniel Morgan Technology Center. </a:t>
            </a:r>
          </a:p>
        </p:txBody>
      </p:sp>
    </p:spTree>
    <p:extLst>
      <p:ext uri="{BB962C8B-B14F-4D97-AF65-F5344CB8AC3E}">
        <p14:creationId xmlns:p14="http://schemas.microsoft.com/office/powerpoint/2010/main" val="4012115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rPr>
              <a:t>What is FERPA? </a:t>
            </a:r>
          </a:p>
        </p:txBody>
      </p:sp>
      <p:sp>
        <p:nvSpPr>
          <p:cNvPr id="3" name="Content Placeholder 2"/>
          <p:cNvSpPr>
            <a:spLocks noGrp="1"/>
          </p:cNvSpPr>
          <p:nvPr>
            <p:ph idx="1"/>
          </p:nvPr>
        </p:nvSpPr>
        <p:spPr>
          <a:xfrm>
            <a:off x="609600" y="2362200"/>
            <a:ext cx="7408333" cy="3450696"/>
          </a:xfrm>
        </p:spPr>
        <p:txBody>
          <a:bodyPr>
            <a:normAutofit/>
          </a:bodyPr>
          <a:lstStyle/>
          <a:p>
            <a:pPr marL="0" indent="0" algn="just">
              <a:buNone/>
            </a:pPr>
            <a:r>
              <a:rPr lang="en-US" sz="2800" b="1" dirty="0"/>
              <a:t>The Family Educational Rights and Privacy Act (FERPA) is a federal law that protects the privacy of the educational records of students. Students must have accountability for their enrollment in college courses. Parents should not attempt to contact college instructors regarding their student’s grades and academic progress. </a:t>
            </a:r>
            <a:endParaRPr lang="en-US" sz="4800" b="1" dirty="0">
              <a:solidFill>
                <a:schemeClr val="accent1">
                  <a:lumMod val="50000"/>
                </a:schemeClr>
              </a:solidFill>
            </a:endParaRPr>
          </a:p>
          <a:p>
            <a:pPr marL="0" indent="0" algn="just">
              <a:buNone/>
            </a:pPr>
            <a:endParaRPr lang="en-US" sz="2800" b="1" dirty="0"/>
          </a:p>
          <a:p>
            <a:pPr algn="just">
              <a:buFont typeface="Wingdings" panose="05000000000000000000" pitchFamily="2" charset="2"/>
              <a:buChar char="q"/>
            </a:pPr>
            <a:endParaRPr lang="en-US" sz="2800" b="1" dirty="0"/>
          </a:p>
        </p:txBody>
      </p:sp>
    </p:spTree>
    <p:extLst>
      <p:ext uri="{BB962C8B-B14F-4D97-AF65-F5344CB8AC3E}">
        <p14:creationId xmlns:p14="http://schemas.microsoft.com/office/powerpoint/2010/main" val="33082921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rgbClr val="002060"/>
                </a:solidFill>
              </a:rPr>
              <a:t>How do I request accommodations?</a:t>
            </a:r>
          </a:p>
        </p:txBody>
      </p:sp>
      <p:sp>
        <p:nvSpPr>
          <p:cNvPr id="2" name="Content Placeholder 1"/>
          <p:cNvSpPr>
            <a:spLocks noGrp="1"/>
          </p:cNvSpPr>
          <p:nvPr>
            <p:ph idx="1"/>
          </p:nvPr>
        </p:nvSpPr>
        <p:spPr>
          <a:xfrm>
            <a:off x="685019" y="2286000"/>
            <a:ext cx="7772400" cy="3931920"/>
          </a:xfrm>
        </p:spPr>
        <p:txBody>
          <a:bodyPr>
            <a:normAutofit/>
          </a:bodyPr>
          <a:lstStyle/>
          <a:p>
            <a:pPr marL="0" indent="0" algn="just">
              <a:buNone/>
            </a:pPr>
            <a:r>
              <a:rPr lang="en-US" sz="2800" b="1" dirty="0"/>
              <a:t>SCC provides reasonable accommodations to qualified individuals who have, have a history of, or are regarded as having a disability.  Early College students who wish to seek accommodations should contact Josh Holmes, the Coordinator of Student Disability Services. Mr. Holmes’ office phone is 864-592-4437; his e-mail address is holmesj@sccsc.edu.</a:t>
            </a:r>
          </a:p>
          <a:p>
            <a:endParaRPr lang="en-US" sz="2400" dirty="0"/>
          </a:p>
        </p:txBody>
      </p:sp>
    </p:spTree>
    <p:extLst>
      <p:ext uri="{BB962C8B-B14F-4D97-AF65-F5344CB8AC3E}">
        <p14:creationId xmlns:p14="http://schemas.microsoft.com/office/powerpoint/2010/main" val="40015360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228600"/>
            <a:ext cx="7772400" cy="1508760"/>
          </a:xfrm>
        </p:spPr>
        <p:txBody>
          <a:bodyPr>
            <a:normAutofit/>
          </a:bodyPr>
          <a:lstStyle/>
          <a:p>
            <a:r>
              <a:rPr lang="en-US" b="1" dirty="0">
                <a:solidFill>
                  <a:srgbClr val="002060"/>
                </a:solidFill>
              </a:rPr>
              <a:t>What are the enrollment </a:t>
            </a:r>
            <a:br>
              <a:rPr lang="en-US" b="1" dirty="0">
                <a:solidFill>
                  <a:srgbClr val="002060"/>
                </a:solidFill>
              </a:rPr>
            </a:br>
            <a:r>
              <a:rPr lang="en-US" b="1" dirty="0">
                <a:solidFill>
                  <a:srgbClr val="002060"/>
                </a:solidFill>
              </a:rPr>
              <a:t>and tuition costs?  </a:t>
            </a:r>
          </a:p>
        </p:txBody>
      </p:sp>
      <p:sp>
        <p:nvSpPr>
          <p:cNvPr id="3" name="TextBox 2"/>
          <p:cNvSpPr txBox="1"/>
          <p:nvPr/>
        </p:nvSpPr>
        <p:spPr>
          <a:xfrm>
            <a:off x="381001" y="2286000"/>
            <a:ext cx="8610599" cy="3447098"/>
          </a:xfrm>
          <a:prstGeom prst="rect">
            <a:avLst/>
          </a:prstGeom>
          <a:noFill/>
        </p:spPr>
        <p:txBody>
          <a:bodyPr wrap="square" rtlCol="0">
            <a:spAutoFit/>
          </a:bodyPr>
          <a:lstStyle/>
          <a:p>
            <a:pPr marL="457200" indent="-457200">
              <a:buFont typeface="Wingdings" panose="05000000000000000000" pitchFamily="2" charset="2"/>
              <a:buChar char="q"/>
            </a:pPr>
            <a:r>
              <a:rPr lang="en-US" sz="2200" b="1" dirty="0">
                <a:solidFill>
                  <a:schemeClr val="tx2"/>
                </a:solidFill>
              </a:rPr>
              <a:t>2020-2021 tuition for classes offered at the SCC campus or online:  $65.00 per credit hour for students enrolled in fewer than 6 credit hours and $25.00 per credit hour for students enrolled in 6 or more credit hours per semester.  </a:t>
            </a:r>
            <a:r>
              <a:rPr lang="en-US" sz="2200" b="1">
                <a:solidFill>
                  <a:schemeClr val="tx2"/>
                </a:solidFill>
              </a:rPr>
              <a:t>**Tuition </a:t>
            </a:r>
            <a:r>
              <a:rPr lang="en-US" sz="2200" b="1" dirty="0">
                <a:solidFill>
                  <a:schemeClr val="tx2"/>
                </a:solidFill>
              </a:rPr>
              <a:t>is subject to change for the 2021-2022 academic year. </a:t>
            </a:r>
          </a:p>
          <a:p>
            <a:pPr marL="457200" indent="-457200">
              <a:buFont typeface="Wingdings" panose="05000000000000000000" pitchFamily="2" charset="2"/>
              <a:buChar char="q"/>
            </a:pPr>
            <a:endParaRPr lang="en-US" sz="2200" b="1" dirty="0">
              <a:solidFill>
                <a:schemeClr val="tx2"/>
              </a:solidFill>
            </a:endParaRPr>
          </a:p>
          <a:p>
            <a:pPr marL="457200" indent="-457200">
              <a:buFont typeface="Wingdings" panose="05000000000000000000" pitchFamily="2" charset="2"/>
              <a:buChar char="q"/>
            </a:pPr>
            <a:r>
              <a:rPr lang="en-US" sz="2200" b="1" dirty="0">
                <a:solidFill>
                  <a:schemeClr val="tx2"/>
                </a:solidFill>
              </a:rPr>
              <a:t>Application Fee: Free</a:t>
            </a:r>
          </a:p>
          <a:p>
            <a:pPr marL="457200" indent="-457200">
              <a:buFont typeface="Wingdings" panose="05000000000000000000" pitchFamily="2" charset="2"/>
              <a:buChar char="q"/>
            </a:pPr>
            <a:endParaRPr lang="en-US" sz="2200" b="1" dirty="0">
              <a:solidFill>
                <a:schemeClr val="tx2"/>
              </a:solidFill>
            </a:endParaRPr>
          </a:p>
          <a:p>
            <a:pPr marL="457200" indent="-457200">
              <a:buFont typeface="Wingdings" panose="05000000000000000000" pitchFamily="2" charset="2"/>
              <a:buChar char="q"/>
            </a:pPr>
            <a:r>
              <a:rPr lang="en-US" sz="2200" b="1" dirty="0">
                <a:solidFill>
                  <a:schemeClr val="tx2"/>
                </a:solidFill>
              </a:rPr>
              <a:t>Enrollment Fee: $75.00--Waived</a:t>
            </a:r>
          </a:p>
          <a:p>
            <a:endParaRPr lang="en-US" sz="2000" b="1" dirty="0">
              <a:solidFill>
                <a:srgbClr val="FFFF00"/>
              </a:solidFill>
            </a:endParaRPr>
          </a:p>
        </p:txBody>
      </p:sp>
    </p:spTree>
    <p:extLst>
      <p:ext uri="{BB962C8B-B14F-4D97-AF65-F5344CB8AC3E}">
        <p14:creationId xmlns:p14="http://schemas.microsoft.com/office/powerpoint/2010/main" val="234476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rgbClr val="002060"/>
                </a:solidFill>
              </a:rPr>
              <a:t>Grades</a:t>
            </a:r>
          </a:p>
        </p:txBody>
      </p:sp>
      <p:sp>
        <p:nvSpPr>
          <p:cNvPr id="2" name="Content Placeholder 1"/>
          <p:cNvSpPr>
            <a:spLocks noGrp="1"/>
          </p:cNvSpPr>
          <p:nvPr>
            <p:ph idx="1"/>
          </p:nvPr>
        </p:nvSpPr>
        <p:spPr>
          <a:xfrm>
            <a:off x="914400" y="2057400"/>
            <a:ext cx="7361766" cy="3962400"/>
          </a:xfrm>
        </p:spPr>
        <p:txBody>
          <a:bodyPr>
            <a:normAutofit lnSpcReduction="10000"/>
          </a:bodyPr>
          <a:lstStyle/>
          <a:p>
            <a:pPr lvl="0" algn="just">
              <a:buClr>
                <a:srgbClr val="31B6FD"/>
              </a:buClr>
              <a:buFont typeface="Wingdings" panose="05000000000000000000" pitchFamily="2" charset="2"/>
              <a:buChar char="q"/>
            </a:pPr>
            <a:endParaRPr lang="en-US" b="1" dirty="0">
              <a:solidFill>
                <a:srgbClr val="073E87"/>
              </a:solidFill>
            </a:endParaRPr>
          </a:p>
          <a:p>
            <a:pPr lvl="0" algn="just">
              <a:buClr>
                <a:srgbClr val="31B6FD"/>
              </a:buClr>
              <a:buFont typeface="Wingdings" panose="05000000000000000000" pitchFamily="2" charset="2"/>
              <a:buChar char="q"/>
            </a:pPr>
            <a:r>
              <a:rPr lang="en-US" sz="2200" b="1" dirty="0"/>
              <a:t>Please know that you are beginning to establish your college transcript and your college career. Poor grades can negatively impact future financial aid eligibility.  Always do your best to take full advantage of your early start! </a:t>
            </a:r>
          </a:p>
          <a:p>
            <a:pPr marL="342900" lvl="0" indent="-342900" algn="just">
              <a:buClr>
                <a:srgbClr val="31B6FD"/>
              </a:buClr>
              <a:buFont typeface="Wingdings" panose="05000000000000000000" pitchFamily="2" charset="2"/>
              <a:buChar char="§"/>
            </a:pPr>
            <a:endParaRPr lang="en-US" sz="2200" b="1" dirty="0"/>
          </a:p>
          <a:p>
            <a:pPr algn="just">
              <a:buClr>
                <a:srgbClr val="31B6FD"/>
              </a:buClr>
              <a:buFont typeface="Wingdings" panose="05000000000000000000" pitchFamily="2" charset="2"/>
              <a:buChar char="q"/>
            </a:pPr>
            <a:r>
              <a:rPr lang="en-US" sz="2200" b="1" dirty="0"/>
              <a:t>Your final letter and numeric grades will be included in the grade reports sent to the high schools from the Spartanburg Community College Registrar’s Office. Only letter grades appear on your college transcript.  </a:t>
            </a:r>
            <a:r>
              <a:rPr lang="en-US" b="1" dirty="0"/>
              <a:t>The SCC Registrar sends final grades in December 2021 and May 2022.</a:t>
            </a:r>
            <a:r>
              <a:rPr lang="en-US" sz="2200" b="1" dirty="0"/>
              <a:t> </a:t>
            </a:r>
          </a:p>
        </p:txBody>
      </p:sp>
    </p:spTree>
    <p:extLst>
      <p:ext uri="{BB962C8B-B14F-4D97-AF65-F5344CB8AC3E}">
        <p14:creationId xmlns:p14="http://schemas.microsoft.com/office/powerpoint/2010/main" val="21514294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a:solidFill>
                  <a:srgbClr val="002060"/>
                </a:solidFill>
              </a:rPr>
              <a:t>How will my DUAL ENROLLMENT course transfer to a four-year college or university? </a:t>
            </a:r>
            <a:r>
              <a:rPr lang="en-US" sz="3600" dirty="0">
                <a:solidFill>
                  <a:srgbClr val="002060"/>
                </a:solidFill>
              </a:rPr>
              <a:t> </a:t>
            </a:r>
            <a:endParaRPr lang="en-US" dirty="0">
              <a:solidFill>
                <a:srgbClr val="002060"/>
              </a:solidFill>
            </a:endParaRPr>
          </a:p>
        </p:txBody>
      </p:sp>
      <p:sp>
        <p:nvSpPr>
          <p:cNvPr id="3" name="Content Placeholder 2"/>
          <p:cNvSpPr>
            <a:spLocks noGrp="1"/>
          </p:cNvSpPr>
          <p:nvPr>
            <p:ph idx="1"/>
          </p:nvPr>
        </p:nvSpPr>
        <p:spPr>
          <a:xfrm>
            <a:off x="228600" y="1752600"/>
            <a:ext cx="8762999" cy="4953000"/>
          </a:xfrm>
        </p:spPr>
        <p:txBody>
          <a:bodyPr>
            <a:normAutofit fontScale="40000" lnSpcReduction="20000"/>
          </a:bodyPr>
          <a:lstStyle/>
          <a:p>
            <a:endParaRPr lang="en-US" sz="2800" dirty="0">
              <a:solidFill>
                <a:schemeClr val="tx2">
                  <a:lumMod val="75000"/>
                </a:schemeClr>
              </a:solidFill>
            </a:endParaRPr>
          </a:p>
          <a:p>
            <a:pPr algn="just">
              <a:buFont typeface="Wingdings" panose="05000000000000000000" pitchFamily="2" charset="2"/>
              <a:buChar char="q"/>
            </a:pPr>
            <a:r>
              <a:rPr lang="en-US" sz="4500" b="1" dirty="0"/>
              <a:t>Generally speaking, whether and how dual credit courses transfer depends on your college and major of choice.  </a:t>
            </a:r>
          </a:p>
          <a:p>
            <a:pPr algn="just">
              <a:buFont typeface="Wingdings" panose="05000000000000000000" pitchFamily="2" charset="2"/>
              <a:buChar char="q"/>
            </a:pPr>
            <a:endParaRPr lang="en-US" sz="4500" b="1" dirty="0"/>
          </a:p>
          <a:p>
            <a:pPr algn="just">
              <a:buFont typeface="Wingdings" panose="05000000000000000000" pitchFamily="2" charset="2"/>
              <a:buChar char="q"/>
            </a:pPr>
            <a:r>
              <a:rPr lang="en-US" sz="4500" b="1" dirty="0"/>
              <a:t>It is the responsibility of students and parents to check to ensure whether and how Early College courses transfer to the student’s college or university of choice.  </a:t>
            </a:r>
          </a:p>
          <a:p>
            <a:pPr marL="0" indent="0" algn="just">
              <a:buNone/>
            </a:pPr>
            <a:endParaRPr lang="en-US" sz="4500" b="1" dirty="0"/>
          </a:p>
          <a:p>
            <a:pPr algn="just">
              <a:buFont typeface="Wingdings" panose="05000000000000000000" pitchFamily="2" charset="2"/>
              <a:buChar char="q"/>
            </a:pPr>
            <a:r>
              <a:rPr lang="en-US" sz="4500" b="1" dirty="0"/>
              <a:t>SCC has statewide articulation agreement with all state supported colleges and universities in South Carolina which supports acceptance of 86 university transfer courses.  Seventeen independent South Carolina colleges signed a similar agreement with our SC Technical College System to accept the list of 86 courses from technical/community college graduates.  Great tool to begin exploring transfer questions:  </a:t>
            </a:r>
            <a:r>
              <a:rPr lang="en-US" sz="4500" b="1" dirty="0">
                <a:hlinkClick r:id="rId2">
                  <a:extLst>
                    <a:ext uri="{A12FA001-AC4F-418D-AE19-62706E023703}">
                      <ahyp:hlinkClr xmlns:ahyp="http://schemas.microsoft.com/office/drawing/2018/hyperlinkcolor" val="tx"/>
                    </a:ext>
                  </a:extLst>
                </a:hlinkClick>
              </a:rPr>
              <a:t>www.SCTRAC.org</a:t>
            </a:r>
            <a:endParaRPr lang="en-US" sz="4500" b="1" dirty="0"/>
          </a:p>
          <a:p>
            <a:pPr algn="just"/>
            <a:endParaRPr lang="en-US" sz="4500" b="1" dirty="0"/>
          </a:p>
          <a:p>
            <a:pPr algn="just">
              <a:buFont typeface="Wingdings" panose="05000000000000000000" pitchFamily="2" charset="2"/>
              <a:buChar char="q"/>
            </a:pPr>
            <a:r>
              <a:rPr lang="en-US" sz="4500" b="1" dirty="0"/>
              <a:t>SCC has a Direct Connect agreement with USC-Upstate.  Any SCC student who graduates with an Associate of Science, Associate of Arts, Associate in Applied Science in Nursing, or Associate in Applied Science in Electronic Engineering Technology is guaranteed admission to USC-Upstate through this agreement.  </a:t>
            </a:r>
          </a:p>
          <a:p>
            <a:endParaRPr lang="en-US" sz="4500" b="1" dirty="0"/>
          </a:p>
          <a:p>
            <a:endParaRPr lang="en-US" sz="4500" b="1" dirty="0"/>
          </a:p>
          <a:p>
            <a:pPr marL="0" indent="0">
              <a:buNone/>
            </a:pPr>
            <a:endParaRPr lang="en-US" sz="4500" b="1" dirty="0"/>
          </a:p>
        </p:txBody>
      </p:sp>
    </p:spTree>
    <p:extLst>
      <p:ext uri="{BB962C8B-B14F-4D97-AF65-F5344CB8AC3E}">
        <p14:creationId xmlns:p14="http://schemas.microsoft.com/office/powerpoint/2010/main" val="11630103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C4D9C4F3-3A51-4F45-8A5D-AAD196BF7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a:extLst>
              <a:ext uri="{FF2B5EF4-FFF2-40B4-BE49-F238E27FC236}">
                <a16:creationId xmlns:a16="http://schemas.microsoft.com/office/drawing/2014/main" id="{23376067-F1ED-4865-BF12-8B12AB7DE1B5}"/>
              </a:ext>
            </a:extLst>
          </p:cNvPr>
          <p:cNvPicPr>
            <a:picLocks noChangeAspect="1"/>
          </p:cNvPicPr>
          <p:nvPr/>
        </p:nvPicPr>
        <p:blipFill rotWithShape="1">
          <a:blip r:embed="rId2" cstate="print">
            <a:alphaModFix amt="25000"/>
            <a:extLst>
              <a:ext uri="{28A0092B-C50C-407E-A947-70E740481C1C}">
                <a14:useLocalDpi xmlns:a14="http://schemas.microsoft.com/office/drawing/2010/main" val="0"/>
              </a:ext>
            </a:extLst>
          </a:blip>
          <a:srcRect l="-13439" t="658" r="13439" b="658"/>
          <a:stretch/>
        </p:blipFill>
        <p:spPr>
          <a:xfrm>
            <a:off x="-1371600" y="1295400"/>
            <a:ext cx="10513314" cy="6768684"/>
          </a:xfrm>
          <a:prstGeom prst="rect">
            <a:avLst/>
          </a:prstGeom>
        </p:spPr>
      </p:pic>
      <p:sp>
        <p:nvSpPr>
          <p:cNvPr id="9" name="Rectangle 12">
            <a:extLst>
              <a:ext uri="{FF2B5EF4-FFF2-40B4-BE49-F238E27FC236}">
                <a16:creationId xmlns:a16="http://schemas.microsoft.com/office/drawing/2014/main" id="{24F3C611-0CF5-45ED-9190-A7A9C19AC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186048"/>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6" name="Rectangle 5"/>
          <p:cNvSpPr/>
          <p:nvPr/>
        </p:nvSpPr>
        <p:spPr>
          <a:xfrm>
            <a:off x="457200" y="5206370"/>
            <a:ext cx="8381999" cy="1537330"/>
          </a:xfrm>
          <a:prstGeom prst="rect">
            <a:avLst/>
          </a:prstGeom>
        </p:spPr>
        <p:txBody>
          <a:bodyPr vert="horz" lIns="91440" tIns="45720" rIns="91440" bIns="45720" rtlCol="0">
            <a:normAutofit fontScale="25000" lnSpcReduction="20000"/>
          </a:bodyPr>
          <a:lstStyle/>
          <a:p>
            <a:pPr indent="-182880" defTabSz="914400">
              <a:lnSpc>
                <a:spcPct val="90000"/>
              </a:lnSpc>
              <a:spcAft>
                <a:spcPts val="600"/>
              </a:spcAft>
              <a:buClr>
                <a:schemeClr val="tx1"/>
              </a:buClr>
              <a:buFont typeface="Wingdings" pitchFamily="2" charset="2"/>
              <a:buChar char=""/>
            </a:pPr>
            <a:endParaRPr lang="en-US" dirty="0"/>
          </a:p>
          <a:p>
            <a:pPr defTabSz="914400">
              <a:lnSpc>
                <a:spcPct val="90000"/>
              </a:lnSpc>
              <a:spcAft>
                <a:spcPts val="600"/>
              </a:spcAft>
              <a:buClr>
                <a:schemeClr val="tx1"/>
              </a:buClr>
            </a:pPr>
            <a:r>
              <a:rPr lang="en-US" sz="8000" dirty="0"/>
              <a:t>“Go for it.  Taking dual enrollment exposes you to different types of learning styles and cultures early. This is an excellent way to get ahead.”</a:t>
            </a:r>
          </a:p>
          <a:p>
            <a:pPr defTabSz="914400">
              <a:lnSpc>
                <a:spcPct val="90000"/>
              </a:lnSpc>
              <a:spcAft>
                <a:spcPts val="600"/>
              </a:spcAft>
              <a:buClr>
                <a:schemeClr val="tx1"/>
              </a:buClr>
            </a:pPr>
            <a:endParaRPr lang="en-US" dirty="0"/>
          </a:p>
          <a:p>
            <a:pPr defTabSz="914400">
              <a:lnSpc>
                <a:spcPct val="90000"/>
              </a:lnSpc>
              <a:spcAft>
                <a:spcPts val="600"/>
              </a:spcAft>
              <a:buClr>
                <a:schemeClr val="tx1"/>
              </a:buClr>
            </a:pPr>
            <a:r>
              <a:rPr lang="en-US" sz="7200" i="1" dirty="0"/>
              <a:t> -</a:t>
            </a:r>
            <a:r>
              <a:rPr lang="en-US" sz="6400" i="1" dirty="0"/>
              <a:t>Jared Sanford</a:t>
            </a:r>
            <a:endParaRPr lang="en-US" sz="6400" dirty="0"/>
          </a:p>
          <a:p>
            <a:pPr defTabSz="914400">
              <a:lnSpc>
                <a:spcPct val="90000"/>
              </a:lnSpc>
              <a:spcAft>
                <a:spcPts val="600"/>
              </a:spcAft>
              <a:buClr>
                <a:schemeClr val="tx1"/>
              </a:buClr>
            </a:pPr>
            <a:r>
              <a:rPr lang="en-US" sz="6400" i="1" dirty="0"/>
              <a:t>  Former SCC Dual Enrollment Student</a:t>
            </a:r>
          </a:p>
          <a:p>
            <a:pPr defTabSz="914400">
              <a:lnSpc>
                <a:spcPct val="90000"/>
              </a:lnSpc>
              <a:spcAft>
                <a:spcPts val="600"/>
              </a:spcAft>
              <a:buClr>
                <a:schemeClr val="tx1"/>
              </a:buClr>
            </a:pPr>
            <a:r>
              <a:rPr lang="en-US" sz="6400" i="1" dirty="0">
                <a:effectLst/>
              </a:rPr>
              <a:t>  Broome High School Graduate </a:t>
            </a:r>
            <a:endParaRPr lang="en-US" sz="6400" dirty="0">
              <a:effectLst/>
            </a:endParaRPr>
          </a:p>
        </p:txBody>
      </p:sp>
      <p:sp>
        <p:nvSpPr>
          <p:cNvPr id="2" name="TextBox 1">
            <a:extLst>
              <a:ext uri="{FF2B5EF4-FFF2-40B4-BE49-F238E27FC236}">
                <a16:creationId xmlns:a16="http://schemas.microsoft.com/office/drawing/2014/main" id="{4A1A4A06-B7B4-4AFE-ACD0-3769EC86B986}"/>
              </a:ext>
            </a:extLst>
          </p:cNvPr>
          <p:cNvSpPr txBox="1"/>
          <p:nvPr/>
        </p:nvSpPr>
        <p:spPr>
          <a:xfrm>
            <a:off x="1828800" y="685800"/>
            <a:ext cx="5758499" cy="707886"/>
          </a:xfrm>
          <a:prstGeom prst="rect">
            <a:avLst/>
          </a:prstGeom>
          <a:noFill/>
        </p:spPr>
        <p:txBody>
          <a:bodyPr wrap="none" rtlCol="0">
            <a:spAutoFit/>
          </a:bodyPr>
          <a:lstStyle/>
          <a:p>
            <a:r>
              <a:rPr lang="en-US" sz="4000" b="1" dirty="0">
                <a:solidFill>
                  <a:srgbClr val="002060"/>
                </a:solidFill>
              </a:rPr>
              <a:t>STUDENT TESTIMONIAL</a:t>
            </a:r>
          </a:p>
        </p:txBody>
      </p:sp>
    </p:spTree>
    <p:extLst>
      <p:ext uri="{BB962C8B-B14F-4D97-AF65-F5344CB8AC3E}">
        <p14:creationId xmlns:p14="http://schemas.microsoft.com/office/powerpoint/2010/main" val="11750399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b="1" dirty="0">
                <a:solidFill>
                  <a:srgbClr val="002060"/>
                </a:solidFill>
              </a:rPr>
              <a:t>Spartanburg Community College—Early College Contact Information	</a:t>
            </a:r>
          </a:p>
        </p:txBody>
      </p:sp>
      <p:sp>
        <p:nvSpPr>
          <p:cNvPr id="4" name="TextBox 3"/>
          <p:cNvSpPr txBox="1"/>
          <p:nvPr/>
        </p:nvSpPr>
        <p:spPr>
          <a:xfrm>
            <a:off x="533400" y="2209800"/>
            <a:ext cx="5046044" cy="4401205"/>
          </a:xfrm>
          <a:prstGeom prst="rect">
            <a:avLst/>
          </a:prstGeom>
          <a:noFill/>
        </p:spPr>
        <p:txBody>
          <a:bodyPr wrap="square" rtlCol="0">
            <a:spAutoFit/>
          </a:bodyPr>
          <a:lstStyle/>
          <a:p>
            <a:r>
              <a:rPr lang="en-US" sz="2000" b="1" dirty="0"/>
              <a:t>Brian Tucker </a:t>
            </a:r>
          </a:p>
          <a:p>
            <a:r>
              <a:rPr lang="en-US" sz="2000" b="1" dirty="0"/>
              <a:t>Early College Counselor </a:t>
            </a:r>
          </a:p>
          <a:p>
            <a:r>
              <a:rPr lang="en-US" sz="2000" b="1" dirty="0">
                <a:hlinkClick r:id="rId3">
                  <a:extLst>
                    <a:ext uri="{A12FA001-AC4F-418D-AE19-62706E023703}">
                      <ahyp:hlinkClr xmlns:ahyp="http://schemas.microsoft.com/office/drawing/2018/hyperlinkcolor" val="tx"/>
                    </a:ext>
                  </a:extLst>
                </a:hlinkClick>
              </a:rPr>
              <a:t>tuckerb@sccsc.edu</a:t>
            </a:r>
            <a:endParaRPr lang="en-US" sz="2000" b="1" dirty="0"/>
          </a:p>
          <a:p>
            <a:r>
              <a:rPr lang="en-US" sz="2000" b="1" dirty="0"/>
              <a:t>Phone: 864-592-4256</a:t>
            </a:r>
          </a:p>
          <a:p>
            <a:endParaRPr lang="en-US" sz="2000" b="1" dirty="0"/>
          </a:p>
          <a:p>
            <a:r>
              <a:rPr lang="en-US" sz="2000" b="1" dirty="0"/>
              <a:t>Sherry</a:t>
            </a:r>
            <a:r>
              <a:rPr lang="en-US" sz="2000" b="1" dirty="0">
                <a:solidFill>
                  <a:schemeClr val="accent1">
                    <a:lumMod val="50000"/>
                  </a:schemeClr>
                </a:solidFill>
              </a:rPr>
              <a:t> </a:t>
            </a:r>
            <a:r>
              <a:rPr lang="en-US" sz="2000" b="1" dirty="0"/>
              <a:t>Renshaw </a:t>
            </a:r>
          </a:p>
          <a:p>
            <a:r>
              <a:rPr lang="en-US" sz="2000" b="1" dirty="0"/>
              <a:t>Administrative Specialist, Early College</a:t>
            </a:r>
          </a:p>
          <a:p>
            <a:r>
              <a:rPr lang="en-US" sz="2000" b="1" dirty="0">
                <a:hlinkClick r:id="rId4">
                  <a:extLst>
                    <a:ext uri="{A12FA001-AC4F-418D-AE19-62706E023703}">
                      <ahyp:hlinkClr xmlns:ahyp="http://schemas.microsoft.com/office/drawing/2018/hyperlinkcolor" val="tx"/>
                    </a:ext>
                  </a:extLst>
                </a:hlinkClick>
              </a:rPr>
              <a:t>renshaws@sccsc.edu</a:t>
            </a:r>
            <a:r>
              <a:rPr lang="en-US" sz="2000" b="1" dirty="0"/>
              <a:t> </a:t>
            </a:r>
          </a:p>
          <a:p>
            <a:r>
              <a:rPr lang="en-US" sz="2000" b="1" dirty="0"/>
              <a:t>Phone: 864-592-4758</a:t>
            </a:r>
          </a:p>
          <a:p>
            <a:endParaRPr lang="en-US" sz="2000" b="1" dirty="0"/>
          </a:p>
          <a:p>
            <a:r>
              <a:rPr lang="en-US" sz="2000" b="1" dirty="0"/>
              <a:t>Eugenia Hooker</a:t>
            </a:r>
          </a:p>
          <a:p>
            <a:r>
              <a:rPr lang="en-US" sz="2000" b="1" dirty="0"/>
              <a:t>Director, Early College </a:t>
            </a:r>
          </a:p>
          <a:p>
            <a:r>
              <a:rPr lang="en-US" sz="2000" b="1" dirty="0">
                <a:hlinkClick r:id="rId5">
                  <a:extLst>
                    <a:ext uri="{A12FA001-AC4F-418D-AE19-62706E023703}">
                      <ahyp:hlinkClr xmlns:ahyp="http://schemas.microsoft.com/office/drawing/2018/hyperlinkcolor" val="tx"/>
                    </a:ext>
                  </a:extLst>
                </a:hlinkClick>
              </a:rPr>
              <a:t>hookere@sccsc.edu</a:t>
            </a:r>
            <a:endParaRPr lang="en-US" sz="2000" b="1" dirty="0"/>
          </a:p>
          <a:p>
            <a:r>
              <a:rPr lang="en-US" sz="2000" b="1" dirty="0"/>
              <a:t>Phone: 864-592-4263</a:t>
            </a:r>
            <a:endParaRPr lang="en-US" b="1" dirty="0">
              <a:solidFill>
                <a:schemeClr val="accent1">
                  <a:lumMod val="50000"/>
                </a:schemeClr>
              </a:solidFill>
            </a:endParaRPr>
          </a:p>
        </p:txBody>
      </p:sp>
    </p:spTree>
    <p:extLst>
      <p:ext uri="{BB962C8B-B14F-4D97-AF65-F5344CB8AC3E}">
        <p14:creationId xmlns:p14="http://schemas.microsoft.com/office/powerpoint/2010/main" val="23919087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252728"/>
          </a:xfrm>
        </p:spPr>
        <p:txBody>
          <a:bodyPr>
            <a:normAutofit/>
          </a:bodyPr>
          <a:lstStyle/>
          <a:p>
            <a:pPr algn="ctr"/>
            <a:r>
              <a:rPr lang="en-US" b="1" dirty="0">
                <a:solidFill>
                  <a:srgbClr val="002060"/>
                </a:solidFill>
              </a:rPr>
              <a:t>DUAL ENROLLMENT:</a:t>
            </a:r>
            <a:br>
              <a:rPr lang="en-US" b="1" dirty="0">
                <a:solidFill>
                  <a:srgbClr val="002060"/>
                </a:solidFill>
              </a:rPr>
            </a:br>
            <a:r>
              <a:rPr lang="en-US" b="1" dirty="0">
                <a:solidFill>
                  <a:schemeClr val="accent1">
                    <a:lumMod val="50000"/>
                  </a:schemeClr>
                </a:solidFill>
              </a:rPr>
              <a:t>a </a:t>
            </a:r>
            <a:r>
              <a:rPr lang="en-US" b="1" dirty="0" err="1">
                <a:solidFill>
                  <a:schemeClr val="accent1">
                    <a:lumMod val="50000"/>
                  </a:schemeClr>
                </a:solidFill>
              </a:rPr>
              <a:t>sMART</a:t>
            </a:r>
            <a:r>
              <a:rPr lang="en-US" b="1" dirty="0">
                <a:solidFill>
                  <a:srgbClr val="C00000"/>
                </a:solidFill>
              </a:rPr>
              <a:t> </a:t>
            </a:r>
            <a:r>
              <a:rPr lang="en-US" b="1" dirty="0">
                <a:solidFill>
                  <a:schemeClr val="accent1">
                    <a:lumMod val="50000"/>
                  </a:schemeClr>
                </a:solidFill>
              </a:rPr>
              <a:t>CHOICE!</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Through participation in the SCC Early College program as a student dually enrolled at Broome High School and Spartanburg Community College, you can earn college credit.  </a:t>
            </a:r>
          </a:p>
        </p:txBody>
      </p:sp>
    </p:spTree>
    <p:extLst>
      <p:ext uri="{BB962C8B-B14F-4D97-AF65-F5344CB8AC3E}">
        <p14:creationId xmlns:p14="http://schemas.microsoft.com/office/powerpoint/2010/main" val="41052660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02060"/>
                </a:solidFill>
              </a:rPr>
              <a:t>BENEFITS OF SCC </a:t>
            </a:r>
            <a:br>
              <a:rPr lang="en-US" sz="5400" b="1" dirty="0">
                <a:solidFill>
                  <a:srgbClr val="002060"/>
                </a:solidFill>
              </a:rPr>
            </a:br>
            <a:r>
              <a:rPr lang="en-US" sz="5400" b="1" dirty="0">
                <a:solidFill>
                  <a:srgbClr val="002060"/>
                </a:solidFill>
              </a:rPr>
              <a:t>Dual Enrollment</a:t>
            </a:r>
          </a:p>
        </p:txBody>
      </p:sp>
      <p:sp>
        <p:nvSpPr>
          <p:cNvPr id="4" name="TextBox 3"/>
          <p:cNvSpPr txBox="1"/>
          <p:nvPr/>
        </p:nvSpPr>
        <p:spPr>
          <a:xfrm>
            <a:off x="678581" y="1828800"/>
            <a:ext cx="7552067" cy="4524315"/>
          </a:xfrm>
          <a:prstGeom prst="rect">
            <a:avLst/>
          </a:prstGeom>
          <a:noFill/>
        </p:spPr>
        <p:txBody>
          <a:bodyPr wrap="none" rtlCol="0">
            <a:spAutoFit/>
          </a:bodyPr>
          <a:lstStyle/>
          <a:p>
            <a:pPr marL="457200" indent="-457200">
              <a:buFont typeface="Wingdings" pitchFamily="2" charset="2"/>
              <a:buChar char="§"/>
            </a:pPr>
            <a:endParaRPr lang="en-US" sz="2400" b="1" dirty="0">
              <a:solidFill>
                <a:schemeClr val="tx2"/>
              </a:solidFill>
            </a:endParaRPr>
          </a:p>
          <a:p>
            <a:endParaRPr lang="en-US" sz="2400" b="1" dirty="0">
              <a:solidFill>
                <a:schemeClr val="tx2"/>
              </a:solidFill>
            </a:endParaRPr>
          </a:p>
          <a:p>
            <a:pPr marL="342900" indent="-342900">
              <a:buFont typeface="Wingdings" panose="05000000000000000000" pitchFamily="2" charset="2"/>
              <a:buChar char="q"/>
            </a:pPr>
            <a:r>
              <a:rPr lang="en-US" sz="2400" b="1" dirty="0">
                <a:solidFill>
                  <a:schemeClr val="tx2"/>
                </a:solidFill>
              </a:rPr>
              <a:t>Earn college credit while you are still in high school </a:t>
            </a:r>
          </a:p>
          <a:p>
            <a:pPr marL="342900" indent="-342900">
              <a:buFont typeface="Wingdings" panose="05000000000000000000" pitchFamily="2" charset="2"/>
              <a:buChar char="q"/>
            </a:pPr>
            <a:endParaRPr lang="en-US" sz="2400" b="1" dirty="0">
              <a:solidFill>
                <a:schemeClr val="tx2"/>
              </a:solidFill>
            </a:endParaRPr>
          </a:p>
          <a:p>
            <a:pPr marL="342900" indent="-342900">
              <a:buFont typeface="Wingdings" panose="05000000000000000000" pitchFamily="2" charset="2"/>
              <a:buChar char="q"/>
            </a:pPr>
            <a:r>
              <a:rPr lang="en-US" sz="2400" b="1" dirty="0">
                <a:solidFill>
                  <a:schemeClr val="tx2"/>
                </a:solidFill>
              </a:rPr>
              <a:t>Gain experience in navigating college classes</a:t>
            </a:r>
          </a:p>
          <a:p>
            <a:pPr marL="342900" indent="-342900">
              <a:buFont typeface="Wingdings" panose="05000000000000000000" pitchFamily="2" charset="2"/>
              <a:buChar char="q"/>
            </a:pPr>
            <a:endParaRPr lang="en-US" sz="2400" b="1" dirty="0">
              <a:solidFill>
                <a:schemeClr val="tx2"/>
              </a:solidFill>
            </a:endParaRPr>
          </a:p>
          <a:p>
            <a:pPr marL="342900" indent="-342900">
              <a:buFont typeface="Wingdings" panose="05000000000000000000" pitchFamily="2" charset="2"/>
              <a:buChar char="q"/>
            </a:pPr>
            <a:r>
              <a:rPr lang="en-US" sz="2400" b="1" dirty="0">
                <a:solidFill>
                  <a:schemeClr val="tx2"/>
                </a:solidFill>
              </a:rPr>
              <a:t>Affordable tuition </a:t>
            </a:r>
          </a:p>
          <a:p>
            <a:endParaRPr lang="en-US" sz="2400" b="1" i="1" dirty="0">
              <a:solidFill>
                <a:schemeClr val="tx2"/>
              </a:solidFill>
            </a:endParaRPr>
          </a:p>
          <a:p>
            <a:r>
              <a:rPr lang="en-US" sz="2400" b="1" i="1" dirty="0">
                <a:solidFill>
                  <a:schemeClr val="tx2"/>
                </a:solidFill>
              </a:rPr>
              <a:t>**Research indicates that dual enrollment gives students </a:t>
            </a:r>
          </a:p>
          <a:p>
            <a:r>
              <a:rPr lang="en-US" sz="2400" b="1" i="1" dirty="0">
                <a:solidFill>
                  <a:schemeClr val="tx2"/>
                </a:solidFill>
              </a:rPr>
              <a:t>momentum and is positively related to going to college, </a:t>
            </a:r>
          </a:p>
          <a:p>
            <a:r>
              <a:rPr lang="en-US" sz="2400" b="1" i="1" dirty="0">
                <a:solidFill>
                  <a:schemeClr val="tx2"/>
                </a:solidFill>
              </a:rPr>
              <a:t>persisting in college, and earning a college degree. </a:t>
            </a:r>
          </a:p>
          <a:p>
            <a:endParaRPr lang="en-US" sz="2400" dirty="0"/>
          </a:p>
        </p:txBody>
      </p:sp>
    </p:spTree>
    <p:extLst>
      <p:ext uri="{BB962C8B-B14F-4D97-AF65-F5344CB8AC3E}">
        <p14:creationId xmlns:p14="http://schemas.microsoft.com/office/powerpoint/2010/main" val="13271200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rPr>
              <a:t>How Do I Apply for DUAL ENROLLMENT CLASSES? </a:t>
            </a:r>
          </a:p>
        </p:txBody>
      </p:sp>
      <p:sp>
        <p:nvSpPr>
          <p:cNvPr id="3" name="Content Placeholder 2"/>
          <p:cNvSpPr>
            <a:spLocks noGrp="1"/>
          </p:cNvSpPr>
          <p:nvPr>
            <p:ph idx="1"/>
          </p:nvPr>
        </p:nvSpPr>
        <p:spPr>
          <a:xfrm>
            <a:off x="872067" y="1981200"/>
            <a:ext cx="7408333" cy="4648200"/>
          </a:xfrm>
        </p:spPr>
        <p:txBody>
          <a:bodyPr>
            <a:noAutofit/>
          </a:bodyPr>
          <a:lstStyle/>
          <a:p>
            <a:pPr algn="just">
              <a:buFont typeface="Wingdings" pitchFamily="2" charset="2"/>
              <a:buChar char="§"/>
            </a:pPr>
            <a:r>
              <a:rPr lang="en-US" sz="1600" b="1" dirty="0">
                <a:solidFill>
                  <a:srgbClr val="FFFF00"/>
                </a:solidFill>
              </a:rPr>
              <a:t>TALK WITH</a:t>
            </a:r>
            <a:r>
              <a:rPr lang="en-US" sz="1600" b="1" dirty="0">
                <a:solidFill>
                  <a:schemeClr val="accent1"/>
                </a:solidFill>
              </a:rPr>
              <a:t> </a:t>
            </a:r>
            <a:r>
              <a:rPr lang="en-US" sz="1600" b="1" dirty="0"/>
              <a:t>your high school or career center guidance counselor during your IGP meetings/registration to make sure you are eligible to apply. </a:t>
            </a:r>
          </a:p>
          <a:p>
            <a:pPr algn="just">
              <a:buFont typeface="Wingdings" pitchFamily="2" charset="2"/>
              <a:buChar char="§"/>
            </a:pPr>
            <a:r>
              <a:rPr lang="en-US" sz="1600" b="1" dirty="0">
                <a:solidFill>
                  <a:srgbClr val="FFFF00"/>
                </a:solidFill>
              </a:rPr>
              <a:t>COMPLETE your 2021-2022 SCC Early College application packet:  </a:t>
            </a:r>
            <a:r>
              <a:rPr lang="en-US" sz="1600" b="1" dirty="0"/>
              <a:t>Please review the first two pages and keep those for your records.  Return the application to BHS Guidance. </a:t>
            </a:r>
          </a:p>
          <a:p>
            <a:pPr algn="just">
              <a:buFont typeface="Wingdings" pitchFamily="2" charset="2"/>
              <a:buChar char="§"/>
            </a:pPr>
            <a:r>
              <a:rPr lang="en-US" sz="1600" b="1" dirty="0">
                <a:solidFill>
                  <a:srgbClr val="FFFF00"/>
                </a:solidFill>
              </a:rPr>
              <a:t>ASK BHS Guidance to submit your high school transcript </a:t>
            </a:r>
            <a:r>
              <a:rPr lang="en-US" sz="1600" b="1" u="sng" dirty="0">
                <a:solidFill>
                  <a:srgbClr val="FFFF00"/>
                </a:solidFill>
              </a:rPr>
              <a:t>if you have a 3.0 weighted GPA </a:t>
            </a:r>
            <a:r>
              <a:rPr lang="en-US" sz="1600" b="1" dirty="0">
                <a:solidFill>
                  <a:srgbClr val="FFFF00"/>
                </a:solidFill>
              </a:rPr>
              <a:t>or higher or take the Accuplacer placement test free of charge at SCC in order to establish your eligibility for the course(s).  </a:t>
            </a:r>
            <a:r>
              <a:rPr lang="en-US" sz="1600" b="1" dirty="0"/>
              <a:t>Qualifying ACT (19 or higher on English and 22 or higher on Math)  and SAT (510 or higher Evidence Based Reading and Writing; Math 580 or higher) scores may be used instead of ACCUPLACER.  Students must meet any required prerequisites for individual courses.</a:t>
            </a:r>
          </a:p>
          <a:p>
            <a:pPr marL="0" indent="0" algn="just">
              <a:buNone/>
            </a:pPr>
            <a:endParaRPr lang="en-US" sz="1600" b="1" dirty="0"/>
          </a:p>
          <a:p>
            <a:pPr marL="0" indent="0" algn="just">
              <a:buNone/>
            </a:pPr>
            <a:r>
              <a:rPr lang="en-US" sz="1600" b="1" dirty="0"/>
              <a:t> </a:t>
            </a:r>
          </a:p>
        </p:txBody>
      </p:sp>
    </p:spTree>
    <p:extLst>
      <p:ext uri="{BB962C8B-B14F-4D97-AF65-F5344CB8AC3E}">
        <p14:creationId xmlns:p14="http://schemas.microsoft.com/office/powerpoint/2010/main" val="42113341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219200"/>
          </a:xfrm>
        </p:spPr>
        <p:txBody>
          <a:bodyPr>
            <a:normAutofit fontScale="90000"/>
          </a:bodyPr>
          <a:lstStyle/>
          <a:p>
            <a:br>
              <a:rPr lang="en-US" b="1" dirty="0">
                <a:solidFill>
                  <a:schemeClr val="bg1"/>
                </a:solidFill>
              </a:rPr>
            </a:br>
            <a:r>
              <a:rPr lang="en-US" b="1" dirty="0">
                <a:solidFill>
                  <a:srgbClr val="002060"/>
                </a:solidFill>
              </a:rPr>
              <a:t>Class meeting times at SCC-Giles (central) campus</a:t>
            </a:r>
            <a:br>
              <a:rPr lang="en-US" b="1" dirty="0">
                <a:solidFill>
                  <a:srgbClr val="002060"/>
                </a:solidFill>
              </a:rPr>
            </a:br>
            <a:endParaRPr lang="en-US" dirty="0">
              <a:solidFill>
                <a:srgbClr val="002060"/>
              </a:solidFill>
            </a:endParaRPr>
          </a:p>
        </p:txBody>
      </p:sp>
      <p:sp>
        <p:nvSpPr>
          <p:cNvPr id="2" name="Content Placeholder 1"/>
          <p:cNvSpPr>
            <a:spLocks noGrp="1"/>
          </p:cNvSpPr>
          <p:nvPr>
            <p:ph idx="1"/>
          </p:nvPr>
        </p:nvSpPr>
        <p:spPr>
          <a:xfrm>
            <a:off x="457200" y="1981200"/>
            <a:ext cx="8094133" cy="4876800"/>
          </a:xfrm>
        </p:spPr>
        <p:txBody>
          <a:bodyPr>
            <a:noAutofit/>
          </a:bodyPr>
          <a:lstStyle/>
          <a:p>
            <a:pPr marL="285750" indent="-285750">
              <a:buFont typeface="Wingdings" panose="05000000000000000000" pitchFamily="2" charset="2"/>
              <a:buChar char="q"/>
            </a:pPr>
            <a:r>
              <a:rPr lang="en-US" sz="2000" b="1" dirty="0"/>
              <a:t>8:00 a.m. – 9:20 a.m.</a:t>
            </a:r>
          </a:p>
          <a:p>
            <a:pPr marL="285750" indent="-285750">
              <a:buFont typeface="Wingdings" panose="05000000000000000000" pitchFamily="2" charset="2"/>
              <a:buChar char="q"/>
            </a:pPr>
            <a:endParaRPr lang="en-US" sz="2000" b="1" dirty="0"/>
          </a:p>
          <a:p>
            <a:pPr marL="285750" indent="-285750">
              <a:buFont typeface="Wingdings" panose="05000000000000000000" pitchFamily="2" charset="2"/>
              <a:buChar char="q"/>
            </a:pPr>
            <a:r>
              <a:rPr lang="en-US" sz="2000" b="1" dirty="0"/>
              <a:t>9:30 a.m. - 10:50 a.m. </a:t>
            </a:r>
          </a:p>
          <a:p>
            <a:pPr marL="285750" indent="-285750">
              <a:buFont typeface="Wingdings" panose="05000000000000000000" pitchFamily="2" charset="2"/>
              <a:buChar char="q"/>
            </a:pPr>
            <a:endParaRPr lang="en-US" sz="2000" b="1" dirty="0"/>
          </a:p>
          <a:p>
            <a:pPr marL="285750" indent="-285750">
              <a:buFont typeface="Wingdings" panose="05000000000000000000" pitchFamily="2" charset="2"/>
              <a:buChar char="q"/>
            </a:pPr>
            <a:r>
              <a:rPr lang="en-US" sz="2000" b="1" dirty="0"/>
              <a:t>11:00 a.m. - 12:20 p.m.</a:t>
            </a:r>
          </a:p>
          <a:p>
            <a:pPr marL="285750" indent="-285750">
              <a:buFont typeface="Wingdings" panose="05000000000000000000" pitchFamily="2" charset="2"/>
              <a:buChar char="q"/>
            </a:pPr>
            <a:endParaRPr lang="en-US" sz="2000" b="1" dirty="0"/>
          </a:p>
          <a:p>
            <a:pPr marL="285750" indent="-285750">
              <a:buFont typeface="Wingdings" panose="05000000000000000000" pitchFamily="2" charset="2"/>
              <a:buChar char="q"/>
            </a:pPr>
            <a:r>
              <a:rPr lang="en-US" sz="2000" b="1" dirty="0"/>
              <a:t>12:30 p.m. - 1:50 p.m. </a:t>
            </a:r>
          </a:p>
          <a:p>
            <a:pPr marL="285750" indent="-285750">
              <a:buFont typeface="Wingdings" panose="05000000000000000000" pitchFamily="2" charset="2"/>
              <a:buChar char="q"/>
            </a:pPr>
            <a:endParaRPr lang="en-US" sz="2000" b="1" dirty="0"/>
          </a:p>
          <a:p>
            <a:pPr marL="285750" indent="-285750">
              <a:buFont typeface="Wingdings" panose="05000000000000000000" pitchFamily="2" charset="2"/>
              <a:buChar char="q"/>
            </a:pPr>
            <a:r>
              <a:rPr lang="en-US" sz="2000" b="1" dirty="0"/>
              <a:t>2:00 p.m. - 3:20 p.m.</a:t>
            </a:r>
          </a:p>
          <a:p>
            <a:pPr marL="285750" indent="-285750">
              <a:buFont typeface="Wingdings" panose="05000000000000000000" pitchFamily="2" charset="2"/>
              <a:buChar char="q"/>
            </a:pPr>
            <a:endParaRPr lang="en-US" sz="2000" b="1" dirty="0"/>
          </a:p>
          <a:p>
            <a:endParaRPr lang="en-US" dirty="0"/>
          </a:p>
        </p:txBody>
      </p:sp>
    </p:spTree>
    <p:extLst>
      <p:ext uri="{BB962C8B-B14F-4D97-AF65-F5344CB8AC3E}">
        <p14:creationId xmlns:p14="http://schemas.microsoft.com/office/powerpoint/2010/main" val="786605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rgbClr val="002060"/>
                </a:solidFill>
              </a:rPr>
              <a:t>Class meeting times at SCC-</a:t>
            </a:r>
            <a:br>
              <a:rPr lang="en-US" b="1" dirty="0">
                <a:solidFill>
                  <a:srgbClr val="002060"/>
                </a:solidFill>
              </a:rPr>
            </a:br>
            <a:r>
              <a:rPr lang="en-US" b="1" dirty="0">
                <a:solidFill>
                  <a:srgbClr val="002060"/>
                </a:solidFill>
              </a:rPr>
              <a:t>Downtown Campus</a:t>
            </a:r>
          </a:p>
        </p:txBody>
      </p:sp>
      <p:sp>
        <p:nvSpPr>
          <p:cNvPr id="2" name="Content Placeholder 1"/>
          <p:cNvSpPr>
            <a:spLocks noGrp="1"/>
          </p:cNvSpPr>
          <p:nvPr>
            <p:ph idx="1"/>
          </p:nvPr>
        </p:nvSpPr>
        <p:spPr>
          <a:xfrm>
            <a:off x="228600" y="2133600"/>
            <a:ext cx="9465733" cy="3526896"/>
          </a:xfrm>
        </p:spPr>
        <p:txBody>
          <a:bodyPr>
            <a:normAutofit fontScale="25000" lnSpcReduction="20000"/>
          </a:bodyPr>
          <a:lstStyle/>
          <a:p>
            <a:pPr>
              <a:buFont typeface="Wingdings" panose="05000000000000000000" pitchFamily="2" charset="2"/>
              <a:buChar char="q"/>
            </a:pPr>
            <a:r>
              <a:rPr lang="en-US" sz="9600" b="1" dirty="0"/>
              <a:t>8:30 a.m. – 9:50 a.m.  </a:t>
            </a:r>
          </a:p>
          <a:p>
            <a:pPr>
              <a:buFont typeface="Wingdings" panose="05000000000000000000" pitchFamily="2" charset="2"/>
              <a:buChar char="q"/>
            </a:pPr>
            <a:endParaRPr lang="en-US" sz="6000" b="1" dirty="0"/>
          </a:p>
          <a:p>
            <a:pPr>
              <a:buFont typeface="Wingdings" panose="05000000000000000000" pitchFamily="2" charset="2"/>
              <a:buChar char="q"/>
            </a:pPr>
            <a:r>
              <a:rPr lang="en-US" sz="9600" b="1" dirty="0"/>
              <a:t>10:00 a.m. – 11:20 a.m. </a:t>
            </a:r>
          </a:p>
          <a:p>
            <a:pPr>
              <a:buFont typeface="Wingdings" panose="05000000000000000000" pitchFamily="2" charset="2"/>
              <a:buChar char="q"/>
            </a:pPr>
            <a:endParaRPr lang="en-US" sz="9600" b="1" dirty="0"/>
          </a:p>
          <a:p>
            <a:pPr>
              <a:buFont typeface="Wingdings" panose="05000000000000000000" pitchFamily="2" charset="2"/>
              <a:buChar char="q"/>
            </a:pPr>
            <a:r>
              <a:rPr lang="en-US" sz="9600" b="1" dirty="0"/>
              <a:t>11:30 a.m. – 12:50 p.m.  </a:t>
            </a:r>
          </a:p>
          <a:p>
            <a:pPr>
              <a:buFont typeface="Wingdings" panose="05000000000000000000" pitchFamily="2" charset="2"/>
              <a:buChar char="q"/>
            </a:pPr>
            <a:endParaRPr lang="en-US" sz="9600" b="1" dirty="0"/>
          </a:p>
          <a:p>
            <a:pPr>
              <a:buFont typeface="Wingdings" panose="05000000000000000000" pitchFamily="2" charset="2"/>
              <a:buChar char="q"/>
            </a:pPr>
            <a:r>
              <a:rPr lang="en-US" sz="9600" b="1" dirty="0"/>
              <a:t>1:00 p.m. – 2:20 p.m.  </a:t>
            </a:r>
          </a:p>
          <a:p>
            <a:pPr>
              <a:buFont typeface="Wingdings" panose="05000000000000000000" pitchFamily="2" charset="2"/>
              <a:buChar char="q"/>
            </a:pPr>
            <a:endParaRPr lang="en-US" sz="9600" b="1" dirty="0"/>
          </a:p>
          <a:p>
            <a:pPr>
              <a:buFont typeface="Wingdings" panose="05000000000000000000" pitchFamily="2" charset="2"/>
              <a:buChar char="q"/>
            </a:pPr>
            <a:r>
              <a:rPr lang="en-US" sz="9600" b="1" dirty="0"/>
              <a:t>2:30 p.m. – 3:50 p.m. </a:t>
            </a:r>
          </a:p>
          <a:p>
            <a:pPr>
              <a:buFont typeface="Wingdings" panose="05000000000000000000" pitchFamily="2" charset="2"/>
              <a:buChar char="q"/>
            </a:pPr>
            <a:endParaRPr lang="en-US" sz="9600" b="1" dirty="0"/>
          </a:p>
          <a:p>
            <a:pPr>
              <a:buFont typeface="Wingdings" panose="05000000000000000000" pitchFamily="2" charset="2"/>
              <a:buChar char="q"/>
            </a:pPr>
            <a:r>
              <a:rPr lang="en-US" sz="9600" b="1" dirty="0"/>
              <a:t>4:30 p.m. –5:50 p.m.   </a:t>
            </a:r>
          </a:p>
          <a:p>
            <a:pPr>
              <a:buFont typeface="Wingdings" panose="05000000000000000000" pitchFamily="2" charset="2"/>
              <a:buChar char="q"/>
            </a:pPr>
            <a:endParaRPr lang="en-US" b="1" dirty="0">
              <a:solidFill>
                <a:schemeClr val="accent2">
                  <a:lumMod val="50000"/>
                </a:schemeClr>
              </a:solidFill>
            </a:endParaRPr>
          </a:p>
          <a:p>
            <a:endParaRPr lang="en-US" dirty="0">
              <a:solidFill>
                <a:schemeClr val="accent2">
                  <a:lumMod val="50000"/>
                </a:schemeClr>
              </a:solidFill>
            </a:endParaRPr>
          </a:p>
        </p:txBody>
      </p:sp>
    </p:spTree>
    <p:extLst>
      <p:ext uri="{BB962C8B-B14F-4D97-AF65-F5344CB8AC3E}">
        <p14:creationId xmlns:p14="http://schemas.microsoft.com/office/powerpoint/2010/main" val="2115232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solidFill>
                  <a:srgbClr val="002060"/>
                </a:solidFill>
              </a:rPr>
              <a:t>Examples of </a:t>
            </a:r>
            <a:br>
              <a:rPr lang="en-US" b="1" dirty="0">
                <a:solidFill>
                  <a:srgbClr val="002060"/>
                </a:solidFill>
              </a:rPr>
            </a:br>
            <a:r>
              <a:rPr lang="en-US" b="1" dirty="0">
                <a:solidFill>
                  <a:srgbClr val="002060"/>
                </a:solidFill>
              </a:rPr>
              <a:t>University Transfer Courses</a:t>
            </a:r>
            <a:br>
              <a:rPr lang="en-US" b="1" dirty="0">
                <a:solidFill>
                  <a:srgbClr val="002060"/>
                </a:solidFill>
              </a:rPr>
            </a:br>
            <a:r>
              <a:rPr lang="en-US" sz="2400" b="1" dirty="0">
                <a:solidFill>
                  <a:srgbClr val="002060"/>
                </a:solidFill>
              </a:rPr>
              <a:t>(additional classes are available.)</a:t>
            </a:r>
            <a:endParaRPr lang="en-US" b="1" dirty="0">
              <a:solidFill>
                <a:srgbClr val="002060"/>
              </a:solidFill>
            </a:endParaRPr>
          </a:p>
        </p:txBody>
      </p:sp>
      <p:sp>
        <p:nvSpPr>
          <p:cNvPr id="7" name="Content Placeholder 6"/>
          <p:cNvSpPr>
            <a:spLocks noGrp="1"/>
          </p:cNvSpPr>
          <p:nvPr>
            <p:ph idx="1"/>
          </p:nvPr>
        </p:nvSpPr>
        <p:spPr>
          <a:xfrm>
            <a:off x="457200" y="2209800"/>
            <a:ext cx="8305800" cy="4191000"/>
          </a:xfrm>
        </p:spPr>
        <p:txBody>
          <a:bodyPr>
            <a:noAutofit/>
          </a:bodyPr>
          <a:lstStyle/>
          <a:p>
            <a:pPr>
              <a:buFont typeface="Wingdings" panose="05000000000000000000" pitchFamily="2" charset="2"/>
              <a:buChar char="q"/>
            </a:pPr>
            <a:r>
              <a:rPr lang="en-US" b="1" dirty="0"/>
              <a:t>English Composition I-ENG 101 </a:t>
            </a:r>
          </a:p>
          <a:p>
            <a:pPr>
              <a:buFont typeface="Wingdings" panose="05000000000000000000" pitchFamily="2" charset="2"/>
              <a:buChar char="q"/>
            </a:pPr>
            <a:r>
              <a:rPr lang="en-US" b="1" dirty="0"/>
              <a:t>English Composition II-ENG 102 </a:t>
            </a:r>
          </a:p>
          <a:p>
            <a:pPr>
              <a:buFont typeface="Wingdings" panose="05000000000000000000" pitchFamily="2" charset="2"/>
              <a:buChar char="q"/>
            </a:pPr>
            <a:r>
              <a:rPr lang="en-US" b="1" dirty="0"/>
              <a:t>Public Speaking-SPC 205 </a:t>
            </a:r>
          </a:p>
          <a:p>
            <a:pPr>
              <a:buFont typeface="Wingdings" panose="05000000000000000000" pitchFamily="2" charset="2"/>
              <a:buChar char="q"/>
            </a:pPr>
            <a:r>
              <a:rPr lang="en-US" b="1" dirty="0"/>
              <a:t>Art Appreciation, Music Appreciation, Introduction to Theatre-ART 101, MUS 105, THE 101 </a:t>
            </a:r>
          </a:p>
          <a:p>
            <a:pPr>
              <a:buFont typeface="Wingdings" panose="05000000000000000000" pitchFamily="2" charset="2"/>
              <a:buChar char="q"/>
            </a:pPr>
            <a:r>
              <a:rPr lang="en-US" b="1" dirty="0"/>
              <a:t>General Psychology-PSY 201 </a:t>
            </a:r>
          </a:p>
          <a:p>
            <a:pPr>
              <a:buFont typeface="Wingdings" panose="05000000000000000000" pitchFamily="2" charset="2"/>
              <a:buChar char="q"/>
            </a:pPr>
            <a:r>
              <a:rPr lang="en-US" b="1" dirty="0"/>
              <a:t>Introduction to Sociology-SOC 101 </a:t>
            </a:r>
          </a:p>
          <a:p>
            <a:pPr>
              <a:buFont typeface="Wingdings" panose="05000000000000000000" pitchFamily="2" charset="2"/>
              <a:buChar char="q"/>
            </a:pPr>
            <a:r>
              <a:rPr lang="en-US" b="1" dirty="0"/>
              <a:t>College Algebra-MAT 110 </a:t>
            </a:r>
          </a:p>
          <a:p>
            <a:pPr>
              <a:buFont typeface="Wingdings" panose="05000000000000000000" pitchFamily="2" charset="2"/>
              <a:buChar char="q"/>
            </a:pPr>
            <a:r>
              <a:rPr lang="en-US" b="1" dirty="0"/>
              <a:t>Probability and Statistics-MAT 120 </a:t>
            </a:r>
          </a:p>
        </p:txBody>
      </p:sp>
    </p:spTree>
    <p:extLst>
      <p:ext uri="{BB962C8B-B14F-4D97-AF65-F5344CB8AC3E}">
        <p14:creationId xmlns:p14="http://schemas.microsoft.com/office/powerpoint/2010/main" val="39340199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a:solidFill>
                  <a:srgbClr val="002060"/>
                </a:solidFill>
              </a:rPr>
              <a:t>Dual enrollment classes at Daniel Morgan </a:t>
            </a:r>
            <a:br>
              <a:rPr lang="en-US" b="1" dirty="0">
                <a:solidFill>
                  <a:srgbClr val="002060"/>
                </a:solidFill>
              </a:rPr>
            </a:br>
            <a:r>
              <a:rPr lang="en-US" b="1" dirty="0">
                <a:solidFill>
                  <a:srgbClr val="002060"/>
                </a:solidFill>
              </a:rPr>
              <a:t>Technology Center</a:t>
            </a:r>
          </a:p>
        </p:txBody>
      </p:sp>
      <p:sp>
        <p:nvSpPr>
          <p:cNvPr id="7" name="Content Placeholder 6"/>
          <p:cNvSpPr>
            <a:spLocks noGrp="1"/>
          </p:cNvSpPr>
          <p:nvPr>
            <p:ph idx="1"/>
          </p:nvPr>
        </p:nvSpPr>
        <p:spPr>
          <a:xfrm>
            <a:off x="228600" y="1981200"/>
            <a:ext cx="8686800" cy="4648200"/>
          </a:xfrm>
        </p:spPr>
        <p:txBody>
          <a:bodyPr>
            <a:noAutofit/>
          </a:bodyPr>
          <a:lstStyle/>
          <a:p>
            <a:pPr marL="0" indent="0">
              <a:buNone/>
            </a:pPr>
            <a:r>
              <a:rPr lang="en-US" b="1" i="1" dirty="0"/>
              <a:t>AHS 102- Medical Terminology</a:t>
            </a:r>
          </a:p>
          <a:p>
            <a:pPr marL="0" indent="0">
              <a:buNone/>
            </a:pPr>
            <a:endParaRPr lang="en-US" b="1" i="1" dirty="0"/>
          </a:p>
          <a:p>
            <a:pPr marL="0" indent="0">
              <a:buNone/>
            </a:pPr>
            <a:r>
              <a:rPr lang="en-US" b="1" i="1" dirty="0"/>
              <a:t>AHS 104- Medical  Vocabulary/Anatomy</a:t>
            </a:r>
          </a:p>
          <a:p>
            <a:pPr marL="0" indent="0">
              <a:buNone/>
            </a:pPr>
            <a:endParaRPr lang="en-US" b="1" i="1" dirty="0"/>
          </a:p>
          <a:p>
            <a:pPr marL="0" indent="0">
              <a:buNone/>
            </a:pPr>
            <a:r>
              <a:rPr lang="en-US" b="1" i="1" dirty="0"/>
              <a:t>EGT 152- Fundamentals of CAD </a:t>
            </a:r>
          </a:p>
          <a:p>
            <a:pPr marL="0" indent="0">
              <a:buNone/>
            </a:pPr>
            <a:endParaRPr lang="en-US" b="1" i="1" dirty="0"/>
          </a:p>
          <a:p>
            <a:pPr marL="0" indent="0">
              <a:buNone/>
            </a:pPr>
            <a:r>
              <a:rPr lang="en-US" b="1" i="1" dirty="0"/>
              <a:t>EGT 245- Principles of Parametric CAD</a:t>
            </a:r>
          </a:p>
        </p:txBody>
      </p:sp>
    </p:spTree>
    <p:extLst>
      <p:ext uri="{BB962C8B-B14F-4D97-AF65-F5344CB8AC3E}">
        <p14:creationId xmlns:p14="http://schemas.microsoft.com/office/powerpoint/2010/main" val="6107759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41000">
              <a:srgbClr val="002060"/>
            </a:gs>
            <a:gs pos="92000">
              <a:schemeClr val="accent1">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rPr>
              <a:t>Class Registration</a:t>
            </a:r>
          </a:p>
        </p:txBody>
      </p:sp>
      <p:sp>
        <p:nvSpPr>
          <p:cNvPr id="3" name="Content Placeholder 2"/>
          <p:cNvSpPr>
            <a:spLocks noGrp="1"/>
          </p:cNvSpPr>
          <p:nvPr>
            <p:ph idx="1"/>
          </p:nvPr>
        </p:nvSpPr>
        <p:spPr>
          <a:xfrm>
            <a:off x="609600" y="2362200"/>
            <a:ext cx="7408333" cy="4038600"/>
          </a:xfrm>
        </p:spPr>
        <p:txBody>
          <a:bodyPr>
            <a:normAutofit fontScale="92500" lnSpcReduction="10000"/>
          </a:bodyPr>
          <a:lstStyle/>
          <a:p>
            <a:pPr algn="just">
              <a:buFont typeface="Wingdings" panose="05000000000000000000" pitchFamily="2" charset="2"/>
              <a:buChar char="q"/>
            </a:pPr>
            <a:r>
              <a:rPr lang="en-US" sz="2800" b="1" dirty="0"/>
              <a:t>  If you are interested in registration for fall 2021 classes that meet on one of the SCC Campuses or online, this registration  begins on </a:t>
            </a:r>
            <a:r>
              <a:rPr lang="en-US" sz="3300" b="1" dirty="0">
                <a:solidFill>
                  <a:srgbClr val="FFFF00"/>
                </a:solidFill>
              </a:rPr>
              <a:t>April 12</a:t>
            </a:r>
            <a:r>
              <a:rPr lang="en-US" sz="3400" b="1" dirty="0">
                <a:solidFill>
                  <a:srgbClr val="FFFF00"/>
                </a:solidFill>
              </a:rPr>
              <a:t>!</a:t>
            </a:r>
            <a:r>
              <a:rPr lang="en-US" sz="2800" b="1" dirty="0">
                <a:solidFill>
                  <a:srgbClr val="FFFF00"/>
                </a:solidFill>
              </a:rPr>
              <a:t>  You can search for classes on April 5, 2021.  </a:t>
            </a:r>
          </a:p>
          <a:p>
            <a:pPr algn="just">
              <a:buFont typeface="Wingdings" panose="05000000000000000000" pitchFamily="2" charset="2"/>
              <a:buChar char="q"/>
            </a:pPr>
            <a:r>
              <a:rPr lang="en-US" sz="2800" b="1" i="1" dirty="0"/>
              <a:t>Summer 2021 registration begins on March 15.  </a:t>
            </a:r>
          </a:p>
          <a:p>
            <a:pPr algn="just">
              <a:buFont typeface="Wingdings" panose="05000000000000000000" pitchFamily="2" charset="2"/>
              <a:buChar char="q"/>
            </a:pPr>
            <a:endParaRPr lang="en-US" sz="2800" b="1" i="1" dirty="0"/>
          </a:p>
          <a:p>
            <a:pPr algn="just">
              <a:buFont typeface="Wingdings" panose="05000000000000000000" pitchFamily="2" charset="2"/>
              <a:buChar char="q"/>
            </a:pPr>
            <a:r>
              <a:rPr lang="en-US" sz="2800" b="1" dirty="0"/>
              <a:t>Please contact Mr. Brian Tucker, Early College Counselor at </a:t>
            </a:r>
            <a:r>
              <a:rPr lang="en-US" sz="2800" b="1" dirty="0">
                <a:hlinkClick r:id="rId3">
                  <a:extLst>
                    <a:ext uri="{A12FA001-AC4F-418D-AE19-62706E023703}">
                      <ahyp:hlinkClr xmlns:ahyp="http://schemas.microsoft.com/office/drawing/2018/hyperlinkcolor" val="tx"/>
                    </a:ext>
                  </a:extLst>
                </a:hlinkClick>
              </a:rPr>
              <a:t>tuckerb@sccsc.edu</a:t>
            </a:r>
            <a:r>
              <a:rPr lang="en-US" sz="2800" b="1" dirty="0"/>
              <a:t> </a:t>
            </a:r>
            <a:r>
              <a:rPr lang="en-US" sz="2800" b="1" dirty="0">
                <a:solidFill>
                  <a:srgbClr val="FFFF00"/>
                </a:solidFill>
              </a:rPr>
              <a:t>or 864-592-4256 </a:t>
            </a:r>
            <a:r>
              <a:rPr lang="en-US" sz="2800" b="1" dirty="0"/>
              <a:t>to schedule an advisement appointment for summer or fall classes.    </a:t>
            </a:r>
          </a:p>
          <a:p>
            <a:pPr algn="just">
              <a:buFont typeface="Wingdings" panose="05000000000000000000" pitchFamily="2" charset="2"/>
              <a:buChar char="q"/>
            </a:pPr>
            <a:endParaRPr lang="en-US" sz="2800" b="1" dirty="0"/>
          </a:p>
          <a:p>
            <a:pPr algn="just">
              <a:buFont typeface="Wingdings" panose="05000000000000000000" pitchFamily="2" charset="2"/>
              <a:buChar char="q"/>
            </a:pPr>
            <a:endParaRPr lang="en-US" sz="2800" b="1" dirty="0"/>
          </a:p>
        </p:txBody>
      </p:sp>
    </p:spTree>
    <p:extLst>
      <p:ext uri="{BB962C8B-B14F-4D97-AF65-F5344CB8AC3E}">
        <p14:creationId xmlns:p14="http://schemas.microsoft.com/office/powerpoint/2010/main" val="7681865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2FB2793234D3746878AD6B5358E2F1A" ma:contentTypeVersion="13" ma:contentTypeDescription="Create a new document." ma:contentTypeScope="" ma:versionID="a4ad6bac815fc81b2861f39c6c2eb1e0">
  <xsd:schema xmlns:xsd="http://www.w3.org/2001/XMLSchema" xmlns:xs="http://www.w3.org/2001/XMLSchema" xmlns:p="http://schemas.microsoft.com/office/2006/metadata/properties" xmlns:ns3="2040e8b5-0bdd-4bc4-8fc7-0767e3803874" xmlns:ns4="a7ff0995-4c33-4517-958b-f911838e7dc0" targetNamespace="http://schemas.microsoft.com/office/2006/metadata/properties" ma:root="true" ma:fieldsID="b88d70231c90ba7e3e0e3fac2b5eb3bf" ns3:_="" ns4:_="">
    <xsd:import namespace="2040e8b5-0bdd-4bc4-8fc7-0767e3803874"/>
    <xsd:import namespace="a7ff0995-4c33-4517-958b-f911838e7dc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40e8b5-0bdd-4bc4-8fc7-0767e38038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ff0995-4c33-4517-958b-f911838e7dc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5D8C93-1202-4704-BEA4-5E05F6D49F84}">
  <ds:schemaRefs>
    <ds:schemaRef ds:uri="http://schemas.microsoft.com/sharepoint/v3/contenttype/forms"/>
  </ds:schemaRefs>
</ds:datastoreItem>
</file>

<file path=customXml/itemProps2.xml><?xml version="1.0" encoding="utf-8"?>
<ds:datastoreItem xmlns:ds="http://schemas.openxmlformats.org/officeDocument/2006/customXml" ds:itemID="{0CFFC32B-3066-4E3D-A4A6-98643F2AB88F}">
  <ds:schemaRefs>
    <ds:schemaRef ds:uri="http://schemas.openxmlformats.org/package/2006/metadata/core-properties"/>
    <ds:schemaRef ds:uri="http://purl.org/dc/terms/"/>
    <ds:schemaRef ds:uri="http://purl.org/dc/dcmitype/"/>
    <ds:schemaRef ds:uri="2040e8b5-0bdd-4bc4-8fc7-0767e3803874"/>
    <ds:schemaRef ds:uri="http://www.w3.org/XML/1998/namespace"/>
    <ds:schemaRef ds:uri="http://purl.org/dc/elements/1.1/"/>
    <ds:schemaRef ds:uri="http://schemas.microsoft.com/office/2006/documentManagement/types"/>
    <ds:schemaRef ds:uri="http://schemas.microsoft.com/office/infopath/2007/PartnerControls"/>
    <ds:schemaRef ds:uri="a7ff0995-4c33-4517-958b-f911838e7dc0"/>
    <ds:schemaRef ds:uri="http://schemas.microsoft.com/office/2006/metadata/properties"/>
  </ds:schemaRefs>
</ds:datastoreItem>
</file>

<file path=customXml/itemProps3.xml><?xml version="1.0" encoding="utf-8"?>
<ds:datastoreItem xmlns:ds="http://schemas.openxmlformats.org/officeDocument/2006/customXml" ds:itemID="{54D0F7A9-AB13-469A-BACD-345C2B9F66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40e8b5-0bdd-4bc4-8fc7-0767e3803874"/>
    <ds:schemaRef ds:uri="a7ff0995-4c33-4517-958b-f911838e7d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TM03090430[[fn=Banded]]</Template>
  <TotalTime>1540</TotalTime>
  <Words>1140</Words>
  <Application>Microsoft Office PowerPoint</Application>
  <PresentationFormat>On-screen Show (4:3)</PresentationFormat>
  <Paragraphs>121</Paragraphs>
  <Slides>17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Corbel</vt:lpstr>
      <vt:lpstr>Wingdings</vt:lpstr>
      <vt:lpstr>Banded</vt:lpstr>
      <vt:lpstr>      DUAL ENROLLMENT INFORMATION FOR  Broome High School  Students and Parents  2021-2022</vt:lpstr>
      <vt:lpstr>DUAL ENROLLMENT: a sMART CHOICE!</vt:lpstr>
      <vt:lpstr>BENEFITS OF SCC  Dual Enrollment</vt:lpstr>
      <vt:lpstr>How Do I Apply for DUAL ENROLLMENT CLASSES? </vt:lpstr>
      <vt:lpstr> Class meeting times at SCC-Giles (central) campus </vt:lpstr>
      <vt:lpstr>Class meeting times at SCC- Downtown Campus</vt:lpstr>
      <vt:lpstr>Examples of  University Transfer Courses (additional classes are available.)</vt:lpstr>
      <vt:lpstr>Dual enrollment classes at Daniel Morgan  Technology Center</vt:lpstr>
      <vt:lpstr>Class Registration</vt:lpstr>
      <vt:lpstr>What happens after I register?</vt:lpstr>
      <vt:lpstr>What is FERPA? </vt:lpstr>
      <vt:lpstr>How do I request accommodations?</vt:lpstr>
      <vt:lpstr>What are the enrollment  and tuition costs?  </vt:lpstr>
      <vt:lpstr>Grades</vt:lpstr>
      <vt:lpstr>How will my DUAL ENROLLMENT course transfer to a four-year college or university?  </vt:lpstr>
      <vt:lpstr>PowerPoint Presentation</vt:lpstr>
      <vt:lpstr>Spartanburg Community College—Early College Contact Information </vt:lpstr>
    </vt:vector>
  </TitlesOfParts>
  <Company>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Early College Orientation!</dc:title>
  <dc:creator>Hooker, Eugenia A</dc:creator>
  <cp:lastModifiedBy>Hooker, Eugenia A</cp:lastModifiedBy>
  <cp:revision>185</cp:revision>
  <cp:lastPrinted>2019-01-28T19:34:48Z</cp:lastPrinted>
  <dcterms:created xsi:type="dcterms:W3CDTF">2012-08-01T20:39:39Z</dcterms:created>
  <dcterms:modified xsi:type="dcterms:W3CDTF">2021-02-09T13:42:44Z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0x010100A2FB2793234D3746878AD6B5358E2F1A</vt:lpwstr>
  </property>
</Properties>
</file>