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592" r:id="rId3"/>
    <p:sldId id="657" r:id="rId4"/>
    <p:sldId id="644" r:id="rId5"/>
    <p:sldId id="606" r:id="rId6"/>
    <p:sldId id="621" r:id="rId7"/>
    <p:sldId id="278" r:id="rId8"/>
    <p:sldId id="641" r:id="rId9"/>
    <p:sldId id="258" r:id="rId10"/>
    <p:sldId id="259" r:id="rId11"/>
    <p:sldId id="364" r:id="rId12"/>
    <p:sldId id="651" r:id="rId13"/>
    <p:sldId id="652" r:id="rId14"/>
    <p:sldId id="286" r:id="rId15"/>
    <p:sldId id="260" r:id="rId16"/>
    <p:sldId id="261" r:id="rId17"/>
    <p:sldId id="262" r:id="rId18"/>
    <p:sldId id="264" r:id="rId19"/>
    <p:sldId id="263" r:id="rId20"/>
    <p:sldId id="648" r:id="rId21"/>
    <p:sldId id="649" r:id="rId22"/>
    <p:sldId id="650" r:id="rId23"/>
    <p:sldId id="284" r:id="rId24"/>
    <p:sldId id="628" r:id="rId25"/>
    <p:sldId id="600" r:id="rId26"/>
    <p:sldId id="575" r:id="rId27"/>
    <p:sldId id="579" r:id="rId28"/>
    <p:sldId id="646" r:id="rId29"/>
    <p:sldId id="574" r:id="rId30"/>
    <p:sldId id="656" r:id="rId31"/>
    <p:sldId id="655" r:id="rId32"/>
    <p:sldId id="307" r:id="rId33"/>
    <p:sldId id="658" r:id="rId34"/>
    <p:sldId id="509" r:id="rId35"/>
    <p:sldId id="659" r:id="rId36"/>
    <p:sldId id="382" r:id="rId37"/>
    <p:sldId id="287" r:id="rId38"/>
    <p:sldId id="654" r:id="rId39"/>
    <p:sldId id="629" r:id="rId40"/>
    <p:sldId id="530" r:id="rId41"/>
    <p:sldId id="275" r:id="rId42"/>
    <p:sldId id="630" r:id="rId43"/>
    <p:sldId id="653" r:id="rId44"/>
    <p:sldId id="270" r:id="rId45"/>
    <p:sldId id="640" r:id="rId46"/>
    <p:sldId id="341" r:id="rId47"/>
    <p:sldId id="321" r:id="rId48"/>
    <p:sldId id="355" r:id="rId49"/>
    <p:sldId id="354" r:id="rId50"/>
    <p:sldId id="356" r:id="rId51"/>
    <p:sldId id="622" r:id="rId52"/>
    <p:sldId id="589" r:id="rId53"/>
    <p:sldId id="265" r:id="rId54"/>
    <p:sldId id="267" r:id="rId55"/>
    <p:sldId id="266" r:id="rId56"/>
    <p:sldId id="359" r:id="rId57"/>
    <p:sldId id="269" r:id="rId58"/>
    <p:sldId id="636" r:id="rId59"/>
    <p:sldId id="639" r:id="rId60"/>
    <p:sldId id="637" r:id="rId61"/>
    <p:sldId id="638" r:id="rId62"/>
    <p:sldId id="271" r:id="rId63"/>
    <p:sldId id="595" r:id="rId64"/>
    <p:sldId id="423" r:id="rId65"/>
    <p:sldId id="624" r:id="rId66"/>
    <p:sldId id="351" r:id="rId67"/>
    <p:sldId id="285" r:id="rId68"/>
    <p:sldId id="352" r:id="rId69"/>
    <p:sldId id="320" r:id="rId70"/>
    <p:sldId id="403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66"/>
    <p:restoredTop sz="96405"/>
  </p:normalViewPr>
  <p:slideViewPr>
    <p:cSldViewPr snapToGrid="0">
      <p:cViewPr varScale="1">
        <p:scale>
          <a:sx n="123" d="100"/>
          <a:sy n="123" d="100"/>
        </p:scale>
        <p:origin x="232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ose/Desktop/CNA%202023/Data%20Analysis%20Figures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b="1">
                <a:solidFill>
                  <a:schemeClr val="tx1"/>
                </a:solidFill>
              </a:rPr>
              <a:t>Qualifying Arrival Dates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'Figure 8'!$C$3:$C$4</c:f>
              <c:strCache>
                <c:ptCount val="2"/>
                <c:pt idx="0">
                  <c:v>PP20</c:v>
                </c:pt>
                <c:pt idx="1">
                  <c:v>Putnam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'Figure 8'!$B$5:$B$16</c:f>
              <c:strCache>
                <c:ptCount val="12"/>
                <c:pt idx="0">
                  <c:v>September 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  <c:pt idx="4">
                  <c:v>January</c:v>
                </c:pt>
                <c:pt idx="5">
                  <c:v>February</c:v>
                </c:pt>
                <c:pt idx="6">
                  <c:v>March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August</c:v>
                </c:pt>
              </c:strCache>
            </c:strRef>
          </c:cat>
          <c:val>
            <c:numRef>
              <c:f>'Figure 8'!$C$5:$C$16</c:f>
              <c:numCache>
                <c:formatCode>General</c:formatCode>
                <c:ptCount val="12"/>
                <c:pt idx="0">
                  <c:v>10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1</c:v>
                </c:pt>
                <c:pt idx="5">
                  <c:v>2</c:v>
                </c:pt>
                <c:pt idx="6">
                  <c:v>15</c:v>
                </c:pt>
                <c:pt idx="7">
                  <c:v>4</c:v>
                </c:pt>
                <c:pt idx="8">
                  <c:v>23</c:v>
                </c:pt>
                <c:pt idx="9">
                  <c:v>24</c:v>
                </c:pt>
                <c:pt idx="10">
                  <c:v>22</c:v>
                </c:pt>
                <c:pt idx="1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56-D742-9C0A-85044C91F698}"/>
            </c:ext>
          </c:extLst>
        </c:ser>
        <c:ser>
          <c:idx val="1"/>
          <c:order val="1"/>
          <c:tx>
            <c:strRef>
              <c:f>'Figure 8'!$D$3:$D$4</c:f>
              <c:strCache>
                <c:ptCount val="2"/>
                <c:pt idx="0">
                  <c:v>PP20</c:v>
                </c:pt>
                <c:pt idx="1">
                  <c:v>Willard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'Figure 8'!$B$5:$B$16</c:f>
              <c:strCache>
                <c:ptCount val="12"/>
                <c:pt idx="0">
                  <c:v>September 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  <c:pt idx="4">
                  <c:v>January</c:v>
                </c:pt>
                <c:pt idx="5">
                  <c:v>February</c:v>
                </c:pt>
                <c:pt idx="6">
                  <c:v>March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August</c:v>
                </c:pt>
              </c:strCache>
            </c:strRef>
          </c:cat>
          <c:val>
            <c:numRef>
              <c:f>'Figure 8'!$D$5:$D$16</c:f>
              <c:numCache>
                <c:formatCode>General</c:formatCode>
                <c:ptCount val="12"/>
                <c:pt idx="0">
                  <c:v>2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4</c:v>
                </c:pt>
                <c:pt idx="8">
                  <c:v>27</c:v>
                </c:pt>
                <c:pt idx="9">
                  <c:v>12</c:v>
                </c:pt>
                <c:pt idx="10">
                  <c:v>2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56-D742-9C0A-85044C91F698}"/>
            </c:ext>
          </c:extLst>
        </c:ser>
        <c:ser>
          <c:idx val="2"/>
          <c:order val="2"/>
          <c:tx>
            <c:strRef>
              <c:f>'Figure 8'!$E$3:$E$4</c:f>
              <c:strCache>
                <c:ptCount val="2"/>
                <c:pt idx="0">
                  <c:v>PP20</c:v>
                </c:pt>
                <c:pt idx="1">
                  <c:v>Marlington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'Figure 8'!$B$5:$B$16</c:f>
              <c:strCache>
                <c:ptCount val="12"/>
                <c:pt idx="0">
                  <c:v>September 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  <c:pt idx="4">
                  <c:v>January</c:v>
                </c:pt>
                <c:pt idx="5">
                  <c:v>February</c:v>
                </c:pt>
                <c:pt idx="6">
                  <c:v>March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August</c:v>
                </c:pt>
              </c:strCache>
            </c:strRef>
          </c:cat>
          <c:val>
            <c:numRef>
              <c:f>'Figure 8'!$E$5:$E$16</c:f>
              <c:numCache>
                <c:formatCode>General</c:formatCode>
                <c:ptCount val="12"/>
                <c:pt idx="0">
                  <c:v>3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2</c:v>
                </c:pt>
                <c:pt idx="7">
                  <c:v>13</c:v>
                </c:pt>
                <c:pt idx="8">
                  <c:v>40</c:v>
                </c:pt>
                <c:pt idx="9">
                  <c:v>14</c:v>
                </c:pt>
                <c:pt idx="10">
                  <c:v>2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56-D742-9C0A-85044C91F698}"/>
            </c:ext>
          </c:extLst>
        </c:ser>
        <c:ser>
          <c:idx val="3"/>
          <c:order val="3"/>
          <c:tx>
            <c:strRef>
              <c:f>'Figure 8'!$F$3:$F$4</c:f>
              <c:strCache>
                <c:ptCount val="2"/>
                <c:pt idx="0">
                  <c:v>PP20</c:v>
                </c:pt>
                <c:pt idx="1">
                  <c:v>Tecumseh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'Figure 8'!$B$5:$B$16</c:f>
              <c:strCache>
                <c:ptCount val="12"/>
                <c:pt idx="0">
                  <c:v>September 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  <c:pt idx="4">
                  <c:v>January</c:v>
                </c:pt>
                <c:pt idx="5">
                  <c:v>February</c:v>
                </c:pt>
                <c:pt idx="6">
                  <c:v>March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August</c:v>
                </c:pt>
              </c:strCache>
            </c:strRef>
          </c:cat>
          <c:val>
            <c:numRef>
              <c:f>'Figure 8'!$F$5:$F$16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20</c:v>
                </c:pt>
                <c:pt idx="5">
                  <c:v>9</c:v>
                </c:pt>
                <c:pt idx="6">
                  <c:v>1</c:v>
                </c:pt>
                <c:pt idx="7">
                  <c:v>4</c:v>
                </c:pt>
                <c:pt idx="8">
                  <c:v>6</c:v>
                </c:pt>
                <c:pt idx="9">
                  <c:v>1</c:v>
                </c:pt>
                <c:pt idx="10">
                  <c:v>3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56-D742-9C0A-85044C91F698}"/>
            </c:ext>
          </c:extLst>
        </c:ser>
        <c:ser>
          <c:idx val="4"/>
          <c:order val="4"/>
          <c:tx>
            <c:strRef>
              <c:f>'Figure 8'!$G$3:$G$4</c:f>
              <c:strCache>
                <c:ptCount val="2"/>
                <c:pt idx="0">
                  <c:v>PP20</c:v>
                </c:pt>
                <c:pt idx="1">
                  <c:v>Old Fort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'Figure 8'!$B$5:$B$16</c:f>
              <c:strCache>
                <c:ptCount val="12"/>
                <c:pt idx="0">
                  <c:v>September 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  <c:pt idx="4">
                  <c:v>January</c:v>
                </c:pt>
                <c:pt idx="5">
                  <c:v>February</c:v>
                </c:pt>
                <c:pt idx="6">
                  <c:v>March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August</c:v>
                </c:pt>
              </c:strCache>
            </c:strRef>
          </c:cat>
          <c:val>
            <c:numRef>
              <c:f>'Figure 8'!$G$5:$G$16</c:f>
              <c:numCache>
                <c:formatCode>General</c:formatCode>
                <c:ptCount val="12"/>
                <c:pt idx="0">
                  <c:v>4</c:v>
                </c:pt>
                <c:pt idx="1">
                  <c:v>0</c:v>
                </c:pt>
                <c:pt idx="2">
                  <c:v>0</c:v>
                </c:pt>
                <c:pt idx="3">
                  <c:v>4</c:v>
                </c:pt>
                <c:pt idx="4">
                  <c:v>6</c:v>
                </c:pt>
                <c:pt idx="5">
                  <c:v>2</c:v>
                </c:pt>
                <c:pt idx="6">
                  <c:v>0</c:v>
                </c:pt>
                <c:pt idx="7">
                  <c:v>5</c:v>
                </c:pt>
                <c:pt idx="8">
                  <c:v>19</c:v>
                </c:pt>
                <c:pt idx="9">
                  <c:v>20</c:v>
                </c:pt>
                <c:pt idx="10">
                  <c:v>42</c:v>
                </c:pt>
                <c:pt idx="1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56-D742-9C0A-85044C91F698}"/>
            </c:ext>
          </c:extLst>
        </c:ser>
        <c:ser>
          <c:idx val="5"/>
          <c:order val="5"/>
          <c:tx>
            <c:strRef>
              <c:f>'Figure 8'!$H$3:$H$4</c:f>
              <c:strCache>
                <c:ptCount val="2"/>
                <c:pt idx="0">
                  <c:v>PP21</c:v>
                </c:pt>
                <c:pt idx="1">
                  <c:v>Putnam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'Figure 8'!$B$5:$B$16</c:f>
              <c:strCache>
                <c:ptCount val="12"/>
                <c:pt idx="0">
                  <c:v>September 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  <c:pt idx="4">
                  <c:v>January</c:v>
                </c:pt>
                <c:pt idx="5">
                  <c:v>February</c:v>
                </c:pt>
                <c:pt idx="6">
                  <c:v>March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August</c:v>
                </c:pt>
              </c:strCache>
            </c:strRef>
          </c:cat>
          <c:val>
            <c:numRef>
              <c:f>'Figure 8'!$H$5:$H$16</c:f>
              <c:numCache>
                <c:formatCode>General</c:formatCode>
                <c:ptCount val="12"/>
                <c:pt idx="0">
                  <c:v>0</c:v>
                </c:pt>
                <c:pt idx="1">
                  <c:v>5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3</c:v>
                </c:pt>
                <c:pt idx="7">
                  <c:v>10</c:v>
                </c:pt>
                <c:pt idx="8">
                  <c:v>26</c:v>
                </c:pt>
                <c:pt idx="9">
                  <c:v>29</c:v>
                </c:pt>
                <c:pt idx="10">
                  <c:v>20</c:v>
                </c:pt>
                <c:pt idx="1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656-D742-9C0A-85044C91F698}"/>
            </c:ext>
          </c:extLst>
        </c:ser>
        <c:ser>
          <c:idx val="6"/>
          <c:order val="6"/>
          <c:tx>
            <c:strRef>
              <c:f>'Figure 8'!$I$3:$I$4</c:f>
              <c:strCache>
                <c:ptCount val="2"/>
                <c:pt idx="0">
                  <c:v>PP21</c:v>
                </c:pt>
                <c:pt idx="1">
                  <c:v>Willard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'Figure 8'!$B$5:$B$16</c:f>
              <c:strCache>
                <c:ptCount val="12"/>
                <c:pt idx="0">
                  <c:v>September 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  <c:pt idx="4">
                  <c:v>January</c:v>
                </c:pt>
                <c:pt idx="5">
                  <c:v>February</c:v>
                </c:pt>
                <c:pt idx="6">
                  <c:v>March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August</c:v>
                </c:pt>
              </c:strCache>
            </c:strRef>
          </c:cat>
          <c:val>
            <c:numRef>
              <c:f>'Figure 8'!$I$5:$I$16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12</c:v>
                </c:pt>
                <c:pt idx="7">
                  <c:v>11</c:v>
                </c:pt>
                <c:pt idx="8">
                  <c:v>23</c:v>
                </c:pt>
                <c:pt idx="9">
                  <c:v>23</c:v>
                </c:pt>
                <c:pt idx="10">
                  <c:v>5</c:v>
                </c:pt>
                <c:pt idx="1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656-D742-9C0A-85044C91F698}"/>
            </c:ext>
          </c:extLst>
        </c:ser>
        <c:ser>
          <c:idx val="7"/>
          <c:order val="7"/>
          <c:tx>
            <c:strRef>
              <c:f>'Figure 8'!$J$3:$J$4</c:f>
              <c:strCache>
                <c:ptCount val="2"/>
                <c:pt idx="0">
                  <c:v>PP21</c:v>
                </c:pt>
                <c:pt idx="1">
                  <c:v>Marlington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'Figure 8'!$B$5:$B$16</c:f>
              <c:strCache>
                <c:ptCount val="12"/>
                <c:pt idx="0">
                  <c:v>September 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  <c:pt idx="4">
                  <c:v>January</c:v>
                </c:pt>
                <c:pt idx="5">
                  <c:v>February</c:v>
                </c:pt>
                <c:pt idx="6">
                  <c:v>March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August</c:v>
                </c:pt>
              </c:strCache>
            </c:strRef>
          </c:cat>
          <c:val>
            <c:numRef>
              <c:f>'Figure 8'!$J$5:$J$16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</c:v>
                </c:pt>
                <c:pt idx="7">
                  <c:v>18</c:v>
                </c:pt>
                <c:pt idx="8">
                  <c:v>37</c:v>
                </c:pt>
                <c:pt idx="9">
                  <c:v>13</c:v>
                </c:pt>
                <c:pt idx="10">
                  <c:v>12</c:v>
                </c:pt>
                <c:pt idx="1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656-D742-9C0A-85044C91F698}"/>
            </c:ext>
          </c:extLst>
        </c:ser>
        <c:ser>
          <c:idx val="8"/>
          <c:order val="8"/>
          <c:tx>
            <c:strRef>
              <c:f>'Figure 8'!$K$3:$K$4</c:f>
              <c:strCache>
                <c:ptCount val="2"/>
                <c:pt idx="0">
                  <c:v>PP21</c:v>
                </c:pt>
                <c:pt idx="1">
                  <c:v>Tecumseh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'Figure 8'!$B$5:$B$16</c:f>
              <c:strCache>
                <c:ptCount val="12"/>
                <c:pt idx="0">
                  <c:v>September 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  <c:pt idx="4">
                  <c:v>January</c:v>
                </c:pt>
                <c:pt idx="5">
                  <c:v>February</c:v>
                </c:pt>
                <c:pt idx="6">
                  <c:v>March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August</c:v>
                </c:pt>
              </c:strCache>
            </c:strRef>
          </c:cat>
          <c:val>
            <c:numRef>
              <c:f>'Figure 8'!$K$5:$K$16</c:f>
              <c:numCache>
                <c:formatCode>General</c:formatCode>
                <c:ptCount val="12"/>
                <c:pt idx="0">
                  <c:v>1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  <c:pt idx="4">
                  <c:v>12</c:v>
                </c:pt>
                <c:pt idx="5">
                  <c:v>2</c:v>
                </c:pt>
                <c:pt idx="6">
                  <c:v>0</c:v>
                </c:pt>
                <c:pt idx="7">
                  <c:v>2</c:v>
                </c:pt>
                <c:pt idx="8">
                  <c:v>4</c:v>
                </c:pt>
                <c:pt idx="9">
                  <c:v>7</c:v>
                </c:pt>
                <c:pt idx="10">
                  <c:v>6</c:v>
                </c:pt>
                <c:pt idx="1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656-D742-9C0A-85044C91F698}"/>
            </c:ext>
          </c:extLst>
        </c:ser>
        <c:ser>
          <c:idx val="9"/>
          <c:order val="9"/>
          <c:tx>
            <c:strRef>
              <c:f>'Figure 8'!$L$3:$L$4</c:f>
              <c:strCache>
                <c:ptCount val="2"/>
                <c:pt idx="0">
                  <c:v>PP21</c:v>
                </c:pt>
                <c:pt idx="1">
                  <c:v>Old Fort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'Figure 8'!$B$5:$B$16</c:f>
              <c:strCache>
                <c:ptCount val="12"/>
                <c:pt idx="0">
                  <c:v>September 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  <c:pt idx="4">
                  <c:v>January</c:v>
                </c:pt>
                <c:pt idx="5">
                  <c:v>February</c:v>
                </c:pt>
                <c:pt idx="6">
                  <c:v>March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August</c:v>
                </c:pt>
              </c:strCache>
            </c:strRef>
          </c:cat>
          <c:val>
            <c:numRef>
              <c:f>'Figure 8'!$L$5:$L$16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5</c:v>
                </c:pt>
                <c:pt idx="3">
                  <c:v>0</c:v>
                </c:pt>
                <c:pt idx="4">
                  <c:v>5</c:v>
                </c:pt>
                <c:pt idx="5">
                  <c:v>0</c:v>
                </c:pt>
                <c:pt idx="6">
                  <c:v>6</c:v>
                </c:pt>
                <c:pt idx="7">
                  <c:v>11</c:v>
                </c:pt>
                <c:pt idx="8">
                  <c:v>23</c:v>
                </c:pt>
                <c:pt idx="9">
                  <c:v>40</c:v>
                </c:pt>
                <c:pt idx="10">
                  <c:v>34</c:v>
                </c:pt>
                <c:pt idx="1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656-D742-9C0A-85044C91F698}"/>
            </c:ext>
          </c:extLst>
        </c:ser>
        <c:ser>
          <c:idx val="10"/>
          <c:order val="10"/>
          <c:tx>
            <c:strRef>
              <c:f>'Figure 8'!$M$3:$M$4</c:f>
              <c:strCache>
                <c:ptCount val="2"/>
                <c:pt idx="0">
                  <c:v>PP22</c:v>
                </c:pt>
                <c:pt idx="1">
                  <c:v>Putnam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'Figure 8'!$B$5:$B$16</c:f>
              <c:strCache>
                <c:ptCount val="12"/>
                <c:pt idx="0">
                  <c:v>September 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  <c:pt idx="4">
                  <c:v>January</c:v>
                </c:pt>
                <c:pt idx="5">
                  <c:v>February</c:v>
                </c:pt>
                <c:pt idx="6">
                  <c:v>March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August</c:v>
                </c:pt>
              </c:strCache>
            </c:strRef>
          </c:cat>
          <c:val>
            <c:numRef>
              <c:f>'Figure 8'!$M$5:$M$16</c:f>
              <c:numCache>
                <c:formatCode>General</c:formatCode>
                <c:ptCount val="12"/>
                <c:pt idx="0">
                  <c:v>7</c:v>
                </c:pt>
                <c:pt idx="1">
                  <c:v>2</c:v>
                </c:pt>
                <c:pt idx="2">
                  <c:v>9</c:v>
                </c:pt>
                <c:pt idx="3">
                  <c:v>3</c:v>
                </c:pt>
                <c:pt idx="4">
                  <c:v>3</c:v>
                </c:pt>
                <c:pt idx="5">
                  <c:v>6</c:v>
                </c:pt>
                <c:pt idx="6">
                  <c:v>6</c:v>
                </c:pt>
                <c:pt idx="7">
                  <c:v>16</c:v>
                </c:pt>
                <c:pt idx="8">
                  <c:v>32</c:v>
                </c:pt>
                <c:pt idx="9">
                  <c:v>19</c:v>
                </c:pt>
                <c:pt idx="10">
                  <c:v>17</c:v>
                </c:pt>
                <c:pt idx="1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656-D742-9C0A-85044C91F698}"/>
            </c:ext>
          </c:extLst>
        </c:ser>
        <c:ser>
          <c:idx val="11"/>
          <c:order val="11"/>
          <c:tx>
            <c:strRef>
              <c:f>'Figure 8'!$N$3:$N$4</c:f>
              <c:strCache>
                <c:ptCount val="2"/>
                <c:pt idx="0">
                  <c:v>PP22</c:v>
                </c:pt>
                <c:pt idx="1">
                  <c:v>Willard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'Figure 8'!$B$5:$B$16</c:f>
              <c:strCache>
                <c:ptCount val="12"/>
                <c:pt idx="0">
                  <c:v>September 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  <c:pt idx="4">
                  <c:v>January</c:v>
                </c:pt>
                <c:pt idx="5">
                  <c:v>February</c:v>
                </c:pt>
                <c:pt idx="6">
                  <c:v>March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August</c:v>
                </c:pt>
              </c:strCache>
            </c:strRef>
          </c:cat>
          <c:val>
            <c:numRef>
              <c:f>'Figure 8'!$N$5:$N$16</c:f>
              <c:numCache>
                <c:formatCode>General</c:formatCode>
                <c:ptCount val="12"/>
                <c:pt idx="0">
                  <c:v>1</c:v>
                </c:pt>
                <c:pt idx="1">
                  <c:v>4</c:v>
                </c:pt>
                <c:pt idx="2">
                  <c:v>2</c:v>
                </c:pt>
                <c:pt idx="3">
                  <c:v>12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8</c:v>
                </c:pt>
                <c:pt idx="8">
                  <c:v>21</c:v>
                </c:pt>
                <c:pt idx="9">
                  <c:v>21</c:v>
                </c:pt>
                <c:pt idx="10">
                  <c:v>11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656-D742-9C0A-85044C91F698}"/>
            </c:ext>
          </c:extLst>
        </c:ser>
        <c:ser>
          <c:idx val="12"/>
          <c:order val="12"/>
          <c:tx>
            <c:strRef>
              <c:f>'Figure 8'!$O$3:$O$4</c:f>
              <c:strCache>
                <c:ptCount val="2"/>
                <c:pt idx="0">
                  <c:v>PP22</c:v>
                </c:pt>
                <c:pt idx="1">
                  <c:v>Marlington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'Figure 8'!$B$5:$B$16</c:f>
              <c:strCache>
                <c:ptCount val="12"/>
                <c:pt idx="0">
                  <c:v>September 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  <c:pt idx="4">
                  <c:v>January</c:v>
                </c:pt>
                <c:pt idx="5">
                  <c:v>February</c:v>
                </c:pt>
                <c:pt idx="6">
                  <c:v>March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August</c:v>
                </c:pt>
              </c:strCache>
            </c:strRef>
          </c:cat>
          <c:val>
            <c:numRef>
              <c:f>'Figure 8'!$O$5:$O$16</c:f>
              <c:numCache>
                <c:formatCode>General</c:formatCode>
                <c:ptCount val="12"/>
                <c:pt idx="0">
                  <c:v>3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3</c:v>
                </c:pt>
                <c:pt idx="7">
                  <c:v>8</c:v>
                </c:pt>
                <c:pt idx="8">
                  <c:v>20</c:v>
                </c:pt>
                <c:pt idx="9">
                  <c:v>10</c:v>
                </c:pt>
                <c:pt idx="10">
                  <c:v>4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656-D742-9C0A-85044C91F698}"/>
            </c:ext>
          </c:extLst>
        </c:ser>
        <c:ser>
          <c:idx val="13"/>
          <c:order val="13"/>
          <c:tx>
            <c:strRef>
              <c:f>'Figure 8'!$P$3:$P$4</c:f>
              <c:strCache>
                <c:ptCount val="2"/>
                <c:pt idx="0">
                  <c:v>PP22</c:v>
                </c:pt>
                <c:pt idx="1">
                  <c:v>Tecumseh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'Figure 8'!$B$5:$B$16</c:f>
              <c:strCache>
                <c:ptCount val="12"/>
                <c:pt idx="0">
                  <c:v>September 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  <c:pt idx="4">
                  <c:v>January</c:v>
                </c:pt>
                <c:pt idx="5">
                  <c:v>February</c:v>
                </c:pt>
                <c:pt idx="6">
                  <c:v>March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August</c:v>
                </c:pt>
              </c:strCache>
            </c:strRef>
          </c:cat>
          <c:val>
            <c:numRef>
              <c:f>'Figure 8'!$P$5:$P$16</c:f>
              <c:numCache>
                <c:formatCode>General</c:formatCode>
                <c:ptCount val="12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8</c:v>
                </c:pt>
                <c:pt idx="5">
                  <c:v>2</c:v>
                </c:pt>
                <c:pt idx="6">
                  <c:v>0</c:v>
                </c:pt>
                <c:pt idx="7">
                  <c:v>4</c:v>
                </c:pt>
                <c:pt idx="8">
                  <c:v>5</c:v>
                </c:pt>
                <c:pt idx="9">
                  <c:v>8</c:v>
                </c:pt>
                <c:pt idx="10">
                  <c:v>1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656-D742-9C0A-85044C91F698}"/>
            </c:ext>
          </c:extLst>
        </c:ser>
        <c:ser>
          <c:idx val="14"/>
          <c:order val="14"/>
          <c:tx>
            <c:strRef>
              <c:f>'Figure 8'!$Q$3:$Q$4</c:f>
              <c:strCache>
                <c:ptCount val="2"/>
                <c:pt idx="0">
                  <c:v>PP22</c:v>
                </c:pt>
                <c:pt idx="1">
                  <c:v>Old Fort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'Figure 8'!$B$5:$B$16</c:f>
              <c:strCache>
                <c:ptCount val="12"/>
                <c:pt idx="0">
                  <c:v>September 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  <c:pt idx="4">
                  <c:v>January</c:v>
                </c:pt>
                <c:pt idx="5">
                  <c:v>February</c:v>
                </c:pt>
                <c:pt idx="6">
                  <c:v>March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August</c:v>
                </c:pt>
              </c:strCache>
            </c:strRef>
          </c:cat>
          <c:val>
            <c:numRef>
              <c:f>'Figure 8'!$Q$5:$Q$16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4</c:v>
                </c:pt>
                <c:pt idx="7">
                  <c:v>10</c:v>
                </c:pt>
                <c:pt idx="8">
                  <c:v>15</c:v>
                </c:pt>
                <c:pt idx="9">
                  <c:v>24</c:v>
                </c:pt>
                <c:pt idx="10">
                  <c:v>16</c:v>
                </c:pt>
                <c:pt idx="1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656-D742-9C0A-85044C91F6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914016"/>
        <c:axId val="41808896"/>
      </c:barChart>
      <c:catAx>
        <c:axId val="4191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08896"/>
        <c:crosses val="autoZero"/>
        <c:auto val="1"/>
        <c:lblAlgn val="ctr"/>
        <c:lblOffset val="100"/>
        <c:noMultiLvlLbl val="0"/>
      </c:catAx>
      <c:valAx>
        <c:axId val="41808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14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989533649843597"/>
          <c:y val="0.92259024761446762"/>
          <c:w val="0.77801313392800553"/>
          <c:h val="6.36008394700670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tx1"/>
                </a:solidFill>
              </a:rPr>
              <a:t>Eligible Students</a:t>
            </a:r>
            <a:r>
              <a:rPr lang="en-US" sz="2800" b="1" baseline="0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Identified in Ohio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Sheet1!$F$11:$I$11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Sheet1!$F$12:$I$12</c:f>
              <c:numCache>
                <c:formatCode>General</c:formatCode>
                <c:ptCount val="4"/>
                <c:pt idx="0">
                  <c:v>681</c:v>
                </c:pt>
                <c:pt idx="1">
                  <c:v>759</c:v>
                </c:pt>
                <c:pt idx="2">
                  <c:v>826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1-5141-A590-7FA89C4434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4503232"/>
        <c:axId val="1324994080"/>
      </c:barChart>
      <c:catAx>
        <c:axId val="132450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4994080"/>
        <c:crosses val="autoZero"/>
        <c:auto val="1"/>
        <c:lblAlgn val="ctr"/>
        <c:lblOffset val="100"/>
        <c:noMultiLvlLbl val="0"/>
      </c:catAx>
      <c:valAx>
        <c:axId val="1324994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4503232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0.78924</cdr:x>
      <cdr:y>0.93825</cdr:y>
    </cdr:from>
    <cdr:to>
      <cdr:x>0.92874</cdr:x>
      <cdr:y>0.99497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880EF80-F79B-A5F4-A50D-5B2DAAD62442}"/>
            </a:ext>
          </a:extLst>
        </cdr:cNvPr>
        <cdr:cNvSpPr txBox="1"/>
      </cdr:nvSpPr>
      <cdr:spPr>
        <a:xfrm xmlns:a="http://schemas.openxmlformats.org/drawingml/2006/main">
          <a:off x="9622414" y="6434549"/>
          <a:ext cx="1700784" cy="38898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800" b="1" dirty="0">
              <a:solidFill>
                <a:srgbClr val="FF0000"/>
              </a:solidFill>
            </a:rPr>
            <a:t>2025</a:t>
          </a:r>
        </a:p>
      </cdr:txBody>
    </cdr:sp>
  </cdr:relSizeAnchor>
  <cdr:relSizeAnchor xmlns:cdr="http://schemas.openxmlformats.org/drawingml/2006/chartDrawing">
    <cdr:from>
      <cdr:x>0.91278</cdr:x>
      <cdr:y>0.92971</cdr:y>
    </cdr:from>
    <cdr:to>
      <cdr:x>0.93125</cdr:x>
      <cdr:y>0.98009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BF5A753-D7C3-6E35-4D06-8066AF6B2F9F}"/>
            </a:ext>
          </a:extLst>
        </cdr:cNvPr>
        <cdr:cNvSpPr txBox="1"/>
      </cdr:nvSpPr>
      <cdr:spPr>
        <a:xfrm xmlns:a="http://schemas.openxmlformats.org/drawingml/2006/main">
          <a:off x="11128664" y="6375959"/>
          <a:ext cx="225136" cy="34551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CC355-B0B2-C84B-840E-B46CF81C9CD7}" type="datetimeFigureOut">
              <a:rPr lang="en-US" smtClean="0"/>
              <a:t>6/6/26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ECB7D-15CA-3749-B35A-9AA3BB51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00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78F76-1627-2A41-4B4B-BC97A4314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8A2B30-5251-1FA7-FC5F-54E204419E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63C866-4833-3582-940C-DAB5FD4A1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34390" lvl="1" indent="-285750">
              <a:buFont typeface="Arial" panose="020B0604020202020204" pitchFamily="34" charset="0"/>
              <a:buChar char="•"/>
            </a:pPr>
            <a:r>
              <a:rPr lang="en-US" dirty="0"/>
              <a:t>30-day summer school program building run from a fully operational school building.</a:t>
            </a:r>
          </a:p>
          <a:p>
            <a:pPr marL="83439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834390" lvl="1" indent="-285750">
              <a:buFont typeface="Arial" panose="020B0604020202020204" pitchFamily="34" charset="0"/>
              <a:buChar char="•"/>
            </a:pPr>
            <a:r>
              <a:rPr lang="en-US" dirty="0"/>
              <a:t>IMAGE services: designed to send qualified teachers to the homes of migrant students residing in non-project districts to deliver one-on-one instructional services.</a:t>
            </a:r>
          </a:p>
          <a:p>
            <a:pPr marL="83439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I-ready: an evidence based </a:t>
            </a:r>
            <a:r>
              <a:rPr lang="en-US" b="0" i="0" dirty="0">
                <a:solidFill>
                  <a:srgbClr val="333234"/>
                </a:solidFill>
                <a:effectLst/>
                <a:latin typeface="Lato" panose="020F0502020204030203" pitchFamily="34" charset="0"/>
              </a:rPr>
              <a:t>adaptive assessment designed to provide teachers with actionable insight into student needs</a:t>
            </a:r>
          </a:p>
          <a:p>
            <a:endParaRPr lang="en-US" b="0" i="0" dirty="0">
              <a:solidFill>
                <a:srgbClr val="333234"/>
              </a:solidFill>
              <a:effectLst/>
              <a:latin typeface="Lato" panose="020F0502020204030203" pitchFamily="34" charset="0"/>
            </a:endParaRPr>
          </a:p>
          <a:p>
            <a:r>
              <a:rPr lang="en-US" b="0" i="0" dirty="0" err="1">
                <a:solidFill>
                  <a:srgbClr val="333234"/>
                </a:solidFill>
                <a:effectLst/>
                <a:latin typeface="Lato" panose="020F0502020204030203" pitchFamily="34" charset="0"/>
              </a:rPr>
              <a:t>Odysseyware</a:t>
            </a:r>
            <a:r>
              <a:rPr lang="en-US" b="0" i="0" dirty="0">
                <a:solidFill>
                  <a:srgbClr val="333234"/>
                </a:solidFill>
                <a:effectLst/>
                <a:latin typeface="Lato" panose="020F0502020204030203" pitchFamily="34" charset="0"/>
              </a:rPr>
              <a:t>: 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provides easy-to-access, user-friendly digital content and curriculum that includes over 300 standards-based core courses and electives.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Hellix"/>
              </a:rPr>
              <a:t>Course options include enriching electives such as Career &amp; Technical Education (CTE) courses, world languages, the arts, health, test readiness, life skills, and more. </a:t>
            </a:r>
          </a:p>
          <a:p>
            <a:pPr algn="l"/>
            <a:r>
              <a:rPr lang="en-US" b="0" i="0" dirty="0" err="1">
                <a:solidFill>
                  <a:srgbClr val="000000"/>
                </a:solidFill>
                <a:effectLst/>
                <a:latin typeface="Hellix"/>
              </a:rPr>
              <a:t>Odysseyware</a:t>
            </a:r>
            <a:r>
              <a:rPr lang="en-US" b="0" i="0" dirty="0">
                <a:solidFill>
                  <a:srgbClr val="000000"/>
                </a:solidFill>
                <a:effectLst/>
                <a:latin typeface="Hellix"/>
              </a:rPr>
              <a:t> is available anytime on any device. </a:t>
            </a:r>
            <a:r>
              <a:rPr lang="en-US" b="1" i="0" dirty="0">
                <a:solidFill>
                  <a:srgbClr val="D9FFFC"/>
                </a:solidFill>
                <a:effectLst/>
                <a:latin typeface="Hellix SemiBold"/>
              </a:rPr>
              <a:t>The course work is engaging, and students do well… many of our students graduate because of this program. </a:t>
            </a:r>
            <a:endParaRPr lang="en-US" b="0" i="0" dirty="0">
              <a:solidFill>
                <a:srgbClr val="000000"/>
              </a:solidFill>
              <a:effectLst/>
              <a:latin typeface="Hellix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D3AA4-6B19-78CD-DED1-F7B87B8E7F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335F-6B58-4BAC-AAD9-EC2E6DC715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28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7076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473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72a0df3f1d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g272a0df3f1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5b324ea7e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5b324ea7e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571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144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9035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C23A0-9A2E-B8AD-684E-9BCB15BE9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690018-FDCC-9108-329B-BA679517E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0DC18-564E-ECD2-3A20-C89C138C4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407-77DD-2B42-871B-EADD122758D0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F2179-7161-7907-1421-6E312FC77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7A233-D186-E39A-DF46-A8A42AE72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86BAB-8ED1-A94B-9319-0522355B2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94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3A480-4CA2-111D-56AF-C5A827B9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347E5B-DB6B-53CD-4E11-B8EB43C29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EB88C-85F1-CA55-062E-2AF1844DC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407-77DD-2B42-871B-EADD122758D0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5D343-E094-89A4-3A05-9635A65D5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00CB0-85BE-29A2-1CDD-1EDEA7C14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86BAB-8ED1-A94B-9319-0522355B2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48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787061-B74C-C4D3-25B4-5FB7F14EC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5AE8A-558D-3222-AB9D-110BF5F5E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72AB0-9EB1-D495-A1B7-8A1A408F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407-77DD-2B42-871B-EADD122758D0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BD176-EC98-A378-AF59-80A9E751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67805-C9B6-80AD-C191-3766A4903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86BAB-8ED1-A94B-9319-0522355B2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51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76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762" y="2633955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0EEF6-A19D-EF4F-8170-16C700AD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07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Intro Slide D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F7C4BC-3865-A342-A7A3-C874F04EFD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6582" y="5592341"/>
            <a:ext cx="2974109" cy="81575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2338648" y="1864885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D9A76-764D-4243-BE8A-AFC03BBA7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649" y="2139210"/>
            <a:ext cx="7514704" cy="2500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ource Sans Pro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 dirty="0"/>
              <a:t>Vestibulum ante ipsum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et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cubilia</a:t>
            </a:r>
            <a:r>
              <a:rPr lang="en-US" dirty="0"/>
              <a:t> Curae; </a:t>
            </a:r>
            <a:r>
              <a:rPr lang="en-US" dirty="0" err="1"/>
              <a:t>Fusce</a:t>
            </a:r>
            <a:r>
              <a:rPr lang="en-US" dirty="0"/>
              <a:t> id </a:t>
            </a:r>
            <a:r>
              <a:rPr lang="en-US" dirty="0" err="1"/>
              <a:t>purus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5FF6FB-3F8E-3FF4-AA8C-FC196A0DB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481576"/>
            <a:ext cx="11430000" cy="982861"/>
          </a:xfrm>
        </p:spPr>
        <p:txBody>
          <a:bodyPr>
            <a:no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06327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6096000" y="167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9794" tIns="99794" rIns="99794" bIns="997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88"/>
          </a:p>
        </p:txBody>
      </p:sp>
      <p:cxnSp>
        <p:nvCxnSpPr>
          <p:cNvPr id="50" name="Google Shape;50;p9"/>
          <p:cNvCxnSpPr/>
          <p:nvPr/>
        </p:nvCxnSpPr>
        <p:spPr>
          <a:xfrm>
            <a:off x="6706234" y="5994000"/>
            <a:ext cx="624364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455" cy="1757647"/>
          </a:xfrm>
          <a:prstGeom prst="rect">
            <a:avLst/>
          </a:prstGeom>
        </p:spPr>
        <p:txBody>
          <a:bodyPr spcFirstLastPara="1" wrap="square" lIns="113100" tIns="113100" rIns="113100" bIns="113100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397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397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397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397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397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397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397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397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397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455" cy="1793912"/>
          </a:xfrm>
          <a:prstGeom prst="rect">
            <a:avLst/>
          </a:prstGeom>
        </p:spPr>
        <p:txBody>
          <a:bodyPr spcFirstLastPara="1" wrap="square" lIns="113100" tIns="113100" rIns="113100" bIns="113100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29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2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2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2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2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2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2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2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294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706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/>
          <a:lstStyle>
            <a:lvl1pPr marL="403433" lvl="0" indent="-32498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>
                <a:solidFill>
                  <a:schemeClr val="lt1"/>
                </a:solidFill>
              </a:defRPr>
            </a:lvl1pPr>
            <a:lvl2pPr marL="806867" lvl="1" indent="-296972" rtl="0">
              <a:spcBef>
                <a:spcPts val="1765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210300" lvl="2" indent="-296972" rtl="0">
              <a:spcBef>
                <a:spcPts val="1765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>
                <a:solidFill>
                  <a:schemeClr val="lt1"/>
                </a:solidFill>
              </a:defRPr>
            </a:lvl3pPr>
            <a:lvl4pPr marL="1613733" lvl="3" indent="-296972" rtl="0">
              <a:spcBef>
                <a:spcPts val="1765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>
                <a:solidFill>
                  <a:schemeClr val="lt1"/>
                </a:solidFill>
              </a:defRPr>
            </a:lvl4pPr>
            <a:lvl5pPr marL="2017166" lvl="4" indent="-296972" rtl="0">
              <a:spcBef>
                <a:spcPts val="1765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5pPr>
            <a:lvl6pPr marL="2420600" lvl="5" indent="-296972" rtl="0">
              <a:spcBef>
                <a:spcPts val="1765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>
                <a:solidFill>
                  <a:schemeClr val="lt1"/>
                </a:solidFill>
              </a:defRPr>
            </a:lvl6pPr>
            <a:lvl7pPr marL="2824033" lvl="6" indent="-296972" rtl="0">
              <a:spcBef>
                <a:spcPts val="1765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>
                <a:solidFill>
                  <a:schemeClr val="lt1"/>
                </a:solidFill>
              </a:defRPr>
            </a:lvl7pPr>
            <a:lvl8pPr marL="3227466" lvl="7" indent="-296972" rtl="0">
              <a:spcBef>
                <a:spcPts val="1765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8pPr>
            <a:lvl9pPr marL="3630900" lvl="8" indent="-296972" rtl="0">
              <a:spcBef>
                <a:spcPts val="1765"/>
              </a:spcBef>
              <a:spcAft>
                <a:spcPts val="1765"/>
              </a:spcAft>
              <a:buClr>
                <a:schemeClr val="lt1"/>
              </a:buClr>
              <a:buSzPts val="17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636" cy="524912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72325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5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455" cy="91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95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455" cy="410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  <a:defRPr/>
            </a:lvl1pPr>
            <a:lvl2pPr marL="914400" lvl="1" indent="-336550" algn="l">
              <a:lnSpc>
                <a:spcPct val="90000"/>
              </a:lnSpc>
              <a:spcBef>
                <a:spcPts val="1765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/>
            </a:lvl2pPr>
            <a:lvl3pPr marL="1371600" lvl="2" indent="-336550" algn="l">
              <a:lnSpc>
                <a:spcPct val="90000"/>
              </a:lnSpc>
              <a:spcBef>
                <a:spcPts val="1765"/>
              </a:spcBef>
              <a:spcAft>
                <a:spcPts val="0"/>
              </a:spcAft>
              <a:buClr>
                <a:schemeClr val="dk1"/>
              </a:buClr>
              <a:buSzPts val="1700"/>
              <a:buChar char="■"/>
              <a:defRPr/>
            </a:lvl3pPr>
            <a:lvl4pPr marL="1828800" lvl="3" indent="-336550" algn="l">
              <a:lnSpc>
                <a:spcPct val="90000"/>
              </a:lnSpc>
              <a:spcBef>
                <a:spcPts val="1765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  <a:defRPr/>
            </a:lvl4pPr>
            <a:lvl5pPr marL="2286000" lvl="4" indent="-336550" algn="l">
              <a:lnSpc>
                <a:spcPct val="90000"/>
              </a:lnSpc>
              <a:spcBef>
                <a:spcPts val="1765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/>
            </a:lvl5pPr>
            <a:lvl6pPr marL="2743200" lvl="5" indent="-336550" algn="l">
              <a:lnSpc>
                <a:spcPct val="90000"/>
              </a:lnSpc>
              <a:spcBef>
                <a:spcPts val="1765"/>
              </a:spcBef>
              <a:spcAft>
                <a:spcPts val="0"/>
              </a:spcAft>
              <a:buClr>
                <a:schemeClr val="dk1"/>
              </a:buClr>
              <a:buSzPts val="1700"/>
              <a:buChar char="■"/>
              <a:defRPr/>
            </a:lvl6pPr>
            <a:lvl7pPr marL="3200400" lvl="6" indent="-336550" algn="l">
              <a:lnSpc>
                <a:spcPct val="90000"/>
              </a:lnSpc>
              <a:spcBef>
                <a:spcPts val="1765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  <a:defRPr/>
            </a:lvl7pPr>
            <a:lvl8pPr marL="3657600" lvl="7" indent="-336550" algn="l">
              <a:lnSpc>
                <a:spcPct val="90000"/>
              </a:lnSpc>
              <a:spcBef>
                <a:spcPts val="1765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/>
            </a:lvl8pPr>
            <a:lvl9pPr marL="4114800" lvl="8" indent="-336550" algn="l">
              <a:lnSpc>
                <a:spcPct val="90000"/>
              </a:lnSpc>
              <a:spcBef>
                <a:spcPts val="1765"/>
              </a:spcBef>
              <a:spcAft>
                <a:spcPts val="1765"/>
              </a:spcAft>
              <a:buClr>
                <a:schemeClr val="dk1"/>
              </a:buClr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9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36" cy="52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8112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1E5B2-11D5-62FB-5663-E40E9EFFD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FEAA1-6AF4-A96C-EC91-E643A7FEE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D9DBE-7BD7-72F9-A154-5A163284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407-77DD-2B42-871B-EADD122758D0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688AF-BE89-E176-1017-C1EF1D4D3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25143-4DCF-C104-CE2D-3C7915771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86BAB-8ED1-A94B-9319-0522355B2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9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E2D43-0261-A46B-A173-254D7CA50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F5F63-02DE-5123-93C9-37293CF66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EB6C3-A792-9DA6-E6C1-0AC36171A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407-77DD-2B42-871B-EADD122758D0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F062E-E409-50A6-8B34-BE2F461D1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F179D-01F5-5B4C-61C3-DDDE76B8E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86BAB-8ED1-A94B-9319-0522355B2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4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5A0F3-A240-FF0E-8B58-D8E280C3C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F3A8F-4705-602B-2B10-83DB8BF8E5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24088-379F-64AC-ECE7-02ED5CA93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D42F4-929B-4593-F69C-EA0E31EB0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407-77DD-2B42-871B-EADD122758D0}" type="datetimeFigureOut">
              <a:rPr lang="en-US" smtClean="0"/>
              <a:t>6/6/26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E0633-E2FC-658D-D104-A0B33FEC2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9EDD6-B104-2C3D-39CE-15F0DBE7C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86BAB-8ED1-A94B-9319-0522355B2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5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FAC90-565E-BF0E-C6DB-C4EC774BD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C5807-81D0-4C8C-3589-1FE40B94D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B7793-3D52-F0D2-F482-FDEFC8BD8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2DD062-D325-9FB6-8D40-FBCB087D7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661FDD-3990-CB66-23AC-CC111A19E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9DC61-15B4-0CA1-84B1-A849744A3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407-77DD-2B42-871B-EADD122758D0}" type="datetimeFigureOut">
              <a:rPr lang="en-US" smtClean="0"/>
              <a:t>6/6/26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853A21-56EB-8CB2-E5BE-F797A5BC7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B2E3CA-7545-8862-7599-DCC56BD9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86BAB-8ED1-A94B-9319-0522355B2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2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262B8-0DAE-C212-7A2C-DC4339035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BF4E2-184A-4539-F68B-74F0BAC05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407-77DD-2B42-871B-EADD122758D0}" type="datetimeFigureOut">
              <a:rPr lang="en-US" smtClean="0"/>
              <a:t>6/6/26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D40BAC-F53C-FD07-7D7F-F217FA95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E3057-B37C-ED52-C87A-7A35B47FB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86BAB-8ED1-A94B-9319-0522355B2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8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F70E49-E876-85E2-19EB-EC627FED3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407-77DD-2B42-871B-EADD122758D0}" type="datetimeFigureOut">
              <a:rPr lang="en-US" smtClean="0"/>
              <a:t>6/6/26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16510F-B9AD-61F7-A430-CF9611EF8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3549D-040F-7D9E-931D-E9B9C63D2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86BAB-8ED1-A94B-9319-0522355B2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4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A5E03-6ED8-8C2E-B2CF-ADF579EA5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C440B-E032-3BF5-15DC-BDB8C86A7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DC9CE-EDE8-5947-F5BB-08036B0EA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27E59-42A6-848C-D5BA-FB306B8D3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407-77DD-2B42-871B-EADD122758D0}" type="datetimeFigureOut">
              <a:rPr lang="en-US" smtClean="0"/>
              <a:t>6/6/26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E966E5-2836-20EB-9851-E0E4B3FE8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7EC91-DFFA-D447-DEED-41B37126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86BAB-8ED1-A94B-9319-0522355B2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9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CDE8-FFE8-2A03-F6C4-6FE61F6F9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E096CF-9D26-645F-FAB1-0157D0822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13446B-D10A-C369-0FA8-0ADF4F381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5C206F-6503-3206-6103-764EABF3A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407-77DD-2B42-871B-EADD122758D0}" type="datetimeFigureOut">
              <a:rPr lang="en-US" smtClean="0"/>
              <a:t>6/6/26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02277-E897-6980-1B18-CFE719F5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C1EF9-2CA7-ABDB-1A87-D1695FDFC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86BAB-8ED1-A94B-9319-0522355B2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27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FE3D9F-3F96-932B-6CE1-5976CE32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2740C-227B-7226-2BF8-B05441550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F2447-4C08-83C7-571D-34D35AC63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00407-77DD-2B42-871B-EADD122758D0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12F1A-316E-BA9D-B4EB-3AFB0FAA3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4536E-B532-B2CC-B977-EE4376E51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86BAB-8ED1-A94B-9319-0522355B2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0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  <p:sldLayoutId id="2147483665" r:id="rId15"/>
    <p:sldLayoutId id="21474836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onlineipt.com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bit.ly/MigrantCourseRegistration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bit.ly/MigrantCourseRegistration" TargetMode="External"/><Relationship Id="rId2" Type="http://schemas.openxmlformats.org/officeDocument/2006/relationships/hyperlink" Target="mailto:GAltamirano@nwoesc.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hyperlink" Target="mailto:Gary.Herman@putnamcountyesc.org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yconsortium.org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hyperlink" Target="https://www.idr-consortium.net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corina.barranco@nwoesc.org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mailto:Barbara.Florez@nwoesc.org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283AB27-FC34-2043-B102-B55E0F556509}"/>
              </a:ext>
            </a:extLst>
          </p:cNvPr>
          <p:cNvSpPr txBox="1">
            <a:spLocks/>
          </p:cNvSpPr>
          <p:nvPr/>
        </p:nvSpPr>
        <p:spPr>
          <a:xfrm>
            <a:off x="0" y="3007018"/>
            <a:ext cx="5835017" cy="385098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678BBB-B267-033E-1C7D-F86093638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10392"/>
            <a:ext cx="5323407" cy="301741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89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IMAGE</a:t>
            </a:r>
            <a:r>
              <a:rPr lang="en-US" sz="1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           </a:t>
            </a:r>
            <a:r>
              <a:rPr lang="en-US" sz="5400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Summer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AC0B68-5732-72C6-B583-6602F0797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24107"/>
            <a:ext cx="5323407" cy="173428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58D3DD-F947-6865-5E2B-2F63B190B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407" y="0"/>
            <a:ext cx="6865335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9693E34-F4CA-45E0-6357-D9F4D686FE0B}"/>
              </a:ext>
            </a:extLst>
          </p:cNvPr>
          <p:cNvSpPr/>
          <p:nvPr/>
        </p:nvSpPr>
        <p:spPr>
          <a:xfrm>
            <a:off x="8156865" y="-442315"/>
            <a:ext cx="1802133" cy="18021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C410AA-8F3C-F32D-5FAD-A17C7B9475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5377" y="-10393"/>
            <a:ext cx="1048091" cy="104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28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5FBB19-EF46-17F8-D455-7D8E74DD1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09" y="-970"/>
            <a:ext cx="6346791" cy="685897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5EFA391-44EE-6ED7-9C99-F52D40D5A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3" y="617838"/>
            <a:ext cx="5530112" cy="1346886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Eligible Migrant Students 2025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E105F1D-E6D6-2265-4E28-9472A353A111}"/>
              </a:ext>
            </a:extLst>
          </p:cNvPr>
          <p:cNvSpPr txBox="1">
            <a:spLocks/>
          </p:cNvSpPr>
          <p:nvPr/>
        </p:nvSpPr>
        <p:spPr>
          <a:xfrm>
            <a:off x="916228" y="2755072"/>
            <a:ext cx="4030362" cy="1346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COUNTY</a:t>
            </a:r>
          </a:p>
        </p:txBody>
      </p:sp>
    </p:spTree>
    <p:extLst>
      <p:ext uri="{BB962C8B-B14F-4D97-AF65-F5344CB8AC3E}">
        <p14:creationId xmlns:p14="http://schemas.microsoft.com/office/powerpoint/2010/main" val="2275347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F9A8C-2218-8D1F-A45B-388C2EC85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n-lt"/>
              </a:rPr>
              <a:t>Ohio H-2A Licensed Camps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9AD59-8312-50DB-97B6-FAC0843B4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478" y="1475337"/>
            <a:ext cx="9587026" cy="46534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0450C-809D-B70E-17C2-F5A287319142}"/>
              </a:ext>
            </a:extLst>
          </p:cNvPr>
          <p:cNvSpPr txBox="1"/>
          <p:nvPr/>
        </p:nvSpPr>
        <p:spPr>
          <a:xfrm>
            <a:off x="2879930" y="6013824"/>
            <a:ext cx="1590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B7B491-A95C-7332-0FE5-435CEC0238E3}"/>
              </a:ext>
            </a:extLst>
          </p:cNvPr>
          <p:cNvSpPr txBox="1"/>
          <p:nvPr/>
        </p:nvSpPr>
        <p:spPr>
          <a:xfrm>
            <a:off x="8144984" y="6013824"/>
            <a:ext cx="151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32CE88B-AB10-F4C7-ADA4-9CB90E3B6FD7}"/>
              </a:ext>
            </a:extLst>
          </p:cNvPr>
          <p:cNvSpPr/>
          <p:nvPr/>
        </p:nvSpPr>
        <p:spPr>
          <a:xfrm>
            <a:off x="5664920" y="3351675"/>
            <a:ext cx="786141" cy="275645"/>
          </a:xfrm>
          <a:prstGeom prst="rightArrow">
            <a:avLst/>
          </a:prstGeom>
          <a:solidFill>
            <a:srgbClr val="92D050"/>
          </a:solidFill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203EE1-6424-FA79-BE8E-57A04EBE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66383-69F3-834A-8754-D003C6D5BA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99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8AAC06F-34B6-F74B-BCD3-287738F4B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velyn Arevalo">
            <a:extLst>
              <a:ext uri="{FF2B5EF4-FFF2-40B4-BE49-F238E27FC236}">
                <a16:creationId xmlns:a16="http://schemas.microsoft.com/office/drawing/2014/main" id="{D7082658-DCEE-96D0-A205-495EB5D7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378" y="3130378"/>
            <a:ext cx="3727622" cy="372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BA6584-009A-68AD-FC06-44D91836130F}"/>
              </a:ext>
            </a:extLst>
          </p:cNvPr>
          <p:cNvSpPr txBox="1">
            <a:spLocks/>
          </p:cNvSpPr>
          <p:nvPr/>
        </p:nvSpPr>
        <p:spPr>
          <a:xfrm>
            <a:off x="239466" y="0"/>
            <a:ext cx="9849341" cy="10809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FFC000"/>
                </a:solidFill>
              </a:rPr>
              <a:t>Agribusiness Recruitment Initiative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8C3B4-6E9D-073A-52B6-6721DE736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CC6-1C49-3442-BD9C-B5FEC2B925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79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85D38DD-2CDD-501D-F794-25090C0E1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580860" cy="263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64EC3AE-F1B3-C6B7-5F18-1B633903C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2869895"/>
            <a:ext cx="10047047" cy="1090788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rgbClr val="FFC000"/>
                </a:solidFill>
                <a:latin typeface="+mn-lt"/>
              </a:rPr>
              <a:t>PHASE #1:  </a:t>
            </a:r>
            <a:r>
              <a:rPr lang="en-US" sz="5400" i="1" dirty="0"/>
              <a:t>March 16-20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54C330-FC84-5A67-0593-4BD805066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438" y="4232170"/>
            <a:ext cx="10580860" cy="2625829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Introduced ourselves to agribusinesses and labor contractors.</a:t>
            </a:r>
          </a:p>
          <a:p>
            <a:pPr marL="571500" indent="-57150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Disseminated Title I-C information to advertise our services and build connections.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D3217D-D761-4872-8015-CA699B875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CC6-1C49-3442-BD9C-B5FEC2B925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63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85D38DD-2CDD-501D-F794-25090C0E1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580860" cy="263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64EC3AE-F1B3-C6B7-5F18-1B633903C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2869895"/>
            <a:ext cx="10047047" cy="1090788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rgbClr val="FFC000"/>
                </a:solidFill>
                <a:latin typeface="+mn-lt"/>
              </a:rPr>
              <a:t>PHASE #2:</a:t>
            </a:r>
            <a:r>
              <a:rPr lang="en-US" sz="5400" b="1" dirty="0">
                <a:solidFill>
                  <a:srgbClr val="FFC000"/>
                </a:solidFill>
              </a:rPr>
              <a:t>  </a:t>
            </a:r>
            <a:r>
              <a:rPr lang="en-US" sz="5400" i="1" dirty="0"/>
              <a:t>April 12-17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54C330-FC84-5A67-0593-4BD805066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161" y="4232171"/>
            <a:ext cx="10087699" cy="2625829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Revisited same agribusinesses for face-to-face eligibility interviews with their workers.</a:t>
            </a:r>
          </a:p>
          <a:p>
            <a:pPr marL="571500" indent="-5715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Shared free EL materials and PPE supplies to workers.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8B87F5-CD5B-CA03-E802-CE1B2B260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CC6-1C49-3442-BD9C-B5FEC2B9250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67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4FFDBD-DD5F-368E-3528-9AFD6C0DE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0"/>
            <a:ext cx="12209561" cy="6848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909539-92AA-07ED-2670-567E204AA4AF}"/>
              </a:ext>
            </a:extLst>
          </p:cNvPr>
          <p:cNvSpPr txBox="1"/>
          <p:nvPr/>
        </p:nvSpPr>
        <p:spPr>
          <a:xfrm>
            <a:off x="111210" y="4090086"/>
            <a:ext cx="11788345" cy="1323439"/>
          </a:xfrm>
          <a:prstGeom prst="rect">
            <a:avLst/>
          </a:prstGeom>
          <a:solidFill>
            <a:schemeClr val="tx1"/>
          </a:solidFill>
          <a:ln w="603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ELIGIBILITY CRITERIA</a:t>
            </a:r>
          </a:p>
        </p:txBody>
      </p:sp>
    </p:spTree>
    <p:extLst>
      <p:ext uri="{BB962C8B-B14F-4D97-AF65-F5344CB8AC3E}">
        <p14:creationId xmlns:p14="http://schemas.microsoft.com/office/powerpoint/2010/main" val="2452061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9DA3A-1499-FCA0-8CFC-D1F5513E0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5172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Purpose of Title I-C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E2831-1C09-0756-EE0A-8E51205A4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74574"/>
            <a:ext cx="10811463" cy="4759857"/>
          </a:xfrm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en-US" sz="4400" dirty="0">
                <a:cs typeface="Arial" panose="020B0604020202020204" pitchFamily="34" charset="0"/>
              </a:rPr>
              <a:t>Ensure that all migrant students have access to the same educational opportunities.</a:t>
            </a:r>
          </a:p>
          <a:p>
            <a:pPr marL="342900" indent="-342900" algn="l">
              <a:buFontTx/>
              <a:buChar char="-"/>
            </a:pPr>
            <a:r>
              <a:rPr lang="en-US" sz="4400" dirty="0">
                <a:cs typeface="Arial" panose="020B0604020202020204" pitchFamily="34" charset="0"/>
              </a:rPr>
              <a:t>Help migrant students overcome barriers to education. </a:t>
            </a:r>
          </a:p>
          <a:p>
            <a:pPr marL="342900" indent="-342900" algn="l">
              <a:buFontTx/>
              <a:buChar char="-"/>
            </a:pPr>
            <a:r>
              <a:rPr lang="en-US" sz="4400" dirty="0">
                <a:cs typeface="Arial" panose="020B0604020202020204" pitchFamily="34" charset="0"/>
              </a:rPr>
              <a:t>Help migrant students graduate from high school and be prepared for post secondary education or employment.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2EE40-C295-E4BA-31D9-37C8A97FF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CC6-1C49-3442-BD9C-B5FEC2B92502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5455D-A5D6-D990-931D-F4FF7C8379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1825" y="1033670"/>
            <a:ext cx="940904" cy="9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89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574F4-D9F8-2758-A9E2-607030077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5172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Migrant…not “Immigrant”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2B7D9-E5F1-4F0F-24CB-AA5180606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364" y="1974574"/>
            <a:ext cx="11306343" cy="4759857"/>
          </a:xfrm>
        </p:spPr>
        <p:txBody>
          <a:bodyPr>
            <a:normAutofit lnSpcReduction="10000"/>
          </a:bodyPr>
          <a:lstStyle/>
          <a:p>
            <a:pPr marL="0" lvl="0" indent="0" algn="l">
              <a:lnSpc>
                <a:spcPct val="100000"/>
              </a:lnSpc>
              <a:spcAft>
                <a:spcPts val="0"/>
              </a:spcAft>
              <a:buClr>
                <a:srgbClr val="586770"/>
              </a:buClr>
              <a:buSzPts val="6860"/>
              <a:buNone/>
            </a:pPr>
            <a:r>
              <a:rPr lang="en-US" sz="3600" b="1" dirty="0"/>
              <a:t>A migrant worker, or migratory agricultural worker is someone who:</a:t>
            </a:r>
            <a:endParaRPr lang="en-US" sz="3600" dirty="0"/>
          </a:p>
          <a:p>
            <a:pPr marL="457200" lvl="0" indent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880"/>
              <a:buNone/>
            </a:pPr>
            <a:r>
              <a:rPr lang="en-US" sz="3200" i="1" dirty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Seeks agricultural employment of a seasonal or temporary nature.</a:t>
            </a:r>
          </a:p>
          <a:p>
            <a:pPr marL="457200" lvl="0" indent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000000"/>
              </a:buClr>
              <a:buSzPts val="5880"/>
              <a:buNone/>
            </a:pPr>
            <a:r>
              <a:rPr lang="en-US" sz="3200" i="1" dirty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Typically makes multiple interstate or intrastate residency changes to follow the qualifying work.</a:t>
            </a:r>
          </a:p>
          <a:p>
            <a:pPr marL="0" lvl="0" indent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C02F2F"/>
              </a:buClr>
              <a:buSzPts val="4410"/>
              <a:buNone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*A person’s citizenship status is not a factor for qualifying for the Title I-C program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831C9-8CA4-4802-1D62-FD1D5C228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CC6-1C49-3442-BD9C-B5FEC2B92502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30AC50-9080-9879-FAFC-8710823908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1825" y="1033670"/>
            <a:ext cx="940904" cy="9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38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96E1D-996F-FA33-EC6B-9E208EFF3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172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“Migratory Child” 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Definition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7F48D-91A3-64BE-B88D-E76C64690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4474"/>
            <a:ext cx="11135497" cy="4547001"/>
          </a:xfrm>
        </p:spPr>
        <p:txBody>
          <a:bodyPr>
            <a:normAutofit/>
          </a:bodyPr>
          <a:lstStyle/>
          <a:p>
            <a:pPr marL="0" lvl="0" indent="0" algn="l">
              <a:lnSpc>
                <a:spcPct val="100000"/>
              </a:lnSpc>
              <a:spcAft>
                <a:spcPts val="2400"/>
              </a:spcAft>
              <a:buClr>
                <a:srgbClr val="586770"/>
              </a:buClr>
              <a:buSzPts val="7000"/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For Title I-C eligibility, a migrant child must…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500"/>
              <a:buNone/>
            </a:pPr>
            <a:r>
              <a:rPr lang="en-US" sz="4400" dirty="0">
                <a:cs typeface="Calibri" panose="020F0502020204030204" pitchFamily="34" charset="0"/>
              </a:rPr>
              <a:t>- be under the age of 22 years old.</a:t>
            </a:r>
          </a:p>
          <a:p>
            <a:pPr marL="457200" lvl="0" indent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500"/>
              <a:buNone/>
            </a:pPr>
            <a:r>
              <a:rPr lang="en-US" sz="4400" dirty="0">
                <a:cs typeface="Calibri" panose="020F0502020204030204" pitchFamily="34" charset="0"/>
              </a:rPr>
              <a:t>- not have graduated from a U.S. high school.</a:t>
            </a:r>
          </a:p>
          <a:p>
            <a:pPr marL="457200" lvl="0" indent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500"/>
              <a:buNone/>
            </a:pPr>
            <a:r>
              <a:rPr lang="en-US" sz="4400" dirty="0">
                <a:cs typeface="Calibri" panose="020F0502020204030204" pitchFamily="34" charset="0"/>
              </a:rPr>
              <a:t>- not have earned a GED.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C0172-8865-CBBC-09A4-2EDEEFD8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CC6-1C49-3442-BD9C-B5FEC2B92502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DBE4C7-4291-429D-1628-C46976803F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1825" y="1033670"/>
            <a:ext cx="940904" cy="9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47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11967-E782-875E-C0C4-4E6E7097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6497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Eligibility Criteria for Title I-C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604F2-F0D4-D047-8CC5-2C6687E5F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374" y="2182424"/>
            <a:ext cx="10935030" cy="4390652"/>
          </a:xfrm>
        </p:spPr>
        <p:txBody>
          <a:bodyPr/>
          <a:lstStyle/>
          <a:p>
            <a:pPr marL="0" lvl="0" indent="-914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6500"/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1.)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Family must have moved into the school district sometime in the past 36 months,</a:t>
            </a:r>
          </a:p>
          <a:p>
            <a:pPr marL="0" lvl="0" indent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6500"/>
              <a:buNone/>
            </a:pPr>
            <a:r>
              <a:rPr lang="en-US" sz="3600" b="1" dirty="0">
                <a:solidFill>
                  <a:srgbClr val="C0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36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3" indent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6500"/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2.)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...someone in the family must have engaged in “Qualifying Work” sometime during those 36 months.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9128D-0C8D-5469-6332-A137A19EF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CC6-1C49-3442-BD9C-B5FEC2B92502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FC92C0-1779-70A7-4A3F-96BB427CBE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1825" y="1033670"/>
            <a:ext cx="940904" cy="9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90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38C6F-1DAD-3004-4C54-06F9742A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MEP ACRONYMS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61C4B4-7665-7C7A-D67E-69D4B4D501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68385" y="131967"/>
            <a:ext cx="2387191" cy="2387191"/>
          </a:xfrm>
          <a:prstGeom prst="rect">
            <a:avLst/>
          </a:prstGeom>
        </p:spPr>
      </p:pic>
      <p:sp>
        <p:nvSpPr>
          <p:cNvPr id="3" name="Google Shape;1067;p78">
            <a:extLst>
              <a:ext uri="{FF2B5EF4-FFF2-40B4-BE49-F238E27FC236}">
                <a16:creationId xmlns:a16="http://schemas.microsoft.com/office/drawing/2014/main" id="{89543168-E837-979D-C085-3D2E7A7CC562}"/>
              </a:ext>
            </a:extLst>
          </p:cNvPr>
          <p:cNvSpPr txBox="1">
            <a:spLocks/>
          </p:cNvSpPr>
          <p:nvPr/>
        </p:nvSpPr>
        <p:spPr>
          <a:xfrm>
            <a:off x="1330172" y="2281185"/>
            <a:ext cx="3615765" cy="448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SzPct val="117647"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OMEC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Ohio Migrant Education Center</a:t>
            </a:r>
          </a:p>
          <a:p>
            <a:pPr>
              <a:lnSpc>
                <a:spcPct val="120000"/>
              </a:lnSpc>
              <a:buSzPct val="117647"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IPT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Idea Proficiency Test</a:t>
            </a:r>
          </a:p>
          <a:p>
            <a:pPr>
              <a:lnSpc>
                <a:spcPct val="120000"/>
              </a:lnSpc>
              <a:buSzPct val="117647"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COE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Certificate of eligibility</a:t>
            </a:r>
          </a:p>
          <a:p>
            <a:pPr>
              <a:lnSpc>
                <a:spcPct val="120000"/>
              </a:lnSpc>
              <a:buSzPct val="117647"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EOE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End of Eligibility</a:t>
            </a:r>
          </a:p>
          <a:p>
            <a:pPr>
              <a:lnSpc>
                <a:spcPct val="120000"/>
              </a:lnSpc>
              <a:buSzPct val="117647"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ID&amp;R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Identification &amp; Recruitment</a:t>
            </a:r>
          </a:p>
          <a:p>
            <a:pPr>
              <a:lnSpc>
                <a:spcPct val="120000"/>
              </a:lnSpc>
              <a:buSzPct val="117647"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LQM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Last Qualifying Move</a:t>
            </a:r>
          </a:p>
          <a:p>
            <a:pPr>
              <a:lnSpc>
                <a:spcPct val="120000"/>
              </a:lnSpc>
              <a:buSzPct val="117647"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OME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Office of Migrant Education</a:t>
            </a:r>
          </a:p>
          <a:p>
            <a:pPr>
              <a:lnSpc>
                <a:spcPct val="120000"/>
              </a:lnSpc>
              <a:buSzPct val="117647"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PFS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– Priority for Services</a:t>
            </a:r>
          </a:p>
        </p:txBody>
      </p:sp>
      <p:sp>
        <p:nvSpPr>
          <p:cNvPr id="4" name="Google Shape;1069;p78">
            <a:extLst>
              <a:ext uri="{FF2B5EF4-FFF2-40B4-BE49-F238E27FC236}">
                <a16:creationId xmlns:a16="http://schemas.microsoft.com/office/drawing/2014/main" id="{6D585ABC-E835-898D-049A-A4D9DF4B2BE2}"/>
              </a:ext>
            </a:extLst>
          </p:cNvPr>
          <p:cNvSpPr txBox="1"/>
          <p:nvPr/>
        </p:nvSpPr>
        <p:spPr>
          <a:xfrm>
            <a:off x="6096000" y="2281185"/>
            <a:ext cx="5317481" cy="3777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MEP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Migrant Education Program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Comprehensive Needs Assessment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HEP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High School Equivalency Program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CAMP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College Assistance Program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Continuation of Services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OMSIS II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Ohio Migrant Student Information System II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State Education Agency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Local Operating Agency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QC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Quality Control	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843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hand holding a magnifying glass over a paper with a check mark&#10;&#10;Description automatically generated">
            <a:extLst>
              <a:ext uri="{FF2B5EF4-FFF2-40B4-BE49-F238E27FC236}">
                <a16:creationId xmlns:a16="http://schemas.microsoft.com/office/drawing/2014/main" id="{AF2D5C51-509B-BF2C-EB83-000FA7CCD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4" b="20778"/>
          <a:stretch/>
        </p:blipFill>
        <p:spPr bwMode="auto">
          <a:xfrm>
            <a:off x="20" y="2"/>
            <a:ext cx="12191979" cy="390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9DCF6D7-9A14-FC46-9DC8-E46152897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Examples of “Qualifying WORK”</a:t>
            </a:r>
            <a:endParaRPr lang="en-US" sz="6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45CF2-A6AE-B449-8197-0D03FEFA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332" y="1975102"/>
            <a:ext cx="4057336" cy="4882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3F624C-E330-BA45-8548-4BC671423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622" y="1984268"/>
            <a:ext cx="4049718" cy="4873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E7A38B-3E9E-4240-BCC0-B880A646C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75101"/>
            <a:ext cx="4052197" cy="488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7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hand holding a magnifying glass over a paper with a check mark&#10;&#10;Description automatically generated">
            <a:extLst>
              <a:ext uri="{FF2B5EF4-FFF2-40B4-BE49-F238E27FC236}">
                <a16:creationId xmlns:a16="http://schemas.microsoft.com/office/drawing/2014/main" id="{236BF297-5F1C-B838-EF99-6260808DD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4" b="20778"/>
          <a:stretch/>
        </p:blipFill>
        <p:spPr bwMode="auto">
          <a:xfrm>
            <a:off x="20" y="2"/>
            <a:ext cx="12191979" cy="390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6178EB-530C-1748-9626-2BCB2554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Examples of “Qualifying WORK”</a:t>
            </a:r>
            <a:endParaRPr lang="en-US" sz="6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7EF8D-B4B3-504F-9B4F-2E743FE2C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7257"/>
            <a:ext cx="4049718" cy="4879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239E3-B3F5-AC40-B120-80C6F2EEB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901" y="1984270"/>
            <a:ext cx="4052198" cy="4882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D0177E-0D4D-A94B-9B94-5A3A0E2AA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801" y="1984270"/>
            <a:ext cx="4049718" cy="487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26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hand holding a magnifying glass over a paper with a check mark&#10;&#10;Description automatically generated">
            <a:extLst>
              <a:ext uri="{FF2B5EF4-FFF2-40B4-BE49-F238E27FC236}">
                <a16:creationId xmlns:a16="http://schemas.microsoft.com/office/drawing/2014/main" id="{6AC3DECF-E736-696B-0095-B48BF1A9F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4" b="20778"/>
          <a:stretch/>
        </p:blipFill>
        <p:spPr bwMode="auto">
          <a:xfrm>
            <a:off x="20" y="2"/>
            <a:ext cx="12191979" cy="390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B810B2-5268-3D4F-9394-0FACF4343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Examples of “Qualifying WORK”</a:t>
            </a:r>
            <a:endParaRPr lang="en-US" sz="6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6DF8CB-C08F-4545-A827-2C376553B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" y="1975103"/>
            <a:ext cx="4057335" cy="4882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1E2D16-5C12-634D-9B17-C6CA801AF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852" y="1975103"/>
            <a:ext cx="4057335" cy="4882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3F03F4-1544-0948-8FFB-E9EB3D2E8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2289" y="1978884"/>
            <a:ext cx="4049719" cy="487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64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38C6F-1DAD-3004-4C54-06F9742A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What is IMAGE?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67DC4-024F-D499-E2DE-C5CD6A7030CF}"/>
              </a:ext>
            </a:extLst>
          </p:cNvPr>
          <p:cNvSpPr txBox="1">
            <a:spLocks/>
          </p:cNvSpPr>
          <p:nvPr/>
        </p:nvSpPr>
        <p:spPr>
          <a:xfrm>
            <a:off x="548950" y="1527244"/>
            <a:ext cx="11094099" cy="51848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5775" indent="-45720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4400" b="1" dirty="0">
                <a:cs typeface="Arial" panose="020B0604020202020204" pitchFamily="34" charset="0"/>
              </a:rPr>
              <a:t>I.M.A.G.E.</a:t>
            </a:r>
            <a:r>
              <a:rPr lang="en-US" sz="4000" dirty="0">
                <a:cs typeface="Arial" panose="020B0604020202020204" pitchFamily="34" charset="0"/>
              </a:rPr>
              <a:t> </a:t>
            </a:r>
          </a:p>
          <a:p>
            <a:pPr marL="1057275" lvl="1" indent="-571500">
              <a:lnSpc>
                <a:spcPct val="100000"/>
              </a:lnSpc>
              <a:spcBef>
                <a:spcPts val="0"/>
              </a:spcBef>
              <a:buSzPts val="3000"/>
              <a:buFont typeface="Wingdings" pitchFamily="2" charset="2"/>
              <a:buChar char="Ø"/>
            </a:pPr>
            <a:r>
              <a:rPr 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I</a:t>
            </a:r>
            <a:r>
              <a:rPr lang="en-US" sz="3600" dirty="0">
                <a:solidFill>
                  <a:srgbClr val="00B050"/>
                </a:solidFill>
                <a:cs typeface="Arial" panose="020B0604020202020204" pitchFamily="34" charset="0"/>
              </a:rPr>
              <a:t>mproving </a:t>
            </a:r>
            <a:r>
              <a:rPr 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M</a:t>
            </a:r>
            <a:r>
              <a:rPr lang="en-US" sz="3600" dirty="0">
                <a:solidFill>
                  <a:srgbClr val="00B050"/>
                </a:solidFill>
                <a:cs typeface="Arial" panose="020B0604020202020204" pitchFamily="34" charset="0"/>
              </a:rPr>
              <a:t>igrant </a:t>
            </a:r>
            <a:r>
              <a:rPr 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A</a:t>
            </a:r>
            <a:r>
              <a:rPr lang="en-US" sz="3600" dirty="0">
                <a:solidFill>
                  <a:srgbClr val="00B050"/>
                </a:solidFill>
                <a:cs typeface="Arial" panose="020B0604020202020204" pitchFamily="34" charset="0"/>
              </a:rPr>
              <a:t>cademic </a:t>
            </a:r>
            <a:r>
              <a:rPr 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G</a:t>
            </a:r>
            <a:r>
              <a:rPr lang="en-US" sz="3600" dirty="0">
                <a:solidFill>
                  <a:srgbClr val="00B050"/>
                </a:solidFill>
                <a:cs typeface="Arial" panose="020B0604020202020204" pitchFamily="34" charset="0"/>
              </a:rPr>
              <a:t>ains </a:t>
            </a:r>
            <a:r>
              <a:rPr 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E</a:t>
            </a:r>
            <a:r>
              <a:rPr lang="en-US" sz="3600" dirty="0">
                <a:solidFill>
                  <a:srgbClr val="00B050"/>
                </a:solidFill>
                <a:cs typeface="Arial" panose="020B0604020202020204" pitchFamily="34" charset="0"/>
              </a:rPr>
              <a:t>ducationally</a:t>
            </a:r>
          </a:p>
          <a:p>
            <a:pPr marL="485775" indent="-45720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4000" dirty="0">
                <a:cs typeface="Arial" panose="020B0604020202020204" pitchFamily="34" charset="0"/>
              </a:rPr>
              <a:t>Traveling Teachers</a:t>
            </a:r>
          </a:p>
          <a:p>
            <a:pPr marL="485775" indent="-45720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4000" dirty="0">
                <a:cs typeface="Arial" panose="020B0604020202020204" pitchFamily="34" charset="0"/>
              </a:rPr>
              <a:t>Types of students that benefit most from IMAGE:</a:t>
            </a:r>
          </a:p>
          <a:p>
            <a:pPr marL="942975" lvl="1" indent="-457200">
              <a:lnSpc>
                <a:spcPct val="100000"/>
              </a:lnSpc>
              <a:spcBef>
                <a:spcPts val="0"/>
              </a:spcBef>
              <a:buSzPts val="3000"/>
              <a:buFont typeface="Wingdings" pitchFamily="2" charset="2"/>
              <a:buChar char="Ø"/>
            </a:pPr>
            <a:r>
              <a:rPr lang="en-US" sz="3600" i="1" dirty="0">
                <a:solidFill>
                  <a:srgbClr val="00B050"/>
                </a:solidFill>
                <a:cs typeface="Arial" panose="020B0604020202020204" pitchFamily="34" charset="0"/>
              </a:rPr>
              <a:t>Students who live too far from a building program</a:t>
            </a:r>
          </a:p>
          <a:p>
            <a:pPr marL="942975" lvl="1" indent="-457200">
              <a:lnSpc>
                <a:spcPct val="100000"/>
              </a:lnSpc>
              <a:spcBef>
                <a:spcPts val="0"/>
              </a:spcBef>
              <a:buSzPts val="3000"/>
              <a:buFont typeface="Wingdings" pitchFamily="2" charset="2"/>
              <a:buChar char="Ø"/>
            </a:pPr>
            <a:r>
              <a:rPr lang="en-US" sz="3600" i="1" dirty="0">
                <a:solidFill>
                  <a:srgbClr val="00B050"/>
                </a:solidFill>
                <a:cs typeface="Arial" panose="020B0604020202020204" pitchFamily="34" charset="0"/>
              </a:rPr>
              <a:t>High School Dropouts</a:t>
            </a:r>
          </a:p>
          <a:p>
            <a:pPr marL="942975" lvl="1" indent="-457200">
              <a:lnSpc>
                <a:spcPct val="100000"/>
              </a:lnSpc>
              <a:spcBef>
                <a:spcPts val="0"/>
              </a:spcBef>
              <a:buSzPts val="3000"/>
              <a:buFont typeface="Wingdings" pitchFamily="2" charset="2"/>
              <a:buChar char="Ø"/>
            </a:pPr>
            <a:r>
              <a:rPr lang="en-US" sz="3600" i="1" dirty="0">
                <a:solidFill>
                  <a:srgbClr val="00B050"/>
                </a:solidFill>
                <a:cs typeface="Arial" panose="020B0604020202020204" pitchFamily="34" charset="0"/>
              </a:rPr>
              <a:t>Students who work or babysit during the day</a:t>
            </a:r>
          </a:p>
          <a:p>
            <a:pPr marL="942975" lvl="1" indent="-457200">
              <a:lnSpc>
                <a:spcPct val="100000"/>
              </a:lnSpc>
              <a:spcBef>
                <a:spcPts val="0"/>
              </a:spcBef>
              <a:buSzPts val="3000"/>
              <a:buFont typeface="Wingdings" pitchFamily="2" charset="2"/>
              <a:buChar char="Ø"/>
            </a:pPr>
            <a:r>
              <a:rPr lang="en-US" sz="3600" i="1" dirty="0">
                <a:solidFill>
                  <a:srgbClr val="00B050"/>
                </a:solidFill>
                <a:cs typeface="Arial" panose="020B0604020202020204" pitchFamily="34" charset="0"/>
              </a:rPr>
              <a:t>Eligible H-2A workers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4C286-3CC5-D02C-A5DC-C77E2602D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43C1B-443D-3742-BAFB-7C45293B3D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65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2385E-486D-A9D0-5D28-8C6341B1E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59"/>
            <a:ext cx="121920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IMAGE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95C3B-1942-0C32-FC7F-A184EF74C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557" y="1569308"/>
            <a:ext cx="10958384" cy="4979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IMAGE is a more viable program than  a summer building program: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3200" i="1" dirty="0">
                <a:solidFill>
                  <a:schemeClr val="accent6"/>
                </a:solidFill>
              </a:rPr>
              <a:t> </a:t>
            </a:r>
            <a:r>
              <a:rPr lang="en-US" sz="3600" i="1" dirty="0">
                <a:solidFill>
                  <a:srgbClr val="00B050"/>
                </a:solidFill>
              </a:rPr>
              <a:t>Less expensive to run.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3600" i="1" dirty="0">
                <a:solidFill>
                  <a:srgbClr val="00B050"/>
                </a:solidFill>
              </a:rPr>
              <a:t> Most high school students &amp; and all OSY served in the MEP are served through IMAGE.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3600" i="1" dirty="0">
                <a:solidFill>
                  <a:srgbClr val="00B050"/>
                </a:solidFill>
              </a:rPr>
              <a:t>Much safer due to immigration uncertainties.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Ø"/>
            </a:pPr>
            <a:endParaRPr lang="en-US" sz="3600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89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841BA-2796-E980-FFBF-E7D42BDA3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2FA0226-E253-5A42-F881-D291217F75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24777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IMAGE Educational Options</a:t>
            </a:r>
          </a:p>
        </p:txBody>
      </p:sp>
      <p:pic>
        <p:nvPicPr>
          <p:cNvPr id="11" name="Google Shape;98;p18">
            <a:extLst>
              <a:ext uri="{FF2B5EF4-FFF2-40B4-BE49-F238E27FC236}">
                <a16:creationId xmlns:a16="http://schemas.microsoft.com/office/drawing/2014/main" id="{AF1B4DBF-B5F7-4131-1943-3BF5986141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2473"/>
          <a:stretch/>
        </p:blipFill>
        <p:spPr>
          <a:xfrm>
            <a:off x="294045" y="3571396"/>
            <a:ext cx="3906002" cy="197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4;p16">
            <a:extLst>
              <a:ext uri="{FF2B5EF4-FFF2-40B4-BE49-F238E27FC236}">
                <a16:creationId xmlns:a16="http://schemas.microsoft.com/office/drawing/2014/main" id="{21C8388C-1715-A902-1E87-8AB50F70D31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7850" y="3258718"/>
            <a:ext cx="2512425" cy="33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82;p16">
            <a:extLst>
              <a:ext uri="{FF2B5EF4-FFF2-40B4-BE49-F238E27FC236}">
                <a16:creationId xmlns:a16="http://schemas.microsoft.com/office/drawing/2014/main" id="{850C23F0-4A00-489B-4936-66401DB88FE1}"/>
              </a:ext>
            </a:extLst>
          </p:cNvPr>
          <p:cNvSpPr txBox="1">
            <a:spLocks/>
          </p:cNvSpPr>
          <p:nvPr/>
        </p:nvSpPr>
        <p:spPr>
          <a:xfrm>
            <a:off x="822124" y="2402013"/>
            <a:ext cx="2849843" cy="11059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7724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3444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3200" b="1" dirty="0">
                <a:ea typeface="Amatic SC"/>
                <a:cs typeface="Amatic SC"/>
                <a:sym typeface="Amatic SC"/>
              </a:rPr>
              <a:t>Evidence-based Instruction</a:t>
            </a:r>
          </a:p>
        </p:txBody>
      </p:sp>
      <p:pic>
        <p:nvPicPr>
          <p:cNvPr id="18" name="Google Shape;107;p19">
            <a:extLst>
              <a:ext uri="{FF2B5EF4-FFF2-40B4-BE49-F238E27FC236}">
                <a16:creationId xmlns:a16="http://schemas.microsoft.com/office/drawing/2014/main" id="{5BD0B46B-9B60-A746-580B-63E8F0912DB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1339" y="2234045"/>
            <a:ext cx="3426548" cy="437457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06;p19">
            <a:extLst>
              <a:ext uri="{FF2B5EF4-FFF2-40B4-BE49-F238E27FC236}">
                <a16:creationId xmlns:a16="http://schemas.microsoft.com/office/drawing/2014/main" id="{2E503316-4D19-4EA4-EDA8-823972A0FBE1}"/>
              </a:ext>
            </a:extLst>
          </p:cNvPr>
          <p:cNvSpPr txBox="1">
            <a:spLocks/>
          </p:cNvSpPr>
          <p:nvPr/>
        </p:nvSpPr>
        <p:spPr>
          <a:xfrm>
            <a:off x="4690802" y="1810575"/>
            <a:ext cx="3087621" cy="5245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7724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3444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3200" b="1" dirty="0">
                <a:ea typeface="Amatic SC"/>
                <a:cs typeface="Amatic SC"/>
                <a:sym typeface="Amatic SC"/>
              </a:rPr>
              <a:t>EL Instruction  </a:t>
            </a:r>
          </a:p>
        </p:txBody>
      </p:sp>
      <p:sp>
        <p:nvSpPr>
          <p:cNvPr id="13" name="Google Shape;82;p16">
            <a:extLst>
              <a:ext uri="{FF2B5EF4-FFF2-40B4-BE49-F238E27FC236}">
                <a16:creationId xmlns:a16="http://schemas.microsoft.com/office/drawing/2014/main" id="{C061FDB4-91D1-00BD-2EBD-CF63030961F5}"/>
              </a:ext>
            </a:extLst>
          </p:cNvPr>
          <p:cNvSpPr txBox="1">
            <a:spLocks/>
          </p:cNvSpPr>
          <p:nvPr/>
        </p:nvSpPr>
        <p:spPr>
          <a:xfrm>
            <a:off x="8340789" y="2072843"/>
            <a:ext cx="3426548" cy="1709448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7724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3444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3200" b="1" dirty="0">
                <a:ea typeface="Amatic SC"/>
                <a:cs typeface="Amatic SC"/>
                <a:sym typeface="Amatic SC"/>
              </a:rPr>
              <a:t>Secondary Credit Recovery &amp; Career Exploration  </a:t>
            </a:r>
          </a:p>
        </p:txBody>
      </p:sp>
    </p:spTree>
    <p:extLst>
      <p:ext uri="{BB962C8B-B14F-4D97-AF65-F5344CB8AC3E}">
        <p14:creationId xmlns:p14="http://schemas.microsoft.com/office/powerpoint/2010/main" val="1705413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EF827-E5F8-90C1-E669-622373BB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4241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Building Program vs. IMAGE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FBFDF-59C8-4DF2-7A11-C87E50F5B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342418"/>
            <a:ext cx="11177696" cy="5304567"/>
          </a:xfrm>
        </p:spPr>
        <p:txBody>
          <a:bodyPr>
            <a:normAutofit/>
          </a:bodyPr>
          <a:lstStyle/>
          <a:p>
            <a:pPr marL="457200" lvl="0" indent="-419100">
              <a:lnSpc>
                <a:spcPct val="140000"/>
              </a:lnSpc>
              <a:spcBef>
                <a:spcPts val="0"/>
              </a:spcBef>
              <a:buSzPts val="3000"/>
              <a:buChar char="●"/>
            </a:pP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Summer Building Program </a:t>
            </a:r>
          </a:p>
          <a:p>
            <a:pPr marL="952500" lvl="1" indent="-457200">
              <a:lnSpc>
                <a:spcPct val="140000"/>
              </a:lnSpc>
              <a:spcBef>
                <a:spcPts val="0"/>
              </a:spcBef>
              <a:buSzPts val="3000"/>
              <a:buFont typeface="Wingdings" pitchFamily="2" charset="2"/>
              <a:buChar char="Ø"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30 days of instructional services</a:t>
            </a:r>
          </a:p>
          <a:p>
            <a:pPr marL="1066800" lvl="1" indent="-571500">
              <a:lnSpc>
                <a:spcPct val="140000"/>
              </a:lnSpc>
              <a:spcBef>
                <a:spcPts val="0"/>
              </a:spcBef>
              <a:buSzPts val="3000"/>
              <a:buFont typeface="Wingdings" pitchFamily="2" charset="2"/>
              <a:buChar char="Ø"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Students need only attend a building program for </a:t>
            </a:r>
            <a:r>
              <a:rPr lang="en-US" sz="3600" b="1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one day</a:t>
            </a:r>
            <a:r>
              <a:rPr lang="en-US" sz="3600" b="1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to be counted as “Served”</a:t>
            </a:r>
          </a:p>
          <a:p>
            <a:pPr marL="457200" lvl="0" indent="-419100">
              <a:lnSpc>
                <a:spcPct val="140000"/>
              </a:lnSpc>
              <a:spcBef>
                <a:spcPts val="0"/>
              </a:spcBef>
              <a:buSzPts val="3000"/>
              <a:buChar char="●"/>
            </a:pP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IMAGE Services </a:t>
            </a:r>
          </a:p>
          <a:p>
            <a:pPr marL="952500" lvl="1" indent="-457200">
              <a:lnSpc>
                <a:spcPct val="140000"/>
              </a:lnSpc>
              <a:spcBef>
                <a:spcPts val="0"/>
              </a:spcBef>
              <a:buSzPts val="3000"/>
              <a:buFont typeface="Wingdings" pitchFamily="2" charset="2"/>
              <a:buChar char="Ø"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IMAGE students must receive </a:t>
            </a:r>
            <a:r>
              <a:rPr lang="en-US" sz="3600" b="1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 hours</a:t>
            </a:r>
            <a:r>
              <a:rPr lang="en-US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of direct instruction to be counted as “Served”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2179C-A23C-0D5C-116B-CDEA0F501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66383-69F3-834A-8754-D003C6D5BA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76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9EDBC-7AFD-EB98-CF1C-245BF3547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7304"/>
            <a:ext cx="12180174" cy="41633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698FBBA-639A-FE8E-A7EF-A635E480B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0174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IMAGE vs. Building Program Numbers</a:t>
            </a:r>
          </a:p>
        </p:txBody>
      </p:sp>
    </p:spTree>
    <p:extLst>
      <p:ext uri="{BB962C8B-B14F-4D97-AF65-F5344CB8AC3E}">
        <p14:creationId xmlns:p14="http://schemas.microsoft.com/office/powerpoint/2010/main" val="4064299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F2D2C-91EA-BBD6-3C2A-FCBB27D74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2" y="0"/>
            <a:ext cx="10186647" cy="6845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147FB-2174-E845-398B-5EDBF0916993}"/>
              </a:ext>
            </a:extLst>
          </p:cNvPr>
          <p:cNvSpPr txBox="1"/>
          <p:nvPr/>
        </p:nvSpPr>
        <p:spPr>
          <a:xfrm>
            <a:off x="-15465" y="4119218"/>
            <a:ext cx="12202382" cy="17235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       </a:t>
            </a:r>
          </a:p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PreK (Ages 3-5)</a:t>
            </a: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3937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67EB35-FCE7-86D6-06E2-1A463AD4A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20" y="0"/>
            <a:ext cx="471384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30242B-4BA3-4BC1-90FF-15BFCA059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875" y="0"/>
            <a:ext cx="4713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0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38C6F-1DAD-3004-4C54-06F9742A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OMEC Staff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04EEE23-7316-D772-FA02-FE5BE1719E78}"/>
              </a:ext>
            </a:extLst>
          </p:cNvPr>
          <p:cNvSpPr txBox="1">
            <a:spLocks/>
          </p:cNvSpPr>
          <p:nvPr/>
        </p:nvSpPr>
        <p:spPr>
          <a:xfrm>
            <a:off x="821803" y="2037143"/>
            <a:ext cx="10798215" cy="433447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/>
              <a:t>José Salinas - </a:t>
            </a:r>
            <a:r>
              <a:rPr lang="en-US" sz="4000" b="1" i="1" dirty="0">
                <a:solidFill>
                  <a:schemeClr val="accent2"/>
                </a:solidFill>
                <a:latin typeface="+mj-lt"/>
              </a:rPr>
              <a:t>OMEC Director</a:t>
            </a:r>
          </a:p>
          <a:p>
            <a:pPr marL="0" indent="0">
              <a:buNone/>
            </a:pPr>
            <a:r>
              <a:rPr lang="en-US" sz="4000" b="1" dirty="0"/>
              <a:t>Malena Gutierrez - </a:t>
            </a:r>
            <a:r>
              <a:rPr lang="en-US" sz="4000" b="1" i="1" dirty="0">
                <a:solidFill>
                  <a:schemeClr val="accent2"/>
                </a:solidFill>
                <a:latin typeface="+mj-lt"/>
              </a:rPr>
              <a:t>State ID&amp;R Coordinator</a:t>
            </a:r>
          </a:p>
          <a:p>
            <a:pPr marL="0" indent="0">
              <a:buNone/>
            </a:pPr>
            <a:r>
              <a:rPr lang="en-US" sz="4000" b="1" dirty="0"/>
              <a:t>Corina </a:t>
            </a:r>
            <a:r>
              <a:rPr lang="en-US" sz="4000" b="1" dirty="0" err="1"/>
              <a:t>Barranco</a:t>
            </a:r>
            <a:r>
              <a:rPr lang="en-US" sz="4000" b="1" dirty="0"/>
              <a:t> - </a:t>
            </a:r>
            <a:r>
              <a:rPr lang="en-US" sz="4000" b="1" i="1" dirty="0">
                <a:solidFill>
                  <a:schemeClr val="accent2"/>
                </a:solidFill>
                <a:latin typeface="+mj-lt"/>
              </a:rPr>
              <a:t>Records &amp; Data Coordinator</a:t>
            </a:r>
          </a:p>
          <a:p>
            <a:pPr marL="0" indent="0">
              <a:buNone/>
            </a:pPr>
            <a:r>
              <a:rPr lang="en-US" sz="4000" b="1" dirty="0"/>
              <a:t>Page Warner -</a:t>
            </a:r>
            <a:r>
              <a:rPr lang="en-US" sz="4000" b="1" i="1" dirty="0"/>
              <a:t> </a:t>
            </a:r>
            <a:r>
              <a:rPr lang="en-US" sz="4000" b="1" i="1" dirty="0">
                <a:solidFill>
                  <a:schemeClr val="accent2"/>
                </a:solidFill>
                <a:latin typeface="+mj-lt"/>
              </a:rPr>
              <a:t>Education Coordinator</a:t>
            </a:r>
          </a:p>
          <a:p>
            <a:pPr marL="0" indent="0">
              <a:buNone/>
            </a:pPr>
            <a:r>
              <a:rPr lang="en-US" sz="4000" b="1" dirty="0"/>
              <a:t>Lisa </a:t>
            </a:r>
            <a:r>
              <a:rPr lang="en-US" sz="4000" b="1" dirty="0" err="1"/>
              <a:t>Flórez</a:t>
            </a:r>
            <a:r>
              <a:rPr lang="en-US" sz="4000" b="1" dirty="0"/>
              <a:t> - </a:t>
            </a:r>
            <a:r>
              <a:rPr lang="en-US" sz="4000" b="1" i="1" dirty="0">
                <a:solidFill>
                  <a:schemeClr val="accent2"/>
                </a:solidFill>
                <a:latin typeface="+mj-lt"/>
              </a:rPr>
              <a:t>Health Fair Coord. &amp; Office Specialist</a:t>
            </a:r>
          </a:p>
          <a:p>
            <a:pPr marL="0" indent="0">
              <a:buNone/>
            </a:pPr>
            <a:r>
              <a:rPr lang="en-US" sz="4000" b="1" dirty="0"/>
              <a:t>Mark </a:t>
            </a:r>
            <a:r>
              <a:rPr lang="en-US" sz="4000" b="1" dirty="0" err="1"/>
              <a:t>Papenhausen</a:t>
            </a:r>
            <a:r>
              <a:rPr lang="en-US" sz="4000" b="1" dirty="0"/>
              <a:t> </a:t>
            </a:r>
            <a:r>
              <a:rPr lang="en-US" sz="4000" b="1" i="1" dirty="0">
                <a:latin typeface="+mj-lt"/>
              </a:rPr>
              <a:t>- </a:t>
            </a:r>
            <a:r>
              <a:rPr lang="en-US" sz="4000" b="1" i="1" dirty="0">
                <a:solidFill>
                  <a:schemeClr val="accent2"/>
                </a:solidFill>
                <a:latin typeface="+mj-lt"/>
              </a:rPr>
              <a:t>Developer (META Solutions)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61C4B4-7665-7C7A-D67E-69D4B4D501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68385" y="131967"/>
            <a:ext cx="2387191" cy="238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86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DC102F-5526-91D3-372C-0E734419A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B6BA25-0435-4FBC-95FF-740B85441F5A}"/>
              </a:ext>
            </a:extLst>
          </p:cNvPr>
          <p:cNvSpPr txBox="1"/>
          <p:nvPr/>
        </p:nvSpPr>
        <p:spPr>
          <a:xfrm>
            <a:off x="6188765" y="6016487"/>
            <a:ext cx="589721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Pre-K Basket of Manipulatives</a:t>
            </a:r>
          </a:p>
        </p:txBody>
      </p:sp>
    </p:spTree>
    <p:extLst>
      <p:ext uri="{BB962C8B-B14F-4D97-AF65-F5344CB8AC3E}">
        <p14:creationId xmlns:p14="http://schemas.microsoft.com/office/powerpoint/2010/main" val="2429325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F2D2C-91EA-BBD6-3C2A-FCBB27D74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2" y="0"/>
            <a:ext cx="10186647" cy="6845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147FB-2174-E845-398B-5EDBF0916993}"/>
              </a:ext>
            </a:extLst>
          </p:cNvPr>
          <p:cNvSpPr txBox="1"/>
          <p:nvPr/>
        </p:nvSpPr>
        <p:spPr>
          <a:xfrm>
            <a:off x="-15465" y="4119218"/>
            <a:ext cx="12202382" cy="17235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       </a:t>
            </a:r>
          </a:p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Grades K-8</a:t>
            </a: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8748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8"/>
          <p:cNvSpPr txBox="1">
            <a:spLocks noGrp="1"/>
          </p:cNvSpPr>
          <p:nvPr>
            <p:ph type="title"/>
          </p:nvPr>
        </p:nvSpPr>
        <p:spPr>
          <a:xfrm>
            <a:off x="266218" y="1390206"/>
            <a:ext cx="4919239" cy="2626676"/>
          </a:xfrm>
          <a:prstGeom prst="rect">
            <a:avLst/>
          </a:prstGeom>
        </p:spPr>
        <p:txBody>
          <a:bodyPr spcFirstLastPara="1" vert="horz" wrap="square" lIns="99794" tIns="99794" rIns="99794" bIns="99794" rtlCol="0" anchor="ctr" anchorCtr="0">
            <a:noAutofit/>
          </a:bodyPr>
          <a:lstStyle/>
          <a:p>
            <a:r>
              <a:rPr lang="en" sz="5400" b="1" dirty="0">
                <a:solidFill>
                  <a:schemeClr val="accent6"/>
                </a:solidFill>
                <a:latin typeface="+mn-lt"/>
                <a:cs typeface="Times New Roman" panose="02020603050405020304" pitchFamily="18" charset="0"/>
              </a:rPr>
              <a:t>San Diego Quick Assessment</a:t>
            </a:r>
            <a:endParaRPr sz="5400" b="1" dirty="0">
              <a:solidFill>
                <a:schemeClr val="accent6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87" name="Google Shape;487;p78"/>
          <p:cNvSpPr txBox="1">
            <a:spLocks noGrp="1"/>
          </p:cNvSpPr>
          <p:nvPr>
            <p:ph type="body" idx="2"/>
          </p:nvPr>
        </p:nvSpPr>
        <p:spPr>
          <a:xfrm>
            <a:off x="6452691" y="965600"/>
            <a:ext cx="3724147" cy="4926706"/>
          </a:xfrm>
          <a:prstGeom prst="rect">
            <a:avLst/>
          </a:prstGeom>
        </p:spPr>
        <p:txBody>
          <a:bodyPr spcFirstLastPara="1" vert="horz" wrap="square" lIns="99794" tIns="99794" rIns="99794" bIns="99794" rtlCol="0" anchor="ctr" anchorCtr="0">
            <a:noAutofit/>
          </a:bodyPr>
          <a:lstStyle/>
          <a:p>
            <a:pPr marL="0" indent="0">
              <a:spcAft>
                <a:spcPts val="1765"/>
              </a:spcAft>
              <a:buNone/>
            </a:pPr>
            <a:endParaRPr/>
          </a:p>
        </p:txBody>
      </p:sp>
      <p:sp>
        <p:nvSpPr>
          <p:cNvPr id="488" name="Google Shape;488;p78"/>
          <p:cNvSpPr txBox="1">
            <a:spLocks noGrp="1"/>
          </p:cNvSpPr>
          <p:nvPr>
            <p:ph type="subTitle" idx="1"/>
          </p:nvPr>
        </p:nvSpPr>
        <p:spPr>
          <a:xfrm>
            <a:off x="1126484" y="3674649"/>
            <a:ext cx="3198706" cy="1521586"/>
          </a:xfrm>
          <a:prstGeom prst="rect">
            <a:avLst/>
          </a:prstGeom>
        </p:spPr>
        <p:txBody>
          <a:bodyPr spcFirstLastPara="1" vert="horz" wrap="square" lIns="99794" tIns="99794" rIns="99794" bIns="99794" rtlCol="0" anchor="t" anchorCtr="0">
            <a:noAutofit/>
          </a:bodyPr>
          <a:lstStyle/>
          <a:p>
            <a:pPr marL="0" indent="0"/>
            <a:r>
              <a:rPr lang="en" sz="4400" i="1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For K-12 Students</a:t>
            </a:r>
            <a:endParaRPr sz="4400" i="1" dirty="0">
              <a:solidFill>
                <a:schemeClr val="accent2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89" name="Google Shape;48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1187" y="0"/>
            <a:ext cx="526280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92A0DC-58C9-EA40-AFB6-9C22DA9AE2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72348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2385E-486D-A9D0-5D28-8C6341B1E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59"/>
            <a:ext cx="12192000" cy="1325563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n-lt"/>
              </a:rPr>
              <a:t>EL Requirement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95C3B-1942-0C32-FC7F-A184EF74C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082" y="1575445"/>
            <a:ext cx="10351836" cy="497977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</a:rPr>
              <a:t>Every effort must be made to identify which migrant students in the Title I-C program are </a:t>
            </a:r>
            <a:r>
              <a:rPr lang="en-US" sz="6000" b="1" u="sng" dirty="0">
                <a:solidFill>
                  <a:schemeClr val="accent2"/>
                </a:solidFill>
              </a:rPr>
              <a:t>Limited English Proficient</a:t>
            </a:r>
            <a:r>
              <a:rPr lang="en-US" sz="6000" b="1" dirty="0">
                <a:solidFill>
                  <a:schemeClr val="accent2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37217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DC08C0-3116-D772-7EDC-B50F78CE9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17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F55237-2D40-6B22-7B96-2EB1D5D2FB52}"/>
              </a:ext>
            </a:extLst>
          </p:cNvPr>
          <p:cNvSpPr txBox="1"/>
          <p:nvPr/>
        </p:nvSpPr>
        <p:spPr>
          <a:xfrm>
            <a:off x="7480185" y="430303"/>
            <a:ext cx="1326778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7970864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92CAA-D0F3-17B3-EE49-BF558DF35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560658"/>
            <a:ext cx="9982200" cy="1325563"/>
          </a:xfrm>
        </p:spPr>
        <p:txBody>
          <a:bodyPr/>
          <a:lstStyle/>
          <a:p>
            <a:r>
              <a:rPr lang="en-US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https://www.onlineipt.com/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D042B-0CF3-EAA6-9C55-5C1DF5D46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3350753"/>
            <a:ext cx="9982200" cy="3382556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/>
              <a:t>To set up an IPT teacher account, contact: </a:t>
            </a:r>
            <a:r>
              <a:rPr lang="en-US" sz="4400" b="1" dirty="0">
                <a:solidFill>
                  <a:schemeClr val="accent2"/>
                </a:solidFill>
              </a:rPr>
              <a:t>Page Warner</a:t>
            </a:r>
            <a:endParaRPr lang="en-US" sz="4400" b="1" dirty="0">
              <a:solidFill>
                <a:schemeClr val="accent1"/>
              </a:solidFill>
            </a:endParaRPr>
          </a:p>
          <a:p>
            <a:pPr marL="685800"/>
            <a:r>
              <a:rPr lang="en-US" sz="4800" dirty="0">
                <a:solidFill>
                  <a:schemeClr val="accent1"/>
                </a:solidFill>
              </a:rPr>
              <a:t> </a:t>
            </a:r>
            <a:r>
              <a:rPr lang="en-US" sz="4800" i="1" dirty="0">
                <a:solidFill>
                  <a:schemeClr val="accent1"/>
                </a:solidFill>
              </a:rPr>
              <a:t>419-332-6007</a:t>
            </a:r>
          </a:p>
          <a:p>
            <a:pPr marL="685800"/>
            <a:r>
              <a:rPr lang="en-US" sz="4800" i="1" dirty="0">
                <a:solidFill>
                  <a:schemeClr val="accent1"/>
                </a:solidFill>
              </a:rPr>
              <a:t> </a:t>
            </a:r>
            <a:r>
              <a:rPr lang="en-US" sz="4800" i="1" dirty="0" err="1">
                <a:solidFill>
                  <a:schemeClr val="accent1"/>
                </a:solidFill>
              </a:rPr>
              <a:t>Page.Warner@nwoesc.org</a:t>
            </a:r>
            <a:endParaRPr lang="en-US" sz="4800" i="1" dirty="0">
              <a:solidFill>
                <a:schemeClr val="accent1"/>
              </a:solidFill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6F8A422-0A00-C5DC-2D32-4ADE3EBC5A3E}"/>
              </a:ext>
            </a:extLst>
          </p:cNvPr>
          <p:cNvSpPr txBox="1">
            <a:spLocks/>
          </p:cNvSpPr>
          <p:nvPr/>
        </p:nvSpPr>
        <p:spPr>
          <a:xfrm>
            <a:off x="0" y="3716"/>
            <a:ext cx="12192000" cy="109241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4800" b="1" dirty="0">
                <a:solidFill>
                  <a:schemeClr val="bg1"/>
                </a:solidFill>
                <a:latin typeface="+mn-lt"/>
              </a:rPr>
              <a:t>        IPT Oral Assessment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543137-B8D9-E42C-71BD-EF6E15CE8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73" y="200948"/>
            <a:ext cx="597037" cy="69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10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2E008B-D0E0-687F-F219-E77EF9535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6"/>
            <a:ext cx="12192000" cy="1092411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" sz="4800" b="1" dirty="0">
                <a:solidFill>
                  <a:schemeClr val="bg1"/>
                </a:solidFill>
                <a:latin typeface="+mn-lt"/>
              </a:rPr>
              <a:t>        IPT Oral Assessment (K-8)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A3450C-6FD3-B401-24CF-C3BF4EDB8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063" y="1177048"/>
            <a:ext cx="10000651" cy="5396747"/>
          </a:xfrm>
        </p:spPr>
        <p:txBody>
          <a:bodyPr wrap="square">
            <a:norm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b="1" dirty="0"/>
              <a:t>Ohio MEP’s Language Proficiency Assessment</a:t>
            </a:r>
          </a:p>
          <a:p>
            <a:pPr marL="457200" lvl="0" indent="-457200">
              <a:lnSpc>
                <a:spcPct val="150000"/>
              </a:lnSpc>
              <a:spcBef>
                <a:spcPts val="0"/>
              </a:spcBef>
              <a:buSzPts val="3600"/>
              <a:buChar char="●"/>
            </a:pPr>
            <a:r>
              <a:rPr lang="en-US" sz="3200" dirty="0"/>
              <a:t>Only 3 possible designation outcomes: </a:t>
            </a:r>
          </a:p>
          <a:p>
            <a:pPr marL="1828800" lvl="0" indent="-457200">
              <a:spcBef>
                <a:spcPts val="2000"/>
              </a:spcBef>
              <a:spcAft>
                <a:spcPts val="2000"/>
              </a:spcAft>
              <a:buFont typeface="Wingdings" pitchFamily="2" charset="2"/>
              <a:buChar char="ü"/>
            </a:pPr>
            <a:r>
              <a:rPr lang="en-US" sz="3200" b="1" dirty="0">
                <a:solidFill>
                  <a:schemeClr val="accent2"/>
                </a:solidFill>
              </a:rPr>
              <a:t>Non-English Speaker - (NES)</a:t>
            </a:r>
          </a:p>
          <a:p>
            <a:pPr marL="1828800" lvl="0" indent="-457200">
              <a:spcBef>
                <a:spcPts val="2000"/>
              </a:spcBef>
              <a:spcAft>
                <a:spcPts val="2000"/>
              </a:spcAft>
              <a:buFont typeface="Wingdings" pitchFamily="2" charset="2"/>
              <a:buChar char="ü"/>
            </a:pPr>
            <a:r>
              <a:rPr lang="en-US" sz="3200" b="1" dirty="0">
                <a:solidFill>
                  <a:schemeClr val="accent2"/>
                </a:solidFill>
              </a:rPr>
              <a:t>Limited English Speaker - (LES)</a:t>
            </a:r>
          </a:p>
          <a:p>
            <a:pPr marL="1828800" lvl="0" indent="-457200">
              <a:spcBef>
                <a:spcPts val="2000"/>
              </a:spcBef>
              <a:spcAft>
                <a:spcPts val="2000"/>
              </a:spcAft>
              <a:buFont typeface="Wingdings" pitchFamily="2" charset="2"/>
              <a:buChar char="ü"/>
            </a:pPr>
            <a:r>
              <a:rPr lang="en-US" sz="3200" b="1" dirty="0">
                <a:solidFill>
                  <a:schemeClr val="accent2"/>
                </a:solidFill>
              </a:rPr>
              <a:t>Fluent English Speaker - (FES)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227C77-37FF-2618-F921-12017CE85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66383-69F3-834A-8754-D003C6D5BA26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9FBCD9-B929-1E91-E9CF-C923A1E82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779" y="3133463"/>
            <a:ext cx="4040221" cy="33594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5CD5BA-8141-8146-B9E7-CEE09297A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73" y="200948"/>
            <a:ext cx="597037" cy="69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38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B3EA24-7BE7-473D-615F-D192C6178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532" y="1606457"/>
            <a:ext cx="4659549" cy="3874377"/>
          </a:xfrm>
          <a:prstGeom prst="rect">
            <a:avLst/>
          </a:prstGeom>
        </p:spPr>
      </p:pic>
      <p:sp>
        <p:nvSpPr>
          <p:cNvPr id="5" name="Google Shape;193;p12">
            <a:extLst>
              <a:ext uri="{FF2B5EF4-FFF2-40B4-BE49-F238E27FC236}">
                <a16:creationId xmlns:a16="http://schemas.microsoft.com/office/drawing/2014/main" id="{0DFCDEE5-6A52-9C73-9BA9-BEC4BD341E56}"/>
              </a:ext>
            </a:extLst>
          </p:cNvPr>
          <p:cNvSpPr txBox="1">
            <a:spLocks/>
          </p:cNvSpPr>
          <p:nvPr/>
        </p:nvSpPr>
        <p:spPr>
          <a:xfrm>
            <a:off x="834784" y="398834"/>
            <a:ext cx="5390920" cy="63035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latin typeface="+mj-lt"/>
              </a:rPr>
              <a:t>Used for identifying LEP students. LEP is a minimum data element that </a:t>
            </a:r>
            <a:r>
              <a:rPr lang="en-US" sz="3200" dirty="0" err="1">
                <a:latin typeface="+mj-lt"/>
              </a:rPr>
              <a:t>USDoE</a:t>
            </a:r>
            <a:r>
              <a:rPr lang="en-US" sz="3200" dirty="0">
                <a:latin typeface="+mj-lt"/>
              </a:rPr>
              <a:t> expects all states to collect. </a:t>
            </a:r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US" sz="3200" dirty="0">
              <a:latin typeface="+mj-lt"/>
            </a:endParaRPr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latin typeface="+mj-lt"/>
              </a:rPr>
              <a:t>Teachers are only required to pre-test on the student’s first day of attendance. </a:t>
            </a:r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US" sz="3200" dirty="0">
              <a:latin typeface="+mj-lt"/>
            </a:endParaRPr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latin typeface="+mj-lt"/>
              </a:rPr>
              <a:t>Post-testing at the end of the summer program is </a:t>
            </a:r>
            <a:r>
              <a:rPr lang="en-US" sz="3200" b="1" u="sng" dirty="0">
                <a:solidFill>
                  <a:schemeClr val="accent2"/>
                </a:solidFill>
              </a:rPr>
              <a:t>NOT</a:t>
            </a:r>
            <a:r>
              <a:rPr lang="en-US" sz="3200" dirty="0">
                <a:latin typeface="+mj-lt"/>
              </a:rPr>
              <a:t> required.</a:t>
            </a:r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US" sz="1200" dirty="0"/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US" sz="1200" dirty="0"/>
          </a:p>
          <a:p>
            <a:pPr marL="0" indent="0"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Google Shape;191;p12">
            <a:extLst>
              <a:ext uri="{FF2B5EF4-FFF2-40B4-BE49-F238E27FC236}">
                <a16:creationId xmlns:a16="http://schemas.microsoft.com/office/drawing/2014/main" id="{84B57A40-78C7-239D-A8D8-D5F113C4F31F}"/>
              </a:ext>
            </a:extLst>
          </p:cNvPr>
          <p:cNvSpPr txBox="1">
            <a:spLocks/>
          </p:cNvSpPr>
          <p:nvPr/>
        </p:nvSpPr>
        <p:spPr>
          <a:xfrm>
            <a:off x="6517532" y="5315385"/>
            <a:ext cx="4303161" cy="962783"/>
          </a:xfrm>
          <a:prstGeom prst="rect">
            <a:avLst/>
          </a:prstGeom>
          <a:solidFill>
            <a:schemeClr val="accent1"/>
          </a:solidFill>
          <a:effectLst>
            <a:softEdge rad="75567"/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i="1" dirty="0">
                <a:solidFill>
                  <a:schemeClr val="bg1"/>
                </a:solidFill>
                <a:latin typeface="+mj-lt"/>
              </a:rPr>
              <a:t>*You are welcome to use </a:t>
            </a:r>
            <a:r>
              <a:rPr lang="en-US" sz="1800" b="1" i="1" dirty="0">
                <a:solidFill>
                  <a:srgbClr val="FFFF00"/>
                </a:solidFill>
              </a:rPr>
              <a:t>OELPA</a:t>
            </a:r>
            <a:r>
              <a:rPr lang="en-US" sz="1800" b="1" i="1" dirty="0">
                <a:solidFill>
                  <a:schemeClr val="bg1"/>
                </a:solidFill>
                <a:latin typeface="+mj-lt"/>
              </a:rPr>
              <a:t> data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i="1" dirty="0">
                <a:solidFill>
                  <a:schemeClr val="bg1"/>
                </a:solidFill>
                <a:latin typeface="+mj-lt"/>
              </a:rPr>
              <a:t>to identify LEP students in place of the IPT</a:t>
            </a:r>
            <a:endParaRPr lang="en-US" sz="1000" b="1" i="1" dirty="0">
              <a:solidFill>
                <a:srgbClr val="3F5378"/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3631DD-DD1F-AD29-0A59-229C0C9A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43C1B-443D-3742-BAFB-7C45293B3D8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9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F2D2C-91EA-BBD6-3C2A-FCBB27D74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2" y="0"/>
            <a:ext cx="10186647" cy="6845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147FB-2174-E845-398B-5EDBF0916993}"/>
              </a:ext>
            </a:extLst>
          </p:cNvPr>
          <p:cNvSpPr txBox="1"/>
          <p:nvPr/>
        </p:nvSpPr>
        <p:spPr>
          <a:xfrm>
            <a:off x="-15465" y="4119218"/>
            <a:ext cx="12202382" cy="17235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       </a:t>
            </a:r>
          </a:p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High School Students</a:t>
            </a: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0935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7DE37F-40A9-E5F2-E454-6046B42C9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928" y="1531824"/>
            <a:ext cx="4676143" cy="2292026"/>
          </a:xfrm>
          <a:prstGeom prst="rect">
            <a:avLst/>
          </a:prstGeom>
        </p:spPr>
      </p:pic>
      <p:sp>
        <p:nvSpPr>
          <p:cNvPr id="6" name="Google Shape;214;p13">
            <a:extLst>
              <a:ext uri="{FF2B5EF4-FFF2-40B4-BE49-F238E27FC236}">
                <a16:creationId xmlns:a16="http://schemas.microsoft.com/office/drawing/2014/main" id="{461D52F0-C39F-068E-EF46-D56D3DE43350}"/>
              </a:ext>
            </a:extLst>
          </p:cNvPr>
          <p:cNvSpPr txBox="1">
            <a:spLocks/>
          </p:cNvSpPr>
          <p:nvPr/>
        </p:nvSpPr>
        <p:spPr>
          <a:xfrm>
            <a:off x="852791" y="3652455"/>
            <a:ext cx="10486418" cy="1791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Bef>
                <a:spcPts val="0"/>
              </a:spcBef>
              <a:buFont typeface="Roboto Condensed Light"/>
              <a:buNone/>
            </a:pPr>
            <a:r>
              <a:rPr lang="en-US" sz="4000" b="1" dirty="0">
                <a:solidFill>
                  <a:schemeClr val="accent2"/>
                </a:solidFill>
              </a:rPr>
              <a:t>Options/Information for Online Coursework through the Ohio Migrant Education Program</a:t>
            </a:r>
          </a:p>
        </p:txBody>
      </p:sp>
      <p:sp>
        <p:nvSpPr>
          <p:cNvPr id="7" name="Google Shape;214;p13">
            <a:extLst>
              <a:ext uri="{FF2B5EF4-FFF2-40B4-BE49-F238E27FC236}">
                <a16:creationId xmlns:a16="http://schemas.microsoft.com/office/drawing/2014/main" id="{10FF7F51-E82E-E8EF-CC40-FAEBDA765E4D}"/>
              </a:ext>
            </a:extLst>
          </p:cNvPr>
          <p:cNvSpPr txBox="1">
            <a:spLocks/>
          </p:cNvSpPr>
          <p:nvPr/>
        </p:nvSpPr>
        <p:spPr>
          <a:xfrm>
            <a:off x="2799150" y="5413690"/>
            <a:ext cx="6593700" cy="10051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Gary Herman, APEX Coordinator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i="1" dirty="0" err="1">
                <a:latin typeface="+mj-lt"/>
              </a:rPr>
              <a:t>GaryHerman@PutnamCountyESC.org</a:t>
            </a:r>
            <a:endParaRPr lang="en-US" b="1" i="1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FAEB03-CC72-D235-1611-43FD084E3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+mn-lt"/>
              </a:rPr>
              <a:t>Secondary Credit Recovery</a:t>
            </a:r>
          </a:p>
        </p:txBody>
      </p:sp>
    </p:spTree>
    <p:extLst>
      <p:ext uri="{BB962C8B-B14F-4D97-AF65-F5344CB8AC3E}">
        <p14:creationId xmlns:p14="http://schemas.microsoft.com/office/powerpoint/2010/main" val="3779624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970761-8DC6-CBB1-7097-92E7CFB86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" y="5289630"/>
            <a:ext cx="12191645" cy="1568370"/>
          </a:xfrm>
          <a:solidFill>
            <a:schemeClr val="accent6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Ohio Agricultural Trends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CFBA3F-E2E1-9741-9676-B288ADA87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9117" cy="528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296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810D0-9ADF-F8AA-C3AD-9CD104F54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57" y="627903"/>
            <a:ext cx="4220961" cy="5728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6BA59E-C040-0203-CFE0-6957F2CC9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703" y="627904"/>
            <a:ext cx="6911340" cy="5728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B30777-A260-160B-4553-CB2EDBFDE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508" y="176280"/>
            <a:ext cx="3875632" cy="189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361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80AD-7894-B998-9685-D324D2819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665" y="0"/>
            <a:ext cx="7836508" cy="1325563"/>
          </a:xfrm>
        </p:spPr>
        <p:txBody>
          <a:bodyPr>
            <a:normAutofit/>
          </a:bodyPr>
          <a:lstStyle/>
          <a:p>
            <a:pPr algn="ctr"/>
            <a:r>
              <a:rPr lang="en" sz="5400" b="1" dirty="0">
                <a:latin typeface="+mn-lt"/>
              </a:rPr>
              <a:t>APEX Course Registration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60C0C-4B3A-73EB-BCF6-A5C3D6D78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258684"/>
            <a:ext cx="12047838" cy="359931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en-US" sz="5800" b="1" dirty="0"/>
              <a:t>Fill out online Registration Form at: </a:t>
            </a:r>
          </a:p>
          <a:p>
            <a:pPr marL="0" indent="0" algn="ctr">
              <a:spcBef>
                <a:spcPts val="0"/>
              </a:spcBef>
              <a:buFont typeface="Wingdings 3" charset="2"/>
              <a:buNone/>
            </a:pPr>
            <a:endParaRPr lang="en-US" sz="5800" b="1" dirty="0">
              <a:solidFill>
                <a:schemeClr val="bg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en-US" sz="4000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bit.ly/MigrantCourseRegistration</a:t>
            </a:r>
            <a:endParaRPr lang="en-US" sz="4000" dirty="0">
              <a:solidFill>
                <a:schemeClr val="accent2"/>
              </a:solidFill>
            </a:endParaRP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endParaRPr lang="en-US" sz="2400" dirty="0"/>
          </a:p>
          <a:p>
            <a:pPr marL="457200" indent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None/>
            </a:pPr>
            <a:endParaRPr lang="en-US" sz="3500" b="1" i="1" dirty="0">
              <a:latin typeface="+mj-lt"/>
            </a:endParaRPr>
          </a:p>
          <a:p>
            <a:pPr marL="457200" indent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None/>
            </a:pPr>
            <a:r>
              <a:rPr lang="en-US" sz="3500" b="1" i="1" dirty="0">
                <a:latin typeface="+mj-lt"/>
              </a:rPr>
              <a:t>Teacher who submits request will receive confirmation, and a link will be emailed to the TR Clerk.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788F6-81FB-2D2A-E7DE-806BE2DDE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CC6-1C49-3442-BD9C-B5FEC2B92502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A65DDA-90C1-BCF9-83B1-F27453089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184" y="1223202"/>
            <a:ext cx="3875632" cy="189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795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EAC51-C5B7-450F-5510-2952B8964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" sz="6000" b="1" dirty="0">
                <a:latin typeface="+mn-lt"/>
              </a:rPr>
              <a:t>APEX Registration Process</a:t>
            </a:r>
            <a:endParaRPr lang="en-US" sz="6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01397-8D9A-ACA9-5CC6-B109BE354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313" y="1581666"/>
            <a:ext cx="11685373" cy="505259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en" sz="3200" dirty="0"/>
              <a:t>1. Contact Corina for verification of course option at:</a:t>
            </a:r>
            <a:endParaRPr lang="en-US" sz="3200" dirty="0"/>
          </a:p>
          <a:p>
            <a:pPr marL="457200" indent="0">
              <a:spcBef>
                <a:spcPts val="0"/>
              </a:spcBef>
              <a:buNone/>
            </a:pPr>
            <a:r>
              <a:rPr lang="en-US" sz="3200" b="1" i="1" dirty="0">
                <a:solidFill>
                  <a:schemeClr val="accent6"/>
                </a:solidFill>
                <a:hlinkClick r:id="rId2"/>
              </a:rPr>
              <a:t>Corina.Barranco@nwoesc.org</a:t>
            </a:r>
            <a:endParaRPr lang="en-US" sz="3200" b="1" i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200" i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en-US" sz="3200" dirty="0"/>
              <a:t>2. Fill out online Registration Form: </a:t>
            </a:r>
            <a:r>
              <a:rPr lang="en-US" sz="3200" dirty="0">
                <a:hlinkClick r:id="rId3"/>
              </a:rPr>
              <a:t>bit.ly/MigrantCourseRegistration</a:t>
            </a:r>
            <a:endParaRPr lang="en-US" sz="3200" dirty="0"/>
          </a:p>
          <a:p>
            <a:pPr marL="68580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3200" i="1" dirty="0">
                <a:latin typeface="+mj-lt"/>
              </a:rPr>
              <a:t>Person who submits request will receive confirmation of submission and a link will be emailed to the TR Clerk.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None/>
            </a:pPr>
            <a:endParaRPr lang="en-US" sz="32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en" sz="3200" dirty="0"/>
              <a:t>3. Contact Gary if you have any questions</a:t>
            </a:r>
            <a:endParaRPr lang="en-US" sz="3200" dirty="0"/>
          </a:p>
          <a:p>
            <a:pPr marL="457200" indent="0">
              <a:lnSpc>
                <a:spcPct val="115000"/>
              </a:lnSpc>
              <a:spcBef>
                <a:spcPts val="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None/>
            </a:pPr>
            <a:r>
              <a:rPr lang="en-US" sz="3200" b="1" i="1" dirty="0">
                <a:solidFill>
                  <a:schemeClr val="accent6"/>
                </a:solidFill>
                <a:hlinkClick r:id="rId4"/>
              </a:rPr>
              <a:t>Gary.Herman@putnamcountyesc.org</a:t>
            </a:r>
            <a:endParaRPr lang="en-US" sz="3200" b="1" i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16A029-A8C4-17DB-4C23-E7EF09CBF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944" y="4759121"/>
            <a:ext cx="3825627" cy="187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47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F2D2C-91EA-BBD6-3C2A-FCBB27D74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2" y="0"/>
            <a:ext cx="10186647" cy="6845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147FB-2174-E845-398B-5EDBF0916993}"/>
              </a:ext>
            </a:extLst>
          </p:cNvPr>
          <p:cNvSpPr txBox="1"/>
          <p:nvPr/>
        </p:nvSpPr>
        <p:spPr>
          <a:xfrm>
            <a:off x="-15465" y="4119218"/>
            <a:ext cx="12202382" cy="17235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       </a:t>
            </a:r>
          </a:p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Out-of-School Youth (H-2A)</a:t>
            </a: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75703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95F8B5-45C4-8C97-8963-9A8CC95B5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3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H-2A Instructional Offerings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BEC78-7D6B-9227-EEA3-5568A224C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5833"/>
            <a:ext cx="10694505" cy="5622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36D399-083C-4001-6347-8F477301E5AD}"/>
              </a:ext>
            </a:extLst>
          </p:cNvPr>
          <p:cNvSpPr txBox="1"/>
          <p:nvPr/>
        </p:nvSpPr>
        <p:spPr>
          <a:xfrm>
            <a:off x="8031892" y="2780270"/>
            <a:ext cx="4160108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English Tutoring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2536E4-E332-06F6-A17D-D4B53C78FC74}"/>
              </a:ext>
            </a:extLst>
          </p:cNvPr>
          <p:cNvSpPr txBox="1"/>
          <p:nvPr/>
        </p:nvSpPr>
        <p:spPr>
          <a:xfrm>
            <a:off x="8031892" y="4131279"/>
            <a:ext cx="4151867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Life Skills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659F29-B847-703A-82E0-B250F6A7AE2B}"/>
              </a:ext>
            </a:extLst>
          </p:cNvPr>
          <p:cNvSpPr txBox="1"/>
          <p:nvPr/>
        </p:nvSpPr>
        <p:spPr>
          <a:xfrm>
            <a:off x="8031892" y="5507000"/>
            <a:ext cx="4143631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Workforce Training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63C4D8-90D2-98D7-0401-FE4B9C999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CC6-1C49-3442-BD9C-B5FEC2B9250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29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CE74A-B70E-A0E7-CF91-6F1724B86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61613"/>
            <a:ext cx="5053445" cy="26154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9AB6244-7C0E-8EF0-EF56-26551DF9573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Supports for Out-of-School Youth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E26938-AB3D-76D1-8AED-59F18E431B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712033"/>
            <a:ext cx="5181600" cy="14649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www.osyconsortium.org</a:t>
            </a:r>
            <a:r>
              <a:rPr lang="en-US" dirty="0">
                <a:hlinkClick r:id="rId3"/>
              </a:rPr>
              <a:t>/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BD7197-1336-E12E-F30E-72A846E5E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4712033"/>
            <a:ext cx="5181600" cy="14649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www.idr-consortium.net</a:t>
            </a:r>
            <a:r>
              <a:rPr lang="en-US" dirty="0">
                <a:hlinkClick r:id="rId4"/>
              </a:rPr>
              <a:t>/</a:t>
            </a:r>
            <a:endParaRPr lang="en-US" dirty="0"/>
          </a:p>
        </p:txBody>
      </p:sp>
      <p:pic>
        <p:nvPicPr>
          <p:cNvPr id="1026" name="Picture 2" descr="Welcome to IDRC">
            <a:extLst>
              <a:ext uri="{FF2B5EF4-FFF2-40B4-BE49-F238E27FC236}">
                <a16:creationId xmlns:a16="http://schemas.microsoft.com/office/drawing/2014/main" id="{2EEBC855-D957-FD14-4C3A-7C97A2098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393" y="2087945"/>
            <a:ext cx="5178674" cy="222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5114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0A566-BBD6-1147-B021-535B1510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99" y="457201"/>
            <a:ext cx="11157455" cy="91482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+mn-lt"/>
              </a:rPr>
              <a:t>GROUP ACTIVITY #1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AE4C0-B276-4B4E-A805-BB1A2A6D6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200" y="1673610"/>
            <a:ext cx="11157455" cy="4727189"/>
          </a:xfrm>
        </p:spPr>
        <p:txBody>
          <a:bodyPr>
            <a:noAutofit/>
          </a:bodyPr>
          <a:lstStyle/>
          <a:p>
            <a:pPr marL="88900" indent="0">
              <a:lnSpc>
                <a:spcPct val="100000"/>
              </a:lnSpc>
              <a:buNone/>
            </a:pPr>
            <a:r>
              <a:rPr lang="en-US" sz="3600" b="1" dirty="0"/>
              <a:t>What educational resources do you plan to use this summer:</a:t>
            </a:r>
          </a:p>
          <a:p>
            <a:pPr marL="914400">
              <a:lnSpc>
                <a:spcPct val="150000"/>
              </a:lnSpc>
            </a:pPr>
            <a:r>
              <a:rPr lang="en-US" sz="3600" dirty="0"/>
              <a:t>PreK (ages 3-5)</a:t>
            </a:r>
          </a:p>
          <a:p>
            <a:pPr marL="914400">
              <a:lnSpc>
                <a:spcPct val="150000"/>
              </a:lnSpc>
            </a:pPr>
            <a:r>
              <a:rPr lang="en-US" sz="3600" dirty="0"/>
              <a:t>Grades K-8</a:t>
            </a:r>
          </a:p>
          <a:p>
            <a:pPr marL="914400">
              <a:lnSpc>
                <a:spcPct val="150000"/>
              </a:lnSpc>
            </a:pPr>
            <a:r>
              <a:rPr lang="en-US" sz="3600" dirty="0"/>
              <a:t>High School Students</a:t>
            </a:r>
          </a:p>
          <a:p>
            <a:pPr marL="914400">
              <a:lnSpc>
                <a:spcPct val="150000"/>
              </a:lnSpc>
            </a:pPr>
            <a:r>
              <a:rPr lang="en-US" sz="3600" dirty="0"/>
              <a:t>Out-of-School Youth (OSY)… </a:t>
            </a:r>
            <a:r>
              <a:rPr lang="en-US" sz="3600" i="1" dirty="0">
                <a:latin typeface="+mj-lt"/>
              </a:rPr>
              <a:t>including H-2A workers</a:t>
            </a:r>
          </a:p>
        </p:txBody>
      </p:sp>
    </p:spTree>
    <p:extLst>
      <p:ext uri="{BB962C8B-B14F-4D97-AF65-F5344CB8AC3E}">
        <p14:creationId xmlns:p14="http://schemas.microsoft.com/office/powerpoint/2010/main" val="12171257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xican migrant workers harvest organic parsley at a farm in Wellington, Colorado, in 2011.">
            <a:extLst>
              <a:ext uri="{FF2B5EF4-FFF2-40B4-BE49-F238E27FC236}">
                <a16:creationId xmlns:a16="http://schemas.microsoft.com/office/drawing/2014/main" id="{0E10201A-5611-2035-0AD7-7AC229A0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D4D4146-70E0-BD92-EFED-2612414A89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311" y="233204"/>
            <a:ext cx="11809377" cy="1946784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C000"/>
                </a:solidFill>
                <a:latin typeface="+mn-lt"/>
              </a:rPr>
              <a:t>IMAGE </a:t>
            </a:r>
            <a:r>
              <a:rPr lang="en-US" sz="9600" b="1" dirty="0">
                <a:solidFill>
                  <a:srgbClr val="FFC000"/>
                </a:solidFill>
              </a:rPr>
              <a:t>Forms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D3FFF-CA26-221F-B986-DF776D2365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8284" y="1837084"/>
            <a:ext cx="1395429" cy="139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52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5911C-3C21-BE39-085F-CE7386E93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6983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+mn-lt"/>
              </a:rPr>
              <a:t>Continuation Of Services  (COS)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4828B-2ED6-B983-BD09-7AFACD724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43" y="1421026"/>
            <a:ext cx="11073714" cy="4830077"/>
          </a:xfrm>
        </p:spPr>
        <p:txBody>
          <a:bodyPr>
            <a:noAutofit/>
          </a:bodyPr>
          <a:lstStyle/>
          <a:p>
            <a:r>
              <a:rPr lang="en-US" sz="3400" dirty="0"/>
              <a:t>Eligibility for Title I-C is only good for 36 months.</a:t>
            </a:r>
          </a:p>
          <a:p>
            <a:r>
              <a:rPr lang="en-US" sz="3400" dirty="0"/>
              <a:t>COS allows the MEP to serve students who reach the end of their eligibility for a maximum of 12 months.</a:t>
            </a:r>
          </a:p>
          <a:p>
            <a:r>
              <a:rPr lang="en-US" sz="3400" dirty="0"/>
              <a:t>The MEP will not count students served through COS.</a:t>
            </a:r>
          </a:p>
          <a:p>
            <a:r>
              <a:rPr lang="en-US" sz="3400" dirty="0"/>
              <a:t>OMEC approval is required before COS can be offered. </a:t>
            </a:r>
          </a:p>
          <a:p>
            <a:r>
              <a:rPr lang="en-US" sz="3400" dirty="0"/>
              <a:t>The reporting process for COS students is completely different from migrant-eligible students.</a:t>
            </a:r>
          </a:p>
          <a:p>
            <a:r>
              <a:rPr lang="en-US" sz="3400" dirty="0"/>
              <a:t>Students must be “At Risk” of failing to qualify for COS.</a:t>
            </a:r>
          </a:p>
        </p:txBody>
      </p:sp>
    </p:spTree>
    <p:extLst>
      <p:ext uri="{BB962C8B-B14F-4D97-AF65-F5344CB8AC3E}">
        <p14:creationId xmlns:p14="http://schemas.microsoft.com/office/powerpoint/2010/main" val="2426986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70AE3D1-3D2B-00F3-8D14-C4966CDA0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93" y="0"/>
            <a:ext cx="9599613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655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A897351-1E3D-77DD-3ADF-9781B49B447C}"/>
              </a:ext>
            </a:extLst>
          </p:cNvPr>
          <p:cNvSpPr/>
          <p:nvPr/>
        </p:nvSpPr>
        <p:spPr>
          <a:xfrm>
            <a:off x="446014" y="3798093"/>
            <a:ext cx="5935735" cy="287972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5F67FD-CF2A-6F57-EE45-86CA1F116E30}"/>
              </a:ext>
            </a:extLst>
          </p:cNvPr>
          <p:cNvSpPr/>
          <p:nvPr/>
        </p:nvSpPr>
        <p:spPr>
          <a:xfrm>
            <a:off x="495300" y="581025"/>
            <a:ext cx="11250686" cy="14001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34273-C16C-4F4A-BF26-9C8BBBD53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700089"/>
          </a:xfrm>
        </p:spPr>
        <p:txBody>
          <a:bodyPr>
            <a:normAutofit/>
          </a:bodyPr>
          <a:lstStyle/>
          <a:p>
            <a:r>
              <a:rPr lang="en-US" b="1" dirty="0"/>
              <a:t>National Dropout Rate = 5.3%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538645-AB40-4649-BDC1-58E7576BE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33836"/>
            <a:ext cx="5391150" cy="14430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300" b="1" dirty="0">
                <a:latin typeface="+mj-lt"/>
              </a:rPr>
              <a:t>High School students lose credit due to differing graduation requirements.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6054D-B5C6-E813-0500-EDF6F8252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025" y="3978275"/>
            <a:ext cx="2353505" cy="287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3FDA80-1AA1-09F4-A6FB-F2557E66E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480" y="3843338"/>
            <a:ext cx="2353505" cy="198675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A246B99-CB12-6E14-4C50-CFE2751CCBCB}"/>
              </a:ext>
            </a:extLst>
          </p:cNvPr>
          <p:cNvSpPr/>
          <p:nvPr/>
        </p:nvSpPr>
        <p:spPr>
          <a:xfrm>
            <a:off x="495300" y="2188369"/>
            <a:ext cx="11250685" cy="14001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1F07B29-CB81-47B3-3379-B8A3958CC1EB}"/>
              </a:ext>
            </a:extLst>
          </p:cNvPr>
          <p:cNvSpPr txBox="1">
            <a:spLocks/>
          </p:cNvSpPr>
          <p:nvPr/>
        </p:nvSpPr>
        <p:spPr>
          <a:xfrm>
            <a:off x="857250" y="2281237"/>
            <a:ext cx="10515600" cy="652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Child Labor Laws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1BF841-EA3F-76BC-69E5-7D2D5A3958C5}"/>
              </a:ext>
            </a:extLst>
          </p:cNvPr>
          <p:cNvSpPr txBox="1"/>
          <p:nvPr/>
        </p:nvSpPr>
        <p:spPr>
          <a:xfrm>
            <a:off x="828675" y="1171575"/>
            <a:ext cx="6991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dirty="0">
                <a:latin typeface="+mj-lt"/>
              </a:rPr>
              <a:t>[Migrant = 45%]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16A00D-FF34-32DC-D63E-CB5C364DBCED}"/>
              </a:ext>
            </a:extLst>
          </p:cNvPr>
          <p:cNvSpPr txBox="1"/>
          <p:nvPr/>
        </p:nvSpPr>
        <p:spPr>
          <a:xfrm>
            <a:off x="819150" y="2776538"/>
            <a:ext cx="1087755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dirty="0">
                <a:latin typeface="+mj-lt"/>
              </a:rPr>
              <a:t>[Migrant children can legally work at age 12]</a:t>
            </a:r>
          </a:p>
        </p:txBody>
      </p:sp>
    </p:spTree>
    <p:extLst>
      <p:ext uri="{BB962C8B-B14F-4D97-AF65-F5344CB8AC3E}">
        <p14:creationId xmlns:p14="http://schemas.microsoft.com/office/powerpoint/2010/main" val="252026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A2E1-38D1-0755-0B4B-BC37FB784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08" y="107734"/>
            <a:ext cx="11401170" cy="992018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Priority For Services (PFS)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500F3-1F4F-8F45-A6AF-C353AB18F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454" y="1260389"/>
            <a:ext cx="11537092" cy="5597611"/>
          </a:xfrm>
        </p:spPr>
        <p:txBody>
          <a:bodyPr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PFS form must be completed on </a:t>
            </a:r>
            <a:r>
              <a:rPr lang="en-US" sz="4000" b="1" i="1" u="sng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all students</a:t>
            </a:r>
            <a:r>
              <a:rPr lang="en-US" sz="4000" b="1" i="1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participating the the summer MEP.</a:t>
            </a:r>
            <a:endParaRPr lang="en-US" sz="40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Student must meet Criteria I &amp; II for PFS status.</a:t>
            </a:r>
            <a:endParaRPr lang="en-US" sz="40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eacher must explain the supplemental instruction that addresses 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Criteria II </a:t>
            </a: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 those with PFS status.</a:t>
            </a:r>
            <a:endParaRPr lang="en-US" sz="40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This form needs to be completed </a:t>
            </a:r>
            <a:r>
              <a:rPr lang="en-US" sz="4000" b="1" i="1" u="sng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ASAP</a:t>
            </a: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US" sz="40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Use MSIX to determine school interruption.</a:t>
            </a:r>
            <a:endParaRPr lang="en-US" sz="40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All teachers must maintain a list of their PFS students in their classroom.</a:t>
            </a:r>
            <a:endParaRPr lang="en-US" sz="40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680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767AF0E-9E0E-2702-D8A2-9AFF59194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278" y="0"/>
            <a:ext cx="4893542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DFCB98-ACCC-80F2-131C-38CBD5105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00" y="0"/>
            <a:ext cx="4799942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78300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667" y="1600200"/>
            <a:ext cx="11514666" cy="4910028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9"/>
          <p:cNvSpPr txBox="1"/>
          <p:nvPr/>
        </p:nvSpPr>
        <p:spPr>
          <a:xfrm>
            <a:off x="338667" y="609600"/>
            <a:ext cx="1151466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ea typeface="Tahoma"/>
                <a:cs typeface="Tahoma"/>
                <a:sym typeface="Tahoma"/>
              </a:rPr>
              <a:t>Sample IMAGE Attendance Sheet</a:t>
            </a:r>
            <a:endParaRPr sz="5400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idx="1"/>
          </p:nvPr>
        </p:nvSpPr>
        <p:spPr>
          <a:xfrm>
            <a:off x="1039859" y="450610"/>
            <a:ext cx="10300200" cy="5660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Noto Sans Symbols"/>
              <a:buChar char="▪"/>
            </a:pPr>
            <a:r>
              <a:rPr lang="en-US" sz="3200" b="1" dirty="0"/>
              <a:t>1. One form per student.</a:t>
            </a:r>
            <a:endParaRPr sz="32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Noto Sans Symbols"/>
              <a:buChar char="▪"/>
            </a:pPr>
            <a:r>
              <a:rPr lang="en-US" sz="3200" b="1" dirty="0"/>
              <a:t>2. Minimum of 10 instructional/contact hours.</a:t>
            </a:r>
            <a:endParaRPr sz="32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Noto Sans Symbols"/>
              <a:buChar char="▪"/>
            </a:pPr>
            <a:r>
              <a:rPr lang="en-US" sz="3200" b="1" dirty="0"/>
              <a:t>3. If an IMAGE student decides to attend the summer migrant program for just one day, you are NOT required to continue serving that student through IMAGE.</a:t>
            </a:r>
            <a:endParaRPr sz="3200" b="1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tx1"/>
              </a:buClr>
              <a:buSzPts val="2400"/>
              <a:buChar char="▪"/>
            </a:pPr>
            <a:r>
              <a:rPr lang="en-US" sz="3200" b="1" dirty="0"/>
              <a:t>4. You cannot leave a packet of work and count that towards the 10 hours of instructional/contact hours.</a:t>
            </a:r>
            <a:endParaRPr sz="3200" b="1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Noto Sans Symbols"/>
              <a:buChar char="▪"/>
            </a:pPr>
            <a:r>
              <a:rPr lang="en-US" sz="3200" b="1" dirty="0"/>
              <a:t>5. If you cannot complete the 10 hours due to student moving out of your area or the program ending within a week or so of qualified arrival date document that on the form. These will be decided on a case by case basis.</a:t>
            </a:r>
            <a:endParaRPr sz="3200" dirty="0"/>
          </a:p>
        </p:txBody>
      </p:sp>
      <p:sp>
        <p:nvSpPr>
          <p:cNvPr id="285" name="Google Shape;285;p1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  <p:grpSp>
        <p:nvGrpSpPr>
          <p:cNvPr id="286" name="Google Shape;286;p10"/>
          <p:cNvGrpSpPr/>
          <p:nvPr/>
        </p:nvGrpSpPr>
        <p:grpSpPr>
          <a:xfrm rot="-752554">
            <a:off x="10569734" y="5225973"/>
            <a:ext cx="1478223" cy="1489282"/>
            <a:chOff x="5689600" y="2651125"/>
            <a:chExt cx="2044700" cy="1866901"/>
          </a:xfrm>
        </p:grpSpPr>
        <p:sp>
          <p:nvSpPr>
            <p:cNvPr id="287" name="Google Shape;287;p10"/>
            <p:cNvSpPr/>
            <p:nvPr/>
          </p:nvSpPr>
          <p:spPr>
            <a:xfrm>
              <a:off x="5689600" y="3011488"/>
              <a:ext cx="2044700" cy="1506538"/>
            </a:xfrm>
            <a:custGeom>
              <a:avLst/>
              <a:gdLst/>
              <a:ahLst/>
              <a:cxnLst/>
              <a:rect l="l" t="t" r="r" b="b"/>
              <a:pathLst>
                <a:path w="540" h="398" extrusionOk="0">
                  <a:moveTo>
                    <a:pt x="269" y="349"/>
                  </a:moveTo>
                  <a:cubicBezTo>
                    <a:pt x="256" y="349"/>
                    <a:pt x="172" y="398"/>
                    <a:pt x="125" y="351"/>
                  </a:cubicBezTo>
                  <a:cubicBezTo>
                    <a:pt x="0" y="226"/>
                    <a:pt x="36" y="34"/>
                    <a:pt x="145" y="12"/>
                  </a:cubicBezTo>
                  <a:cubicBezTo>
                    <a:pt x="201" y="0"/>
                    <a:pt x="257" y="46"/>
                    <a:pt x="271" y="46"/>
                  </a:cubicBezTo>
                  <a:cubicBezTo>
                    <a:pt x="269" y="46"/>
                    <a:pt x="269" y="46"/>
                    <a:pt x="269" y="46"/>
                  </a:cubicBezTo>
                  <a:cubicBezTo>
                    <a:pt x="283" y="46"/>
                    <a:pt x="339" y="0"/>
                    <a:pt x="396" y="12"/>
                  </a:cubicBezTo>
                  <a:cubicBezTo>
                    <a:pt x="504" y="34"/>
                    <a:pt x="540" y="226"/>
                    <a:pt x="415" y="351"/>
                  </a:cubicBezTo>
                  <a:cubicBezTo>
                    <a:pt x="368" y="398"/>
                    <a:pt x="284" y="349"/>
                    <a:pt x="271" y="349"/>
                  </a:cubicBezTo>
                  <a:lnTo>
                    <a:pt x="269" y="349"/>
                  </a:lnTo>
                  <a:close/>
                </a:path>
              </a:pathLst>
            </a:custGeom>
            <a:noFill/>
            <a:ln w="444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>
              <a:off x="6657975" y="2651125"/>
              <a:ext cx="330200" cy="560388"/>
            </a:xfrm>
            <a:custGeom>
              <a:avLst/>
              <a:gdLst/>
              <a:ahLst/>
              <a:cxnLst/>
              <a:rect l="l" t="t" r="r" b="b"/>
              <a:pathLst>
                <a:path w="87" h="148" extrusionOk="0">
                  <a:moveTo>
                    <a:pt x="1" y="138"/>
                  </a:moveTo>
                  <a:cubicBezTo>
                    <a:pt x="3" y="97"/>
                    <a:pt x="30" y="37"/>
                    <a:pt x="67" y="6"/>
                  </a:cubicBezTo>
                  <a:cubicBezTo>
                    <a:pt x="75" y="0"/>
                    <a:pt x="87" y="11"/>
                    <a:pt x="82" y="17"/>
                  </a:cubicBezTo>
                  <a:cubicBezTo>
                    <a:pt x="40" y="64"/>
                    <a:pt x="24" y="101"/>
                    <a:pt x="19" y="140"/>
                  </a:cubicBezTo>
                  <a:cubicBezTo>
                    <a:pt x="19" y="147"/>
                    <a:pt x="0" y="148"/>
                    <a:pt x="1" y="1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6302375" y="2678113"/>
              <a:ext cx="420688" cy="412750"/>
            </a:xfrm>
            <a:custGeom>
              <a:avLst/>
              <a:gdLst/>
              <a:ahLst/>
              <a:cxnLst/>
              <a:rect l="l" t="t" r="r" b="b"/>
              <a:pathLst>
                <a:path w="111" h="109" extrusionOk="0">
                  <a:moveTo>
                    <a:pt x="111" y="98"/>
                  </a:moveTo>
                  <a:cubicBezTo>
                    <a:pt x="107" y="32"/>
                    <a:pt x="58" y="0"/>
                    <a:pt x="12" y="1"/>
                  </a:cubicBezTo>
                  <a:cubicBezTo>
                    <a:pt x="0" y="54"/>
                    <a:pt x="54" y="109"/>
                    <a:pt x="111" y="98"/>
                  </a:cubicBezTo>
                  <a:close/>
                </a:path>
              </a:pathLst>
            </a:custGeom>
            <a:noFill/>
            <a:ln w="444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90" name="Google Shape;290;p10"/>
          <p:cNvGrpSpPr/>
          <p:nvPr/>
        </p:nvGrpSpPr>
        <p:grpSpPr>
          <a:xfrm rot="-2700000">
            <a:off x="761712" y="4696361"/>
            <a:ext cx="432041" cy="2548504"/>
            <a:chOff x="1440" y="1467"/>
            <a:chExt cx="405" cy="2389"/>
          </a:xfrm>
        </p:grpSpPr>
        <p:sp>
          <p:nvSpPr>
            <p:cNvPr id="291" name="Google Shape;291;p10"/>
            <p:cNvSpPr/>
            <p:nvPr/>
          </p:nvSpPr>
          <p:spPr>
            <a:xfrm>
              <a:off x="1442" y="1874"/>
              <a:ext cx="398" cy="1982"/>
            </a:xfrm>
            <a:custGeom>
              <a:avLst/>
              <a:gdLst/>
              <a:ahLst/>
              <a:cxnLst/>
              <a:rect l="l" t="t" r="r" b="b"/>
              <a:pathLst>
                <a:path w="398" h="1982" extrusionOk="0">
                  <a:moveTo>
                    <a:pt x="0" y="0"/>
                  </a:moveTo>
                  <a:lnTo>
                    <a:pt x="0" y="1569"/>
                  </a:lnTo>
                  <a:lnTo>
                    <a:pt x="188" y="1982"/>
                  </a:lnTo>
                  <a:lnTo>
                    <a:pt x="398" y="1564"/>
                  </a:lnTo>
                  <a:lnTo>
                    <a:pt x="39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1440" y="1467"/>
              <a:ext cx="405" cy="352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" y="136"/>
                  </a:moveTo>
                  <a:cubicBezTo>
                    <a:pt x="1" y="148"/>
                    <a:pt x="0" y="37"/>
                    <a:pt x="0" y="23"/>
                  </a:cubicBezTo>
                  <a:cubicBezTo>
                    <a:pt x="0" y="14"/>
                    <a:pt x="7" y="1"/>
                    <a:pt x="23" y="1"/>
                  </a:cubicBezTo>
                  <a:cubicBezTo>
                    <a:pt x="35" y="1"/>
                    <a:pt x="136" y="0"/>
                    <a:pt x="143" y="0"/>
                  </a:cubicBezTo>
                  <a:cubicBezTo>
                    <a:pt x="151" y="0"/>
                    <a:pt x="164" y="6"/>
                    <a:pt x="166" y="21"/>
                  </a:cubicBezTo>
                  <a:cubicBezTo>
                    <a:pt x="168" y="36"/>
                    <a:pt x="166" y="135"/>
                    <a:pt x="166" y="135"/>
                  </a:cubicBezTo>
                  <a:lnTo>
                    <a:pt x="1" y="136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1443" y="1825"/>
              <a:ext cx="398" cy="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1440" y="3407"/>
              <a:ext cx="400" cy="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1567" y="3716"/>
              <a:ext cx="136" cy="26"/>
            </a:xfrm>
            <a:custGeom>
              <a:avLst/>
              <a:gdLst/>
              <a:ahLst/>
              <a:cxnLst/>
              <a:rect l="l" t="t" r="r" b="b"/>
              <a:pathLst>
                <a:path w="157" h="41" extrusionOk="0">
                  <a:moveTo>
                    <a:pt x="135" y="41"/>
                  </a:moveTo>
                  <a:lnTo>
                    <a:pt x="22" y="41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35" y="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10611881" y="176783"/>
            <a:ext cx="1335741" cy="1335741"/>
            <a:chOff x="9753600" y="2667000"/>
            <a:chExt cx="1115122" cy="1115122"/>
          </a:xfrm>
        </p:grpSpPr>
        <p:sp>
          <p:nvSpPr>
            <p:cNvPr id="297" name="Google Shape;297;p10"/>
            <p:cNvSpPr/>
            <p:nvPr/>
          </p:nvSpPr>
          <p:spPr>
            <a:xfrm>
              <a:off x="9753600" y="2667000"/>
              <a:ext cx="1115122" cy="1115122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10210800" y="2819400"/>
              <a:ext cx="134478" cy="134478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>
              <a:off x="10515600" y="2895600"/>
              <a:ext cx="71988" cy="71988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10058400" y="3124200"/>
              <a:ext cx="71988" cy="71988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10668000" y="3200400"/>
              <a:ext cx="71988" cy="71988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9982200" y="2918958"/>
              <a:ext cx="48630" cy="4863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583582" y="1560209"/>
            <a:ext cx="714376" cy="758825"/>
          </a:xfrm>
          <a:custGeom>
            <a:avLst/>
            <a:gdLst/>
            <a:ahLst/>
            <a:cxnLst/>
            <a:rect l="l" t="t" r="r" b="b"/>
            <a:pathLst>
              <a:path w="325" h="345" extrusionOk="0">
                <a:moveTo>
                  <a:pt x="163" y="0"/>
                </a:moveTo>
                <a:cubicBezTo>
                  <a:pt x="163" y="0"/>
                  <a:pt x="141" y="100"/>
                  <a:pt x="122" y="128"/>
                </a:cubicBezTo>
                <a:cubicBezTo>
                  <a:pt x="104" y="155"/>
                  <a:pt x="0" y="171"/>
                  <a:pt x="0" y="171"/>
                </a:cubicBezTo>
                <a:cubicBezTo>
                  <a:pt x="0" y="171"/>
                  <a:pt x="93" y="181"/>
                  <a:pt x="121" y="218"/>
                </a:cubicBezTo>
                <a:cubicBezTo>
                  <a:pt x="148" y="256"/>
                  <a:pt x="162" y="345"/>
                  <a:pt x="162" y="345"/>
                </a:cubicBezTo>
                <a:cubicBezTo>
                  <a:pt x="162" y="345"/>
                  <a:pt x="177" y="256"/>
                  <a:pt x="205" y="218"/>
                </a:cubicBezTo>
                <a:cubicBezTo>
                  <a:pt x="233" y="181"/>
                  <a:pt x="325" y="171"/>
                  <a:pt x="325" y="171"/>
                </a:cubicBezTo>
                <a:cubicBezTo>
                  <a:pt x="325" y="171"/>
                  <a:pt x="222" y="155"/>
                  <a:pt x="203" y="128"/>
                </a:cubicBezTo>
                <a:cubicBezTo>
                  <a:pt x="185" y="100"/>
                  <a:pt x="163" y="0"/>
                  <a:pt x="163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4" name="Google Shape;304;p10"/>
          <p:cNvSpPr/>
          <p:nvPr/>
        </p:nvSpPr>
        <p:spPr>
          <a:xfrm>
            <a:off x="256845" y="2550216"/>
            <a:ext cx="476251" cy="504825"/>
          </a:xfrm>
          <a:custGeom>
            <a:avLst/>
            <a:gdLst/>
            <a:ahLst/>
            <a:cxnLst/>
            <a:rect l="l" t="t" r="r" b="b"/>
            <a:pathLst>
              <a:path w="325" h="345" extrusionOk="0">
                <a:moveTo>
                  <a:pt x="163" y="0"/>
                </a:moveTo>
                <a:cubicBezTo>
                  <a:pt x="163" y="0"/>
                  <a:pt x="141" y="100"/>
                  <a:pt x="122" y="128"/>
                </a:cubicBezTo>
                <a:cubicBezTo>
                  <a:pt x="104" y="155"/>
                  <a:pt x="0" y="171"/>
                  <a:pt x="0" y="171"/>
                </a:cubicBezTo>
                <a:cubicBezTo>
                  <a:pt x="0" y="171"/>
                  <a:pt x="93" y="181"/>
                  <a:pt x="121" y="218"/>
                </a:cubicBezTo>
                <a:cubicBezTo>
                  <a:pt x="148" y="256"/>
                  <a:pt x="162" y="345"/>
                  <a:pt x="162" y="345"/>
                </a:cubicBezTo>
                <a:cubicBezTo>
                  <a:pt x="162" y="345"/>
                  <a:pt x="177" y="256"/>
                  <a:pt x="205" y="218"/>
                </a:cubicBezTo>
                <a:cubicBezTo>
                  <a:pt x="233" y="181"/>
                  <a:pt x="325" y="171"/>
                  <a:pt x="325" y="171"/>
                </a:cubicBezTo>
                <a:cubicBezTo>
                  <a:pt x="325" y="171"/>
                  <a:pt x="222" y="155"/>
                  <a:pt x="203" y="128"/>
                </a:cubicBezTo>
                <a:cubicBezTo>
                  <a:pt x="185" y="100"/>
                  <a:pt x="163" y="0"/>
                  <a:pt x="163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5" name="Google Shape;305;p10"/>
          <p:cNvSpPr/>
          <p:nvPr/>
        </p:nvSpPr>
        <p:spPr>
          <a:xfrm rot="-1458032">
            <a:off x="8205721" y="5669132"/>
            <a:ext cx="1191609" cy="1021416"/>
          </a:xfrm>
          <a:custGeom>
            <a:avLst/>
            <a:gdLst/>
            <a:ahLst/>
            <a:cxnLst/>
            <a:rect l="l" t="t" r="r" b="b"/>
            <a:pathLst>
              <a:path w="1069" h="1114" extrusionOk="0">
                <a:moveTo>
                  <a:pt x="642" y="274"/>
                </a:moveTo>
                <a:lnTo>
                  <a:pt x="1007" y="181"/>
                </a:lnTo>
                <a:lnTo>
                  <a:pt x="849" y="522"/>
                </a:lnTo>
                <a:lnTo>
                  <a:pt x="1069" y="856"/>
                </a:lnTo>
                <a:lnTo>
                  <a:pt x="666" y="816"/>
                </a:lnTo>
                <a:lnTo>
                  <a:pt x="432" y="1114"/>
                </a:lnTo>
                <a:lnTo>
                  <a:pt x="370" y="742"/>
                </a:lnTo>
                <a:lnTo>
                  <a:pt x="0" y="584"/>
                </a:lnTo>
                <a:lnTo>
                  <a:pt x="327" y="398"/>
                </a:lnTo>
                <a:lnTo>
                  <a:pt x="353" y="0"/>
                </a:lnTo>
                <a:lnTo>
                  <a:pt x="642" y="274"/>
                </a:lnTo>
                <a:close/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6" name="Google Shape;306;p10"/>
          <p:cNvSpPr/>
          <p:nvPr/>
        </p:nvSpPr>
        <p:spPr>
          <a:xfrm rot="2515572">
            <a:off x="6173646" y="5953831"/>
            <a:ext cx="541255" cy="439782"/>
          </a:xfrm>
          <a:custGeom>
            <a:avLst/>
            <a:gdLst/>
            <a:ahLst/>
            <a:cxnLst/>
            <a:rect l="l" t="t" r="r" b="b"/>
            <a:pathLst>
              <a:path w="325" h="345" extrusionOk="0">
                <a:moveTo>
                  <a:pt x="163" y="0"/>
                </a:moveTo>
                <a:cubicBezTo>
                  <a:pt x="163" y="0"/>
                  <a:pt x="141" y="100"/>
                  <a:pt x="122" y="128"/>
                </a:cubicBezTo>
                <a:cubicBezTo>
                  <a:pt x="104" y="155"/>
                  <a:pt x="0" y="171"/>
                  <a:pt x="0" y="171"/>
                </a:cubicBezTo>
                <a:cubicBezTo>
                  <a:pt x="0" y="171"/>
                  <a:pt x="93" y="181"/>
                  <a:pt x="121" y="218"/>
                </a:cubicBezTo>
                <a:cubicBezTo>
                  <a:pt x="148" y="256"/>
                  <a:pt x="162" y="345"/>
                  <a:pt x="162" y="345"/>
                </a:cubicBezTo>
                <a:cubicBezTo>
                  <a:pt x="162" y="345"/>
                  <a:pt x="177" y="256"/>
                  <a:pt x="205" y="218"/>
                </a:cubicBezTo>
                <a:cubicBezTo>
                  <a:pt x="233" y="181"/>
                  <a:pt x="325" y="171"/>
                  <a:pt x="325" y="171"/>
                </a:cubicBezTo>
                <a:cubicBezTo>
                  <a:pt x="325" y="171"/>
                  <a:pt x="222" y="155"/>
                  <a:pt x="203" y="128"/>
                </a:cubicBezTo>
                <a:cubicBezTo>
                  <a:pt x="185" y="100"/>
                  <a:pt x="163" y="0"/>
                  <a:pt x="163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7" name="Google Shape;307;p10"/>
          <p:cNvSpPr txBox="1"/>
          <p:nvPr/>
        </p:nvSpPr>
        <p:spPr>
          <a:xfrm>
            <a:off x="3223260" y="58293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17375" tIns="117375" rIns="117375" bIns="117375" anchor="ctr" anchorCtr="0">
            <a:normAutofit fontScale="8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Tahoma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  <p:pic>
        <p:nvPicPr>
          <p:cNvPr id="358" name="Google Shape;35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672" y="0"/>
            <a:ext cx="10668000" cy="67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12"/>
          <p:cNvSpPr txBox="1"/>
          <p:nvPr/>
        </p:nvSpPr>
        <p:spPr>
          <a:xfrm>
            <a:off x="9525000" y="297286"/>
            <a:ext cx="1828800" cy="3077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Teacher Form 2025</a:t>
            </a:r>
            <a:endParaRPr dirty="0"/>
          </a:p>
        </p:txBody>
      </p:sp>
      <p:sp>
        <p:nvSpPr>
          <p:cNvPr id="362" name="Google Shape;362;p12"/>
          <p:cNvSpPr txBox="1"/>
          <p:nvPr/>
        </p:nvSpPr>
        <p:spPr>
          <a:xfrm>
            <a:off x="1052053" y="1490246"/>
            <a:ext cx="1986116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Gloria Maya</a:t>
            </a:r>
            <a:endParaRPr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1"/>
          <p:cNvSpPr txBox="1"/>
          <p:nvPr/>
        </p:nvSpPr>
        <p:spPr>
          <a:xfrm>
            <a:off x="5155740" y="14747"/>
            <a:ext cx="704499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Trebuchet MS"/>
                <a:ea typeface="Trebuchet MS"/>
                <a:cs typeface="Trebuchet MS"/>
                <a:sym typeface="Trebuchet MS"/>
              </a:rPr>
              <a:t>IMAGE</a:t>
            </a:r>
            <a:r>
              <a:rPr lang="en-US" sz="5400" dirty="0">
                <a:latin typeface="Trebuchet MS"/>
                <a:ea typeface="Trebuchet MS"/>
                <a:cs typeface="Trebuchet MS"/>
                <a:sym typeface="Trebuchet MS"/>
              </a:rPr>
              <a:t> Daily Log </a:t>
            </a:r>
            <a:endParaRPr dirty="0"/>
          </a:p>
        </p:txBody>
      </p:sp>
      <p:sp>
        <p:nvSpPr>
          <p:cNvPr id="315" name="Google Shape;315;p11"/>
          <p:cNvSpPr/>
          <p:nvPr/>
        </p:nvSpPr>
        <p:spPr>
          <a:xfrm>
            <a:off x="9906000" y="3048000"/>
            <a:ext cx="421864" cy="439622"/>
          </a:xfrm>
          <a:custGeom>
            <a:avLst/>
            <a:gdLst/>
            <a:ahLst/>
            <a:cxnLst/>
            <a:rect l="l" t="t" r="r" b="b"/>
            <a:pathLst>
              <a:path w="1069" h="1114" extrusionOk="0">
                <a:moveTo>
                  <a:pt x="642" y="274"/>
                </a:moveTo>
                <a:lnTo>
                  <a:pt x="1007" y="181"/>
                </a:lnTo>
                <a:lnTo>
                  <a:pt x="849" y="522"/>
                </a:lnTo>
                <a:lnTo>
                  <a:pt x="1069" y="856"/>
                </a:lnTo>
                <a:lnTo>
                  <a:pt x="666" y="816"/>
                </a:lnTo>
                <a:lnTo>
                  <a:pt x="432" y="1114"/>
                </a:lnTo>
                <a:lnTo>
                  <a:pt x="370" y="742"/>
                </a:lnTo>
                <a:lnTo>
                  <a:pt x="0" y="584"/>
                </a:lnTo>
                <a:lnTo>
                  <a:pt x="327" y="398"/>
                </a:lnTo>
                <a:lnTo>
                  <a:pt x="353" y="0"/>
                </a:lnTo>
                <a:lnTo>
                  <a:pt x="642" y="274"/>
                </a:lnTo>
                <a:close/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16" name="Google Shape;316;p11"/>
          <p:cNvGrpSpPr/>
          <p:nvPr/>
        </p:nvGrpSpPr>
        <p:grpSpPr>
          <a:xfrm>
            <a:off x="9677400" y="4876800"/>
            <a:ext cx="1335741" cy="1335741"/>
            <a:chOff x="9753600" y="2667000"/>
            <a:chExt cx="1115122" cy="1115122"/>
          </a:xfrm>
        </p:grpSpPr>
        <p:sp>
          <p:nvSpPr>
            <p:cNvPr id="317" name="Google Shape;317;p11"/>
            <p:cNvSpPr/>
            <p:nvPr/>
          </p:nvSpPr>
          <p:spPr>
            <a:xfrm>
              <a:off x="9753600" y="2667000"/>
              <a:ext cx="1115122" cy="1115122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10210800" y="2819400"/>
              <a:ext cx="134478" cy="134478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10515600" y="2895600"/>
              <a:ext cx="71988" cy="71988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10058400" y="3124200"/>
              <a:ext cx="71988" cy="71988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10668000" y="3200400"/>
              <a:ext cx="71988" cy="71988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9982200" y="2918958"/>
              <a:ext cx="48630" cy="4863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323" name="Google Shape;323;p11"/>
          <p:cNvSpPr/>
          <p:nvPr/>
        </p:nvSpPr>
        <p:spPr>
          <a:xfrm>
            <a:off x="10591800" y="4267200"/>
            <a:ext cx="177570" cy="185045"/>
          </a:xfrm>
          <a:custGeom>
            <a:avLst/>
            <a:gdLst/>
            <a:ahLst/>
            <a:cxnLst/>
            <a:rect l="l" t="t" r="r" b="b"/>
            <a:pathLst>
              <a:path w="1069" h="1114" extrusionOk="0">
                <a:moveTo>
                  <a:pt x="642" y="274"/>
                </a:moveTo>
                <a:lnTo>
                  <a:pt x="1007" y="181"/>
                </a:lnTo>
                <a:lnTo>
                  <a:pt x="849" y="522"/>
                </a:lnTo>
                <a:lnTo>
                  <a:pt x="1069" y="856"/>
                </a:lnTo>
                <a:lnTo>
                  <a:pt x="666" y="816"/>
                </a:lnTo>
                <a:lnTo>
                  <a:pt x="432" y="1114"/>
                </a:lnTo>
                <a:lnTo>
                  <a:pt x="370" y="742"/>
                </a:lnTo>
                <a:lnTo>
                  <a:pt x="0" y="584"/>
                </a:lnTo>
                <a:lnTo>
                  <a:pt x="327" y="398"/>
                </a:lnTo>
                <a:lnTo>
                  <a:pt x="353" y="0"/>
                </a:lnTo>
                <a:lnTo>
                  <a:pt x="642" y="274"/>
                </a:lnTo>
                <a:close/>
              </a:path>
            </a:pathLst>
          </a:cu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4" name="Google Shape;324;p11"/>
          <p:cNvSpPr/>
          <p:nvPr/>
        </p:nvSpPr>
        <p:spPr>
          <a:xfrm>
            <a:off x="11125200" y="4648200"/>
            <a:ext cx="88323" cy="92041"/>
          </a:xfrm>
          <a:custGeom>
            <a:avLst/>
            <a:gdLst/>
            <a:ahLst/>
            <a:cxnLst/>
            <a:rect l="l" t="t" r="r" b="b"/>
            <a:pathLst>
              <a:path w="1069" h="1114" extrusionOk="0">
                <a:moveTo>
                  <a:pt x="642" y="274"/>
                </a:moveTo>
                <a:lnTo>
                  <a:pt x="1007" y="181"/>
                </a:lnTo>
                <a:lnTo>
                  <a:pt x="849" y="522"/>
                </a:lnTo>
                <a:lnTo>
                  <a:pt x="1069" y="856"/>
                </a:lnTo>
                <a:lnTo>
                  <a:pt x="666" y="816"/>
                </a:lnTo>
                <a:lnTo>
                  <a:pt x="432" y="1114"/>
                </a:lnTo>
                <a:lnTo>
                  <a:pt x="370" y="742"/>
                </a:lnTo>
                <a:lnTo>
                  <a:pt x="0" y="584"/>
                </a:lnTo>
                <a:lnTo>
                  <a:pt x="327" y="398"/>
                </a:lnTo>
                <a:lnTo>
                  <a:pt x="353" y="0"/>
                </a:lnTo>
                <a:lnTo>
                  <a:pt x="642" y="274"/>
                </a:lnTo>
                <a:close/>
              </a:path>
            </a:pathLst>
          </a:cu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5" name="Google Shape;325;p11"/>
          <p:cNvSpPr/>
          <p:nvPr/>
        </p:nvSpPr>
        <p:spPr>
          <a:xfrm>
            <a:off x="9372600" y="5791200"/>
            <a:ext cx="177570" cy="185045"/>
          </a:xfrm>
          <a:custGeom>
            <a:avLst/>
            <a:gdLst/>
            <a:ahLst/>
            <a:cxnLst/>
            <a:rect l="l" t="t" r="r" b="b"/>
            <a:pathLst>
              <a:path w="1069" h="1114" extrusionOk="0">
                <a:moveTo>
                  <a:pt x="642" y="274"/>
                </a:moveTo>
                <a:lnTo>
                  <a:pt x="1007" y="181"/>
                </a:lnTo>
                <a:lnTo>
                  <a:pt x="849" y="522"/>
                </a:lnTo>
                <a:lnTo>
                  <a:pt x="1069" y="856"/>
                </a:lnTo>
                <a:lnTo>
                  <a:pt x="666" y="816"/>
                </a:lnTo>
                <a:lnTo>
                  <a:pt x="432" y="1114"/>
                </a:lnTo>
                <a:lnTo>
                  <a:pt x="370" y="742"/>
                </a:lnTo>
                <a:lnTo>
                  <a:pt x="0" y="584"/>
                </a:lnTo>
                <a:lnTo>
                  <a:pt x="327" y="398"/>
                </a:lnTo>
                <a:lnTo>
                  <a:pt x="353" y="0"/>
                </a:lnTo>
                <a:lnTo>
                  <a:pt x="642" y="274"/>
                </a:lnTo>
                <a:close/>
              </a:path>
            </a:pathLst>
          </a:cu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6" name="Google Shape;326;p11"/>
          <p:cNvSpPr/>
          <p:nvPr/>
        </p:nvSpPr>
        <p:spPr>
          <a:xfrm>
            <a:off x="9525000" y="4419600"/>
            <a:ext cx="177570" cy="185045"/>
          </a:xfrm>
          <a:custGeom>
            <a:avLst/>
            <a:gdLst/>
            <a:ahLst/>
            <a:cxnLst/>
            <a:rect l="l" t="t" r="r" b="b"/>
            <a:pathLst>
              <a:path w="1069" h="1114" extrusionOk="0">
                <a:moveTo>
                  <a:pt x="642" y="274"/>
                </a:moveTo>
                <a:lnTo>
                  <a:pt x="1007" y="181"/>
                </a:lnTo>
                <a:lnTo>
                  <a:pt x="849" y="522"/>
                </a:lnTo>
                <a:lnTo>
                  <a:pt x="1069" y="856"/>
                </a:lnTo>
                <a:lnTo>
                  <a:pt x="666" y="816"/>
                </a:lnTo>
                <a:lnTo>
                  <a:pt x="432" y="1114"/>
                </a:lnTo>
                <a:lnTo>
                  <a:pt x="370" y="742"/>
                </a:lnTo>
                <a:lnTo>
                  <a:pt x="0" y="584"/>
                </a:lnTo>
                <a:lnTo>
                  <a:pt x="327" y="398"/>
                </a:lnTo>
                <a:lnTo>
                  <a:pt x="353" y="0"/>
                </a:lnTo>
                <a:lnTo>
                  <a:pt x="642" y="274"/>
                </a:lnTo>
                <a:close/>
              </a:path>
            </a:pathLst>
          </a:cu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11887200" y="5181600"/>
            <a:ext cx="140746" cy="146671"/>
          </a:xfrm>
          <a:custGeom>
            <a:avLst/>
            <a:gdLst/>
            <a:ahLst/>
            <a:cxnLst/>
            <a:rect l="l" t="t" r="r" b="b"/>
            <a:pathLst>
              <a:path w="1069" h="1114" extrusionOk="0">
                <a:moveTo>
                  <a:pt x="642" y="274"/>
                </a:moveTo>
                <a:lnTo>
                  <a:pt x="1007" y="181"/>
                </a:lnTo>
                <a:lnTo>
                  <a:pt x="849" y="522"/>
                </a:lnTo>
                <a:lnTo>
                  <a:pt x="1069" y="856"/>
                </a:lnTo>
                <a:lnTo>
                  <a:pt x="666" y="816"/>
                </a:lnTo>
                <a:lnTo>
                  <a:pt x="432" y="1114"/>
                </a:lnTo>
                <a:lnTo>
                  <a:pt x="370" y="742"/>
                </a:lnTo>
                <a:lnTo>
                  <a:pt x="0" y="584"/>
                </a:lnTo>
                <a:lnTo>
                  <a:pt x="327" y="398"/>
                </a:lnTo>
                <a:lnTo>
                  <a:pt x="353" y="0"/>
                </a:lnTo>
                <a:lnTo>
                  <a:pt x="642" y="274"/>
                </a:lnTo>
                <a:close/>
              </a:path>
            </a:pathLst>
          </a:cu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11201400" y="5486400"/>
            <a:ext cx="88323" cy="92041"/>
          </a:xfrm>
          <a:custGeom>
            <a:avLst/>
            <a:gdLst/>
            <a:ahLst/>
            <a:cxnLst/>
            <a:rect l="l" t="t" r="r" b="b"/>
            <a:pathLst>
              <a:path w="1069" h="1114" extrusionOk="0">
                <a:moveTo>
                  <a:pt x="642" y="274"/>
                </a:moveTo>
                <a:lnTo>
                  <a:pt x="1007" y="181"/>
                </a:lnTo>
                <a:lnTo>
                  <a:pt x="849" y="522"/>
                </a:lnTo>
                <a:lnTo>
                  <a:pt x="1069" y="856"/>
                </a:lnTo>
                <a:lnTo>
                  <a:pt x="666" y="816"/>
                </a:lnTo>
                <a:lnTo>
                  <a:pt x="432" y="1114"/>
                </a:lnTo>
                <a:lnTo>
                  <a:pt x="370" y="742"/>
                </a:lnTo>
                <a:lnTo>
                  <a:pt x="0" y="584"/>
                </a:lnTo>
                <a:lnTo>
                  <a:pt x="327" y="398"/>
                </a:lnTo>
                <a:lnTo>
                  <a:pt x="353" y="0"/>
                </a:lnTo>
                <a:lnTo>
                  <a:pt x="642" y="274"/>
                </a:lnTo>
                <a:close/>
              </a:path>
            </a:pathLst>
          </a:cu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9448800" y="6400800"/>
            <a:ext cx="88323" cy="92041"/>
          </a:xfrm>
          <a:custGeom>
            <a:avLst/>
            <a:gdLst/>
            <a:ahLst/>
            <a:cxnLst/>
            <a:rect l="l" t="t" r="r" b="b"/>
            <a:pathLst>
              <a:path w="1069" h="1114" extrusionOk="0">
                <a:moveTo>
                  <a:pt x="642" y="274"/>
                </a:moveTo>
                <a:lnTo>
                  <a:pt x="1007" y="181"/>
                </a:lnTo>
                <a:lnTo>
                  <a:pt x="849" y="522"/>
                </a:lnTo>
                <a:lnTo>
                  <a:pt x="1069" y="856"/>
                </a:lnTo>
                <a:lnTo>
                  <a:pt x="666" y="816"/>
                </a:lnTo>
                <a:lnTo>
                  <a:pt x="432" y="1114"/>
                </a:lnTo>
                <a:lnTo>
                  <a:pt x="370" y="742"/>
                </a:lnTo>
                <a:lnTo>
                  <a:pt x="0" y="584"/>
                </a:lnTo>
                <a:lnTo>
                  <a:pt x="327" y="398"/>
                </a:lnTo>
                <a:lnTo>
                  <a:pt x="353" y="0"/>
                </a:lnTo>
                <a:lnTo>
                  <a:pt x="642" y="274"/>
                </a:lnTo>
                <a:close/>
              </a:path>
            </a:pathLst>
          </a:cu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800600" y="4648200"/>
            <a:ext cx="250021" cy="260545"/>
          </a:xfrm>
          <a:custGeom>
            <a:avLst/>
            <a:gdLst/>
            <a:ahLst/>
            <a:cxnLst/>
            <a:rect l="l" t="t" r="r" b="b"/>
            <a:pathLst>
              <a:path w="1069" h="1114" extrusionOk="0">
                <a:moveTo>
                  <a:pt x="642" y="274"/>
                </a:moveTo>
                <a:lnTo>
                  <a:pt x="1007" y="181"/>
                </a:lnTo>
                <a:lnTo>
                  <a:pt x="849" y="522"/>
                </a:lnTo>
                <a:lnTo>
                  <a:pt x="1069" y="856"/>
                </a:lnTo>
                <a:lnTo>
                  <a:pt x="666" y="816"/>
                </a:lnTo>
                <a:lnTo>
                  <a:pt x="432" y="1114"/>
                </a:lnTo>
                <a:lnTo>
                  <a:pt x="370" y="742"/>
                </a:lnTo>
                <a:lnTo>
                  <a:pt x="0" y="584"/>
                </a:lnTo>
                <a:lnTo>
                  <a:pt x="327" y="398"/>
                </a:lnTo>
                <a:lnTo>
                  <a:pt x="353" y="0"/>
                </a:lnTo>
                <a:lnTo>
                  <a:pt x="642" y="274"/>
                </a:lnTo>
                <a:close/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1" name="Google Shape;331;p11"/>
          <p:cNvSpPr/>
          <p:nvPr/>
        </p:nvSpPr>
        <p:spPr>
          <a:xfrm rot="-1161127">
            <a:off x="1143000" y="2362200"/>
            <a:ext cx="647700" cy="791694"/>
          </a:xfrm>
          <a:custGeom>
            <a:avLst/>
            <a:gdLst/>
            <a:ahLst/>
            <a:cxnLst/>
            <a:rect l="l" t="t" r="r" b="b"/>
            <a:pathLst>
              <a:path w="505" h="617" extrusionOk="0">
                <a:moveTo>
                  <a:pt x="503" y="63"/>
                </a:moveTo>
                <a:cubicBezTo>
                  <a:pt x="501" y="13"/>
                  <a:pt x="465" y="0"/>
                  <a:pt x="425" y="6"/>
                </a:cubicBezTo>
                <a:cubicBezTo>
                  <a:pt x="357" y="18"/>
                  <a:pt x="272" y="38"/>
                  <a:pt x="272" y="38"/>
                </a:cubicBezTo>
                <a:cubicBezTo>
                  <a:pt x="226" y="50"/>
                  <a:pt x="193" y="100"/>
                  <a:pt x="193" y="160"/>
                </a:cubicBezTo>
                <a:cubicBezTo>
                  <a:pt x="193" y="451"/>
                  <a:pt x="193" y="451"/>
                  <a:pt x="193" y="451"/>
                </a:cubicBezTo>
                <a:cubicBezTo>
                  <a:pt x="169" y="435"/>
                  <a:pt x="135" y="428"/>
                  <a:pt x="100" y="434"/>
                </a:cubicBezTo>
                <a:cubicBezTo>
                  <a:pt x="71" y="440"/>
                  <a:pt x="45" y="454"/>
                  <a:pt x="27" y="473"/>
                </a:cubicBezTo>
                <a:cubicBezTo>
                  <a:pt x="8" y="495"/>
                  <a:pt x="0" y="520"/>
                  <a:pt x="5" y="545"/>
                </a:cubicBezTo>
                <a:cubicBezTo>
                  <a:pt x="10" y="570"/>
                  <a:pt x="26" y="591"/>
                  <a:pt x="52" y="604"/>
                </a:cubicBezTo>
                <a:cubicBezTo>
                  <a:pt x="68" y="612"/>
                  <a:pt x="88" y="617"/>
                  <a:pt x="108" y="617"/>
                </a:cubicBezTo>
                <a:cubicBezTo>
                  <a:pt x="116" y="617"/>
                  <a:pt x="125" y="616"/>
                  <a:pt x="134" y="614"/>
                </a:cubicBezTo>
                <a:cubicBezTo>
                  <a:pt x="163" y="609"/>
                  <a:pt x="189" y="595"/>
                  <a:pt x="207" y="575"/>
                </a:cubicBezTo>
                <a:cubicBezTo>
                  <a:pt x="223" y="557"/>
                  <a:pt x="231" y="536"/>
                  <a:pt x="231" y="514"/>
                </a:cubicBezTo>
                <a:cubicBezTo>
                  <a:pt x="231" y="514"/>
                  <a:pt x="231" y="514"/>
                  <a:pt x="231" y="514"/>
                </a:cubicBezTo>
                <a:cubicBezTo>
                  <a:pt x="231" y="213"/>
                  <a:pt x="231" y="213"/>
                  <a:pt x="231" y="213"/>
                </a:cubicBezTo>
                <a:cubicBezTo>
                  <a:pt x="231" y="213"/>
                  <a:pt x="395" y="177"/>
                  <a:pt x="428" y="170"/>
                </a:cubicBezTo>
                <a:cubicBezTo>
                  <a:pt x="459" y="164"/>
                  <a:pt x="470" y="162"/>
                  <a:pt x="505" y="154"/>
                </a:cubicBezTo>
                <a:cubicBezTo>
                  <a:pt x="504" y="122"/>
                  <a:pt x="504" y="90"/>
                  <a:pt x="503" y="63"/>
                </a:cubicBezTo>
                <a:close/>
                <a:moveTo>
                  <a:pt x="181" y="552"/>
                </a:moveTo>
                <a:cubicBezTo>
                  <a:pt x="168" y="566"/>
                  <a:pt x="149" y="576"/>
                  <a:pt x="128" y="580"/>
                </a:cubicBezTo>
                <a:cubicBezTo>
                  <a:pt x="106" y="584"/>
                  <a:pt x="84" y="582"/>
                  <a:pt x="67" y="573"/>
                </a:cubicBezTo>
                <a:cubicBezTo>
                  <a:pt x="51" y="565"/>
                  <a:pt x="41" y="553"/>
                  <a:pt x="39" y="539"/>
                </a:cubicBezTo>
                <a:cubicBezTo>
                  <a:pt x="36" y="525"/>
                  <a:pt x="41" y="510"/>
                  <a:pt x="53" y="496"/>
                </a:cubicBezTo>
                <a:cubicBezTo>
                  <a:pt x="66" y="482"/>
                  <a:pt x="85" y="472"/>
                  <a:pt x="107" y="468"/>
                </a:cubicBezTo>
                <a:cubicBezTo>
                  <a:pt x="113" y="467"/>
                  <a:pt x="120" y="466"/>
                  <a:pt x="127" y="466"/>
                </a:cubicBezTo>
                <a:cubicBezTo>
                  <a:pt x="162" y="466"/>
                  <a:pt x="191" y="483"/>
                  <a:pt x="196" y="510"/>
                </a:cubicBezTo>
                <a:cubicBezTo>
                  <a:pt x="198" y="524"/>
                  <a:pt x="193" y="539"/>
                  <a:pt x="181" y="552"/>
                </a:cubicBezTo>
                <a:close/>
                <a:moveTo>
                  <a:pt x="468" y="126"/>
                </a:moveTo>
                <a:cubicBezTo>
                  <a:pt x="439" y="132"/>
                  <a:pt x="231" y="175"/>
                  <a:pt x="231" y="175"/>
                </a:cubicBezTo>
                <a:cubicBezTo>
                  <a:pt x="231" y="160"/>
                  <a:pt x="231" y="160"/>
                  <a:pt x="231" y="160"/>
                </a:cubicBezTo>
                <a:cubicBezTo>
                  <a:pt x="231" y="117"/>
                  <a:pt x="249" y="83"/>
                  <a:pt x="282" y="74"/>
                </a:cubicBezTo>
                <a:cubicBezTo>
                  <a:pt x="315" y="66"/>
                  <a:pt x="350" y="57"/>
                  <a:pt x="412" y="46"/>
                </a:cubicBezTo>
                <a:cubicBezTo>
                  <a:pt x="443" y="40"/>
                  <a:pt x="469" y="46"/>
                  <a:pt x="468" y="89"/>
                </a:cubicBezTo>
                <a:cubicBezTo>
                  <a:pt x="467" y="109"/>
                  <a:pt x="468" y="104"/>
                  <a:pt x="468" y="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2" name="Google Shape;332;p11"/>
          <p:cNvSpPr/>
          <p:nvPr/>
        </p:nvSpPr>
        <p:spPr>
          <a:xfrm rot="-496138">
            <a:off x="9677400" y="1981200"/>
            <a:ext cx="627716" cy="644782"/>
          </a:xfrm>
          <a:custGeom>
            <a:avLst/>
            <a:gdLst/>
            <a:ahLst/>
            <a:cxnLst/>
            <a:rect l="l" t="t" r="r" b="b"/>
            <a:pathLst>
              <a:path w="634" h="651" extrusionOk="0">
                <a:moveTo>
                  <a:pt x="542" y="13"/>
                </a:moveTo>
                <a:cubicBezTo>
                  <a:pt x="462" y="29"/>
                  <a:pt x="370" y="47"/>
                  <a:pt x="305" y="63"/>
                </a:cubicBezTo>
                <a:cubicBezTo>
                  <a:pt x="272" y="72"/>
                  <a:pt x="272" y="72"/>
                  <a:pt x="272" y="72"/>
                </a:cubicBezTo>
                <a:cubicBezTo>
                  <a:pt x="225" y="84"/>
                  <a:pt x="193" y="134"/>
                  <a:pt x="193" y="194"/>
                </a:cubicBezTo>
                <a:cubicBezTo>
                  <a:pt x="193" y="485"/>
                  <a:pt x="193" y="485"/>
                  <a:pt x="193" y="485"/>
                </a:cubicBezTo>
                <a:cubicBezTo>
                  <a:pt x="169" y="469"/>
                  <a:pt x="135" y="462"/>
                  <a:pt x="100" y="468"/>
                </a:cubicBezTo>
                <a:cubicBezTo>
                  <a:pt x="71" y="473"/>
                  <a:pt x="45" y="487"/>
                  <a:pt x="27" y="507"/>
                </a:cubicBezTo>
                <a:cubicBezTo>
                  <a:pt x="8" y="529"/>
                  <a:pt x="0" y="554"/>
                  <a:pt x="5" y="579"/>
                </a:cubicBezTo>
                <a:cubicBezTo>
                  <a:pt x="9" y="604"/>
                  <a:pt x="26" y="625"/>
                  <a:pt x="51" y="638"/>
                </a:cubicBezTo>
                <a:cubicBezTo>
                  <a:pt x="68" y="646"/>
                  <a:pt x="87" y="651"/>
                  <a:pt x="107" y="651"/>
                </a:cubicBezTo>
                <a:cubicBezTo>
                  <a:pt x="116" y="651"/>
                  <a:pt x="125" y="650"/>
                  <a:pt x="134" y="648"/>
                </a:cubicBezTo>
                <a:cubicBezTo>
                  <a:pt x="191" y="637"/>
                  <a:pt x="232" y="594"/>
                  <a:pt x="230" y="548"/>
                </a:cubicBezTo>
                <a:cubicBezTo>
                  <a:pt x="230" y="548"/>
                  <a:pt x="230" y="548"/>
                  <a:pt x="230" y="548"/>
                </a:cubicBezTo>
                <a:cubicBezTo>
                  <a:pt x="230" y="292"/>
                  <a:pt x="230" y="292"/>
                  <a:pt x="230" y="292"/>
                </a:cubicBezTo>
                <a:cubicBezTo>
                  <a:pt x="595" y="214"/>
                  <a:pt x="595" y="214"/>
                  <a:pt x="595" y="214"/>
                </a:cubicBezTo>
                <a:cubicBezTo>
                  <a:pt x="594" y="254"/>
                  <a:pt x="593" y="297"/>
                  <a:pt x="592" y="335"/>
                </a:cubicBezTo>
                <a:cubicBezTo>
                  <a:pt x="591" y="375"/>
                  <a:pt x="590" y="390"/>
                  <a:pt x="590" y="406"/>
                </a:cubicBezTo>
                <a:cubicBezTo>
                  <a:pt x="566" y="389"/>
                  <a:pt x="531" y="381"/>
                  <a:pt x="496" y="388"/>
                </a:cubicBezTo>
                <a:cubicBezTo>
                  <a:pt x="434" y="399"/>
                  <a:pt x="391" y="449"/>
                  <a:pt x="400" y="499"/>
                </a:cubicBezTo>
                <a:cubicBezTo>
                  <a:pt x="408" y="541"/>
                  <a:pt x="452" y="570"/>
                  <a:pt x="504" y="570"/>
                </a:cubicBezTo>
                <a:cubicBezTo>
                  <a:pt x="512" y="570"/>
                  <a:pt x="521" y="569"/>
                  <a:pt x="529" y="568"/>
                </a:cubicBezTo>
                <a:cubicBezTo>
                  <a:pt x="559" y="562"/>
                  <a:pt x="584" y="548"/>
                  <a:pt x="602" y="529"/>
                </a:cubicBezTo>
                <a:cubicBezTo>
                  <a:pt x="619" y="510"/>
                  <a:pt x="627" y="489"/>
                  <a:pt x="626" y="467"/>
                </a:cubicBezTo>
                <a:cubicBezTo>
                  <a:pt x="626" y="468"/>
                  <a:pt x="626" y="468"/>
                  <a:pt x="626" y="468"/>
                </a:cubicBezTo>
                <a:cubicBezTo>
                  <a:pt x="626" y="442"/>
                  <a:pt x="628" y="391"/>
                  <a:pt x="630" y="336"/>
                </a:cubicBezTo>
                <a:cubicBezTo>
                  <a:pt x="632" y="252"/>
                  <a:pt x="634" y="133"/>
                  <a:pt x="634" y="92"/>
                </a:cubicBezTo>
                <a:cubicBezTo>
                  <a:pt x="634" y="33"/>
                  <a:pt x="604" y="0"/>
                  <a:pt x="542" y="13"/>
                </a:cubicBezTo>
                <a:close/>
                <a:moveTo>
                  <a:pt x="127" y="614"/>
                </a:moveTo>
                <a:cubicBezTo>
                  <a:pt x="106" y="618"/>
                  <a:pt x="84" y="616"/>
                  <a:pt x="67" y="607"/>
                </a:cubicBezTo>
                <a:cubicBezTo>
                  <a:pt x="51" y="599"/>
                  <a:pt x="41" y="587"/>
                  <a:pt x="38" y="573"/>
                </a:cubicBezTo>
                <a:cubicBezTo>
                  <a:pt x="36" y="558"/>
                  <a:pt x="41" y="543"/>
                  <a:pt x="53" y="530"/>
                </a:cubicBezTo>
                <a:cubicBezTo>
                  <a:pt x="66" y="516"/>
                  <a:pt x="85" y="506"/>
                  <a:pt x="106" y="502"/>
                </a:cubicBezTo>
                <a:cubicBezTo>
                  <a:pt x="113" y="501"/>
                  <a:pt x="120" y="500"/>
                  <a:pt x="126" y="500"/>
                </a:cubicBezTo>
                <a:cubicBezTo>
                  <a:pt x="161" y="500"/>
                  <a:pt x="190" y="517"/>
                  <a:pt x="195" y="543"/>
                </a:cubicBezTo>
                <a:cubicBezTo>
                  <a:pt x="195" y="543"/>
                  <a:pt x="195" y="543"/>
                  <a:pt x="195" y="543"/>
                </a:cubicBezTo>
                <a:cubicBezTo>
                  <a:pt x="201" y="575"/>
                  <a:pt x="171" y="606"/>
                  <a:pt x="127" y="614"/>
                </a:cubicBezTo>
                <a:close/>
                <a:moveTo>
                  <a:pt x="577" y="506"/>
                </a:moveTo>
                <a:cubicBezTo>
                  <a:pt x="564" y="520"/>
                  <a:pt x="545" y="530"/>
                  <a:pt x="523" y="534"/>
                </a:cubicBezTo>
                <a:cubicBezTo>
                  <a:pt x="480" y="542"/>
                  <a:pt x="440" y="523"/>
                  <a:pt x="434" y="492"/>
                </a:cubicBezTo>
                <a:cubicBezTo>
                  <a:pt x="428" y="461"/>
                  <a:pt x="459" y="430"/>
                  <a:pt x="502" y="422"/>
                </a:cubicBezTo>
                <a:cubicBezTo>
                  <a:pt x="509" y="420"/>
                  <a:pt x="516" y="420"/>
                  <a:pt x="522" y="420"/>
                </a:cubicBezTo>
                <a:cubicBezTo>
                  <a:pt x="557" y="420"/>
                  <a:pt x="586" y="437"/>
                  <a:pt x="591" y="463"/>
                </a:cubicBezTo>
                <a:cubicBezTo>
                  <a:pt x="594" y="477"/>
                  <a:pt x="589" y="492"/>
                  <a:pt x="577" y="506"/>
                </a:cubicBezTo>
                <a:close/>
                <a:moveTo>
                  <a:pt x="230" y="254"/>
                </a:moveTo>
                <a:cubicBezTo>
                  <a:pt x="230" y="194"/>
                  <a:pt x="230" y="194"/>
                  <a:pt x="230" y="194"/>
                </a:cubicBezTo>
                <a:cubicBezTo>
                  <a:pt x="230" y="151"/>
                  <a:pt x="251" y="116"/>
                  <a:pt x="282" y="108"/>
                </a:cubicBezTo>
                <a:cubicBezTo>
                  <a:pt x="315" y="99"/>
                  <a:pt x="315" y="99"/>
                  <a:pt x="315" y="99"/>
                </a:cubicBezTo>
                <a:cubicBezTo>
                  <a:pt x="373" y="84"/>
                  <a:pt x="453" y="67"/>
                  <a:pt x="532" y="51"/>
                </a:cubicBezTo>
                <a:cubicBezTo>
                  <a:pt x="571" y="43"/>
                  <a:pt x="596" y="51"/>
                  <a:pt x="596" y="100"/>
                </a:cubicBezTo>
                <a:cubicBezTo>
                  <a:pt x="596" y="116"/>
                  <a:pt x="596" y="143"/>
                  <a:pt x="596" y="176"/>
                </a:cubicBezTo>
                <a:lnTo>
                  <a:pt x="230" y="2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3" name="Google Shape;333;p11"/>
          <p:cNvSpPr/>
          <p:nvPr/>
        </p:nvSpPr>
        <p:spPr>
          <a:xfrm rot="-1161127">
            <a:off x="11206053" y="4023250"/>
            <a:ext cx="463954" cy="567098"/>
          </a:xfrm>
          <a:custGeom>
            <a:avLst/>
            <a:gdLst/>
            <a:ahLst/>
            <a:cxnLst/>
            <a:rect l="l" t="t" r="r" b="b"/>
            <a:pathLst>
              <a:path w="505" h="617" extrusionOk="0">
                <a:moveTo>
                  <a:pt x="503" y="63"/>
                </a:moveTo>
                <a:cubicBezTo>
                  <a:pt x="501" y="13"/>
                  <a:pt x="465" y="0"/>
                  <a:pt x="425" y="6"/>
                </a:cubicBezTo>
                <a:cubicBezTo>
                  <a:pt x="357" y="18"/>
                  <a:pt x="272" y="38"/>
                  <a:pt x="272" y="38"/>
                </a:cubicBezTo>
                <a:cubicBezTo>
                  <a:pt x="226" y="50"/>
                  <a:pt x="193" y="100"/>
                  <a:pt x="193" y="160"/>
                </a:cubicBezTo>
                <a:cubicBezTo>
                  <a:pt x="193" y="451"/>
                  <a:pt x="193" y="451"/>
                  <a:pt x="193" y="451"/>
                </a:cubicBezTo>
                <a:cubicBezTo>
                  <a:pt x="169" y="435"/>
                  <a:pt x="135" y="428"/>
                  <a:pt x="100" y="434"/>
                </a:cubicBezTo>
                <a:cubicBezTo>
                  <a:pt x="71" y="440"/>
                  <a:pt x="45" y="454"/>
                  <a:pt x="27" y="473"/>
                </a:cubicBezTo>
                <a:cubicBezTo>
                  <a:pt x="8" y="495"/>
                  <a:pt x="0" y="520"/>
                  <a:pt x="5" y="545"/>
                </a:cubicBezTo>
                <a:cubicBezTo>
                  <a:pt x="10" y="570"/>
                  <a:pt x="26" y="591"/>
                  <a:pt x="52" y="604"/>
                </a:cubicBezTo>
                <a:cubicBezTo>
                  <a:pt x="68" y="612"/>
                  <a:pt x="88" y="617"/>
                  <a:pt x="108" y="617"/>
                </a:cubicBezTo>
                <a:cubicBezTo>
                  <a:pt x="116" y="617"/>
                  <a:pt x="125" y="616"/>
                  <a:pt x="134" y="614"/>
                </a:cubicBezTo>
                <a:cubicBezTo>
                  <a:pt x="163" y="609"/>
                  <a:pt x="189" y="595"/>
                  <a:pt x="207" y="575"/>
                </a:cubicBezTo>
                <a:cubicBezTo>
                  <a:pt x="223" y="557"/>
                  <a:pt x="231" y="536"/>
                  <a:pt x="231" y="514"/>
                </a:cubicBezTo>
                <a:cubicBezTo>
                  <a:pt x="231" y="514"/>
                  <a:pt x="231" y="514"/>
                  <a:pt x="231" y="514"/>
                </a:cubicBezTo>
                <a:cubicBezTo>
                  <a:pt x="231" y="213"/>
                  <a:pt x="231" y="213"/>
                  <a:pt x="231" y="213"/>
                </a:cubicBezTo>
                <a:cubicBezTo>
                  <a:pt x="231" y="213"/>
                  <a:pt x="395" y="177"/>
                  <a:pt x="428" y="170"/>
                </a:cubicBezTo>
                <a:cubicBezTo>
                  <a:pt x="459" y="164"/>
                  <a:pt x="470" y="162"/>
                  <a:pt x="505" y="154"/>
                </a:cubicBezTo>
                <a:cubicBezTo>
                  <a:pt x="504" y="122"/>
                  <a:pt x="504" y="90"/>
                  <a:pt x="503" y="63"/>
                </a:cubicBezTo>
                <a:close/>
                <a:moveTo>
                  <a:pt x="181" y="552"/>
                </a:moveTo>
                <a:cubicBezTo>
                  <a:pt x="168" y="566"/>
                  <a:pt x="149" y="576"/>
                  <a:pt x="128" y="580"/>
                </a:cubicBezTo>
                <a:cubicBezTo>
                  <a:pt x="106" y="584"/>
                  <a:pt x="84" y="582"/>
                  <a:pt x="67" y="573"/>
                </a:cubicBezTo>
                <a:cubicBezTo>
                  <a:pt x="51" y="565"/>
                  <a:pt x="41" y="553"/>
                  <a:pt x="39" y="539"/>
                </a:cubicBezTo>
                <a:cubicBezTo>
                  <a:pt x="36" y="525"/>
                  <a:pt x="41" y="510"/>
                  <a:pt x="53" y="496"/>
                </a:cubicBezTo>
                <a:cubicBezTo>
                  <a:pt x="66" y="482"/>
                  <a:pt x="85" y="472"/>
                  <a:pt x="107" y="468"/>
                </a:cubicBezTo>
                <a:cubicBezTo>
                  <a:pt x="113" y="467"/>
                  <a:pt x="120" y="466"/>
                  <a:pt x="127" y="466"/>
                </a:cubicBezTo>
                <a:cubicBezTo>
                  <a:pt x="162" y="466"/>
                  <a:pt x="191" y="483"/>
                  <a:pt x="196" y="510"/>
                </a:cubicBezTo>
                <a:cubicBezTo>
                  <a:pt x="198" y="524"/>
                  <a:pt x="193" y="539"/>
                  <a:pt x="181" y="552"/>
                </a:cubicBezTo>
                <a:close/>
                <a:moveTo>
                  <a:pt x="468" y="126"/>
                </a:moveTo>
                <a:cubicBezTo>
                  <a:pt x="439" y="132"/>
                  <a:pt x="231" y="175"/>
                  <a:pt x="231" y="175"/>
                </a:cubicBezTo>
                <a:cubicBezTo>
                  <a:pt x="231" y="160"/>
                  <a:pt x="231" y="160"/>
                  <a:pt x="231" y="160"/>
                </a:cubicBezTo>
                <a:cubicBezTo>
                  <a:pt x="231" y="117"/>
                  <a:pt x="249" y="83"/>
                  <a:pt x="282" y="74"/>
                </a:cubicBezTo>
                <a:cubicBezTo>
                  <a:pt x="315" y="66"/>
                  <a:pt x="350" y="57"/>
                  <a:pt x="412" y="46"/>
                </a:cubicBezTo>
                <a:cubicBezTo>
                  <a:pt x="443" y="40"/>
                  <a:pt x="469" y="46"/>
                  <a:pt x="468" y="89"/>
                </a:cubicBezTo>
                <a:cubicBezTo>
                  <a:pt x="467" y="109"/>
                  <a:pt x="468" y="104"/>
                  <a:pt x="468" y="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6" name="Google Shape;336;p11"/>
          <p:cNvSpPr/>
          <p:nvPr/>
        </p:nvSpPr>
        <p:spPr>
          <a:xfrm rot="-811684">
            <a:off x="5927292" y="4618398"/>
            <a:ext cx="463954" cy="567098"/>
          </a:xfrm>
          <a:custGeom>
            <a:avLst/>
            <a:gdLst/>
            <a:ahLst/>
            <a:cxnLst/>
            <a:rect l="l" t="t" r="r" b="b"/>
            <a:pathLst>
              <a:path w="505" h="617" extrusionOk="0">
                <a:moveTo>
                  <a:pt x="503" y="63"/>
                </a:moveTo>
                <a:cubicBezTo>
                  <a:pt x="501" y="13"/>
                  <a:pt x="465" y="0"/>
                  <a:pt x="425" y="6"/>
                </a:cubicBezTo>
                <a:cubicBezTo>
                  <a:pt x="357" y="18"/>
                  <a:pt x="272" y="38"/>
                  <a:pt x="272" y="38"/>
                </a:cubicBezTo>
                <a:cubicBezTo>
                  <a:pt x="226" y="50"/>
                  <a:pt x="193" y="100"/>
                  <a:pt x="193" y="160"/>
                </a:cubicBezTo>
                <a:cubicBezTo>
                  <a:pt x="193" y="451"/>
                  <a:pt x="193" y="451"/>
                  <a:pt x="193" y="451"/>
                </a:cubicBezTo>
                <a:cubicBezTo>
                  <a:pt x="169" y="435"/>
                  <a:pt x="135" y="428"/>
                  <a:pt x="100" y="434"/>
                </a:cubicBezTo>
                <a:cubicBezTo>
                  <a:pt x="71" y="440"/>
                  <a:pt x="45" y="454"/>
                  <a:pt x="27" y="473"/>
                </a:cubicBezTo>
                <a:cubicBezTo>
                  <a:pt x="8" y="495"/>
                  <a:pt x="0" y="520"/>
                  <a:pt x="5" y="545"/>
                </a:cubicBezTo>
                <a:cubicBezTo>
                  <a:pt x="10" y="570"/>
                  <a:pt x="26" y="591"/>
                  <a:pt x="52" y="604"/>
                </a:cubicBezTo>
                <a:cubicBezTo>
                  <a:pt x="68" y="612"/>
                  <a:pt x="88" y="617"/>
                  <a:pt x="108" y="617"/>
                </a:cubicBezTo>
                <a:cubicBezTo>
                  <a:pt x="116" y="617"/>
                  <a:pt x="125" y="616"/>
                  <a:pt x="134" y="614"/>
                </a:cubicBezTo>
                <a:cubicBezTo>
                  <a:pt x="163" y="609"/>
                  <a:pt x="189" y="595"/>
                  <a:pt x="207" y="575"/>
                </a:cubicBezTo>
                <a:cubicBezTo>
                  <a:pt x="223" y="557"/>
                  <a:pt x="231" y="536"/>
                  <a:pt x="231" y="514"/>
                </a:cubicBezTo>
                <a:cubicBezTo>
                  <a:pt x="231" y="514"/>
                  <a:pt x="231" y="514"/>
                  <a:pt x="231" y="514"/>
                </a:cubicBezTo>
                <a:cubicBezTo>
                  <a:pt x="231" y="213"/>
                  <a:pt x="231" y="213"/>
                  <a:pt x="231" y="213"/>
                </a:cubicBezTo>
                <a:cubicBezTo>
                  <a:pt x="231" y="213"/>
                  <a:pt x="395" y="177"/>
                  <a:pt x="428" y="170"/>
                </a:cubicBezTo>
                <a:cubicBezTo>
                  <a:pt x="459" y="164"/>
                  <a:pt x="470" y="162"/>
                  <a:pt x="505" y="154"/>
                </a:cubicBezTo>
                <a:cubicBezTo>
                  <a:pt x="504" y="122"/>
                  <a:pt x="504" y="90"/>
                  <a:pt x="503" y="63"/>
                </a:cubicBezTo>
                <a:close/>
                <a:moveTo>
                  <a:pt x="181" y="552"/>
                </a:moveTo>
                <a:cubicBezTo>
                  <a:pt x="168" y="566"/>
                  <a:pt x="149" y="576"/>
                  <a:pt x="128" y="580"/>
                </a:cubicBezTo>
                <a:cubicBezTo>
                  <a:pt x="106" y="584"/>
                  <a:pt x="84" y="582"/>
                  <a:pt x="67" y="573"/>
                </a:cubicBezTo>
                <a:cubicBezTo>
                  <a:pt x="51" y="565"/>
                  <a:pt x="41" y="553"/>
                  <a:pt x="39" y="539"/>
                </a:cubicBezTo>
                <a:cubicBezTo>
                  <a:pt x="36" y="525"/>
                  <a:pt x="41" y="510"/>
                  <a:pt x="53" y="496"/>
                </a:cubicBezTo>
                <a:cubicBezTo>
                  <a:pt x="66" y="482"/>
                  <a:pt x="85" y="472"/>
                  <a:pt x="107" y="468"/>
                </a:cubicBezTo>
                <a:cubicBezTo>
                  <a:pt x="113" y="467"/>
                  <a:pt x="120" y="466"/>
                  <a:pt x="127" y="466"/>
                </a:cubicBezTo>
                <a:cubicBezTo>
                  <a:pt x="162" y="466"/>
                  <a:pt x="191" y="483"/>
                  <a:pt x="196" y="510"/>
                </a:cubicBezTo>
                <a:cubicBezTo>
                  <a:pt x="198" y="524"/>
                  <a:pt x="193" y="539"/>
                  <a:pt x="181" y="552"/>
                </a:cubicBezTo>
                <a:close/>
                <a:moveTo>
                  <a:pt x="468" y="126"/>
                </a:moveTo>
                <a:cubicBezTo>
                  <a:pt x="439" y="132"/>
                  <a:pt x="231" y="175"/>
                  <a:pt x="231" y="175"/>
                </a:cubicBezTo>
                <a:cubicBezTo>
                  <a:pt x="231" y="160"/>
                  <a:pt x="231" y="160"/>
                  <a:pt x="231" y="160"/>
                </a:cubicBezTo>
                <a:cubicBezTo>
                  <a:pt x="231" y="117"/>
                  <a:pt x="249" y="83"/>
                  <a:pt x="282" y="74"/>
                </a:cubicBezTo>
                <a:cubicBezTo>
                  <a:pt x="315" y="66"/>
                  <a:pt x="350" y="57"/>
                  <a:pt x="412" y="46"/>
                </a:cubicBezTo>
                <a:cubicBezTo>
                  <a:pt x="443" y="40"/>
                  <a:pt x="469" y="46"/>
                  <a:pt x="468" y="89"/>
                </a:cubicBezTo>
                <a:cubicBezTo>
                  <a:pt x="467" y="109"/>
                  <a:pt x="468" y="104"/>
                  <a:pt x="468" y="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7" name="Google Shape;337;p11"/>
          <p:cNvSpPr/>
          <p:nvPr/>
        </p:nvSpPr>
        <p:spPr>
          <a:xfrm rot="-1759590">
            <a:off x="6785419" y="4933315"/>
            <a:ext cx="339287" cy="414716"/>
          </a:xfrm>
          <a:custGeom>
            <a:avLst/>
            <a:gdLst/>
            <a:ahLst/>
            <a:cxnLst/>
            <a:rect l="l" t="t" r="r" b="b"/>
            <a:pathLst>
              <a:path w="505" h="617" extrusionOk="0">
                <a:moveTo>
                  <a:pt x="503" y="63"/>
                </a:moveTo>
                <a:cubicBezTo>
                  <a:pt x="501" y="13"/>
                  <a:pt x="465" y="0"/>
                  <a:pt x="425" y="6"/>
                </a:cubicBezTo>
                <a:cubicBezTo>
                  <a:pt x="357" y="18"/>
                  <a:pt x="272" y="38"/>
                  <a:pt x="272" y="38"/>
                </a:cubicBezTo>
                <a:cubicBezTo>
                  <a:pt x="226" y="50"/>
                  <a:pt x="193" y="100"/>
                  <a:pt x="193" y="160"/>
                </a:cubicBezTo>
                <a:cubicBezTo>
                  <a:pt x="193" y="451"/>
                  <a:pt x="193" y="451"/>
                  <a:pt x="193" y="451"/>
                </a:cubicBezTo>
                <a:cubicBezTo>
                  <a:pt x="169" y="435"/>
                  <a:pt x="135" y="428"/>
                  <a:pt x="100" y="434"/>
                </a:cubicBezTo>
                <a:cubicBezTo>
                  <a:pt x="71" y="440"/>
                  <a:pt x="45" y="454"/>
                  <a:pt x="27" y="473"/>
                </a:cubicBezTo>
                <a:cubicBezTo>
                  <a:pt x="8" y="495"/>
                  <a:pt x="0" y="520"/>
                  <a:pt x="5" y="545"/>
                </a:cubicBezTo>
                <a:cubicBezTo>
                  <a:pt x="10" y="570"/>
                  <a:pt x="26" y="591"/>
                  <a:pt x="52" y="604"/>
                </a:cubicBezTo>
                <a:cubicBezTo>
                  <a:pt x="68" y="612"/>
                  <a:pt x="88" y="617"/>
                  <a:pt x="108" y="617"/>
                </a:cubicBezTo>
                <a:cubicBezTo>
                  <a:pt x="116" y="617"/>
                  <a:pt x="125" y="616"/>
                  <a:pt x="134" y="614"/>
                </a:cubicBezTo>
                <a:cubicBezTo>
                  <a:pt x="163" y="609"/>
                  <a:pt x="189" y="595"/>
                  <a:pt x="207" y="575"/>
                </a:cubicBezTo>
                <a:cubicBezTo>
                  <a:pt x="223" y="557"/>
                  <a:pt x="231" y="536"/>
                  <a:pt x="231" y="514"/>
                </a:cubicBezTo>
                <a:cubicBezTo>
                  <a:pt x="231" y="514"/>
                  <a:pt x="231" y="514"/>
                  <a:pt x="231" y="514"/>
                </a:cubicBezTo>
                <a:cubicBezTo>
                  <a:pt x="231" y="213"/>
                  <a:pt x="231" y="213"/>
                  <a:pt x="231" y="213"/>
                </a:cubicBezTo>
                <a:cubicBezTo>
                  <a:pt x="231" y="213"/>
                  <a:pt x="395" y="177"/>
                  <a:pt x="428" y="170"/>
                </a:cubicBezTo>
                <a:cubicBezTo>
                  <a:pt x="459" y="164"/>
                  <a:pt x="470" y="162"/>
                  <a:pt x="505" y="154"/>
                </a:cubicBezTo>
                <a:cubicBezTo>
                  <a:pt x="504" y="122"/>
                  <a:pt x="504" y="90"/>
                  <a:pt x="503" y="63"/>
                </a:cubicBezTo>
                <a:close/>
                <a:moveTo>
                  <a:pt x="181" y="552"/>
                </a:moveTo>
                <a:cubicBezTo>
                  <a:pt x="168" y="566"/>
                  <a:pt x="149" y="576"/>
                  <a:pt x="128" y="580"/>
                </a:cubicBezTo>
                <a:cubicBezTo>
                  <a:pt x="106" y="584"/>
                  <a:pt x="84" y="582"/>
                  <a:pt x="67" y="573"/>
                </a:cubicBezTo>
                <a:cubicBezTo>
                  <a:pt x="51" y="565"/>
                  <a:pt x="41" y="553"/>
                  <a:pt x="39" y="539"/>
                </a:cubicBezTo>
                <a:cubicBezTo>
                  <a:pt x="36" y="525"/>
                  <a:pt x="41" y="510"/>
                  <a:pt x="53" y="496"/>
                </a:cubicBezTo>
                <a:cubicBezTo>
                  <a:pt x="66" y="482"/>
                  <a:pt x="85" y="472"/>
                  <a:pt x="107" y="468"/>
                </a:cubicBezTo>
                <a:cubicBezTo>
                  <a:pt x="113" y="467"/>
                  <a:pt x="120" y="466"/>
                  <a:pt x="127" y="466"/>
                </a:cubicBezTo>
                <a:cubicBezTo>
                  <a:pt x="162" y="466"/>
                  <a:pt x="191" y="483"/>
                  <a:pt x="196" y="510"/>
                </a:cubicBezTo>
                <a:cubicBezTo>
                  <a:pt x="198" y="524"/>
                  <a:pt x="193" y="539"/>
                  <a:pt x="181" y="552"/>
                </a:cubicBezTo>
                <a:close/>
                <a:moveTo>
                  <a:pt x="468" y="126"/>
                </a:moveTo>
                <a:cubicBezTo>
                  <a:pt x="439" y="132"/>
                  <a:pt x="231" y="175"/>
                  <a:pt x="231" y="175"/>
                </a:cubicBezTo>
                <a:cubicBezTo>
                  <a:pt x="231" y="160"/>
                  <a:pt x="231" y="160"/>
                  <a:pt x="231" y="160"/>
                </a:cubicBezTo>
                <a:cubicBezTo>
                  <a:pt x="231" y="117"/>
                  <a:pt x="249" y="83"/>
                  <a:pt x="282" y="74"/>
                </a:cubicBezTo>
                <a:cubicBezTo>
                  <a:pt x="315" y="66"/>
                  <a:pt x="350" y="57"/>
                  <a:pt x="412" y="46"/>
                </a:cubicBezTo>
                <a:cubicBezTo>
                  <a:pt x="443" y="40"/>
                  <a:pt x="469" y="46"/>
                  <a:pt x="468" y="89"/>
                </a:cubicBezTo>
                <a:cubicBezTo>
                  <a:pt x="467" y="109"/>
                  <a:pt x="468" y="104"/>
                  <a:pt x="468" y="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8" name="Google Shape;338;p11"/>
          <p:cNvSpPr/>
          <p:nvPr/>
        </p:nvSpPr>
        <p:spPr>
          <a:xfrm rot="425480">
            <a:off x="2498293" y="3627798"/>
            <a:ext cx="463954" cy="567098"/>
          </a:xfrm>
          <a:custGeom>
            <a:avLst/>
            <a:gdLst/>
            <a:ahLst/>
            <a:cxnLst/>
            <a:rect l="l" t="t" r="r" b="b"/>
            <a:pathLst>
              <a:path w="505" h="617" extrusionOk="0">
                <a:moveTo>
                  <a:pt x="503" y="63"/>
                </a:moveTo>
                <a:cubicBezTo>
                  <a:pt x="501" y="13"/>
                  <a:pt x="465" y="0"/>
                  <a:pt x="425" y="6"/>
                </a:cubicBezTo>
                <a:cubicBezTo>
                  <a:pt x="357" y="18"/>
                  <a:pt x="272" y="38"/>
                  <a:pt x="272" y="38"/>
                </a:cubicBezTo>
                <a:cubicBezTo>
                  <a:pt x="226" y="50"/>
                  <a:pt x="193" y="100"/>
                  <a:pt x="193" y="160"/>
                </a:cubicBezTo>
                <a:cubicBezTo>
                  <a:pt x="193" y="451"/>
                  <a:pt x="193" y="451"/>
                  <a:pt x="193" y="451"/>
                </a:cubicBezTo>
                <a:cubicBezTo>
                  <a:pt x="169" y="435"/>
                  <a:pt x="135" y="428"/>
                  <a:pt x="100" y="434"/>
                </a:cubicBezTo>
                <a:cubicBezTo>
                  <a:pt x="71" y="440"/>
                  <a:pt x="45" y="454"/>
                  <a:pt x="27" y="473"/>
                </a:cubicBezTo>
                <a:cubicBezTo>
                  <a:pt x="8" y="495"/>
                  <a:pt x="0" y="520"/>
                  <a:pt x="5" y="545"/>
                </a:cubicBezTo>
                <a:cubicBezTo>
                  <a:pt x="10" y="570"/>
                  <a:pt x="26" y="591"/>
                  <a:pt x="52" y="604"/>
                </a:cubicBezTo>
                <a:cubicBezTo>
                  <a:pt x="68" y="612"/>
                  <a:pt x="88" y="617"/>
                  <a:pt x="108" y="617"/>
                </a:cubicBezTo>
                <a:cubicBezTo>
                  <a:pt x="116" y="617"/>
                  <a:pt x="125" y="616"/>
                  <a:pt x="134" y="614"/>
                </a:cubicBezTo>
                <a:cubicBezTo>
                  <a:pt x="163" y="609"/>
                  <a:pt x="189" y="595"/>
                  <a:pt x="207" y="575"/>
                </a:cubicBezTo>
                <a:cubicBezTo>
                  <a:pt x="223" y="557"/>
                  <a:pt x="231" y="536"/>
                  <a:pt x="231" y="514"/>
                </a:cubicBezTo>
                <a:cubicBezTo>
                  <a:pt x="231" y="514"/>
                  <a:pt x="231" y="514"/>
                  <a:pt x="231" y="514"/>
                </a:cubicBezTo>
                <a:cubicBezTo>
                  <a:pt x="231" y="213"/>
                  <a:pt x="231" y="213"/>
                  <a:pt x="231" y="213"/>
                </a:cubicBezTo>
                <a:cubicBezTo>
                  <a:pt x="231" y="213"/>
                  <a:pt x="395" y="177"/>
                  <a:pt x="428" y="170"/>
                </a:cubicBezTo>
                <a:cubicBezTo>
                  <a:pt x="459" y="164"/>
                  <a:pt x="470" y="162"/>
                  <a:pt x="505" y="154"/>
                </a:cubicBezTo>
                <a:cubicBezTo>
                  <a:pt x="504" y="122"/>
                  <a:pt x="504" y="90"/>
                  <a:pt x="503" y="63"/>
                </a:cubicBezTo>
                <a:close/>
                <a:moveTo>
                  <a:pt x="181" y="552"/>
                </a:moveTo>
                <a:cubicBezTo>
                  <a:pt x="168" y="566"/>
                  <a:pt x="149" y="576"/>
                  <a:pt x="128" y="580"/>
                </a:cubicBezTo>
                <a:cubicBezTo>
                  <a:pt x="106" y="584"/>
                  <a:pt x="84" y="582"/>
                  <a:pt x="67" y="573"/>
                </a:cubicBezTo>
                <a:cubicBezTo>
                  <a:pt x="51" y="565"/>
                  <a:pt x="41" y="553"/>
                  <a:pt x="39" y="539"/>
                </a:cubicBezTo>
                <a:cubicBezTo>
                  <a:pt x="36" y="525"/>
                  <a:pt x="41" y="510"/>
                  <a:pt x="53" y="496"/>
                </a:cubicBezTo>
                <a:cubicBezTo>
                  <a:pt x="66" y="482"/>
                  <a:pt x="85" y="472"/>
                  <a:pt x="107" y="468"/>
                </a:cubicBezTo>
                <a:cubicBezTo>
                  <a:pt x="113" y="467"/>
                  <a:pt x="120" y="466"/>
                  <a:pt x="127" y="466"/>
                </a:cubicBezTo>
                <a:cubicBezTo>
                  <a:pt x="162" y="466"/>
                  <a:pt x="191" y="483"/>
                  <a:pt x="196" y="510"/>
                </a:cubicBezTo>
                <a:cubicBezTo>
                  <a:pt x="198" y="524"/>
                  <a:pt x="193" y="539"/>
                  <a:pt x="181" y="552"/>
                </a:cubicBezTo>
                <a:close/>
                <a:moveTo>
                  <a:pt x="468" y="126"/>
                </a:moveTo>
                <a:cubicBezTo>
                  <a:pt x="439" y="132"/>
                  <a:pt x="231" y="175"/>
                  <a:pt x="231" y="175"/>
                </a:cubicBezTo>
                <a:cubicBezTo>
                  <a:pt x="231" y="160"/>
                  <a:pt x="231" y="160"/>
                  <a:pt x="231" y="160"/>
                </a:cubicBezTo>
                <a:cubicBezTo>
                  <a:pt x="231" y="117"/>
                  <a:pt x="249" y="83"/>
                  <a:pt x="282" y="74"/>
                </a:cubicBezTo>
                <a:cubicBezTo>
                  <a:pt x="315" y="66"/>
                  <a:pt x="350" y="57"/>
                  <a:pt x="412" y="46"/>
                </a:cubicBezTo>
                <a:cubicBezTo>
                  <a:pt x="443" y="40"/>
                  <a:pt x="469" y="46"/>
                  <a:pt x="468" y="89"/>
                </a:cubicBezTo>
                <a:cubicBezTo>
                  <a:pt x="467" y="109"/>
                  <a:pt x="468" y="104"/>
                  <a:pt x="468" y="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9" name="Google Shape;339;p11"/>
          <p:cNvSpPr/>
          <p:nvPr/>
        </p:nvSpPr>
        <p:spPr>
          <a:xfrm rot="-821991">
            <a:off x="8959684" y="5139678"/>
            <a:ext cx="339287" cy="414716"/>
          </a:xfrm>
          <a:custGeom>
            <a:avLst/>
            <a:gdLst/>
            <a:ahLst/>
            <a:cxnLst/>
            <a:rect l="l" t="t" r="r" b="b"/>
            <a:pathLst>
              <a:path w="505" h="617" extrusionOk="0">
                <a:moveTo>
                  <a:pt x="503" y="63"/>
                </a:moveTo>
                <a:cubicBezTo>
                  <a:pt x="501" y="13"/>
                  <a:pt x="465" y="0"/>
                  <a:pt x="425" y="6"/>
                </a:cubicBezTo>
                <a:cubicBezTo>
                  <a:pt x="357" y="18"/>
                  <a:pt x="272" y="38"/>
                  <a:pt x="272" y="38"/>
                </a:cubicBezTo>
                <a:cubicBezTo>
                  <a:pt x="226" y="50"/>
                  <a:pt x="193" y="100"/>
                  <a:pt x="193" y="160"/>
                </a:cubicBezTo>
                <a:cubicBezTo>
                  <a:pt x="193" y="451"/>
                  <a:pt x="193" y="451"/>
                  <a:pt x="193" y="451"/>
                </a:cubicBezTo>
                <a:cubicBezTo>
                  <a:pt x="169" y="435"/>
                  <a:pt x="135" y="428"/>
                  <a:pt x="100" y="434"/>
                </a:cubicBezTo>
                <a:cubicBezTo>
                  <a:pt x="71" y="440"/>
                  <a:pt x="45" y="454"/>
                  <a:pt x="27" y="473"/>
                </a:cubicBezTo>
                <a:cubicBezTo>
                  <a:pt x="8" y="495"/>
                  <a:pt x="0" y="520"/>
                  <a:pt x="5" y="545"/>
                </a:cubicBezTo>
                <a:cubicBezTo>
                  <a:pt x="10" y="570"/>
                  <a:pt x="26" y="591"/>
                  <a:pt x="52" y="604"/>
                </a:cubicBezTo>
                <a:cubicBezTo>
                  <a:pt x="68" y="612"/>
                  <a:pt x="88" y="617"/>
                  <a:pt x="108" y="617"/>
                </a:cubicBezTo>
                <a:cubicBezTo>
                  <a:pt x="116" y="617"/>
                  <a:pt x="125" y="616"/>
                  <a:pt x="134" y="614"/>
                </a:cubicBezTo>
                <a:cubicBezTo>
                  <a:pt x="163" y="609"/>
                  <a:pt x="189" y="595"/>
                  <a:pt x="207" y="575"/>
                </a:cubicBezTo>
                <a:cubicBezTo>
                  <a:pt x="223" y="557"/>
                  <a:pt x="231" y="536"/>
                  <a:pt x="231" y="514"/>
                </a:cubicBezTo>
                <a:cubicBezTo>
                  <a:pt x="231" y="514"/>
                  <a:pt x="231" y="514"/>
                  <a:pt x="231" y="514"/>
                </a:cubicBezTo>
                <a:cubicBezTo>
                  <a:pt x="231" y="213"/>
                  <a:pt x="231" y="213"/>
                  <a:pt x="231" y="213"/>
                </a:cubicBezTo>
                <a:cubicBezTo>
                  <a:pt x="231" y="213"/>
                  <a:pt x="395" y="177"/>
                  <a:pt x="428" y="170"/>
                </a:cubicBezTo>
                <a:cubicBezTo>
                  <a:pt x="459" y="164"/>
                  <a:pt x="470" y="162"/>
                  <a:pt x="505" y="154"/>
                </a:cubicBezTo>
                <a:cubicBezTo>
                  <a:pt x="504" y="122"/>
                  <a:pt x="504" y="90"/>
                  <a:pt x="503" y="63"/>
                </a:cubicBezTo>
                <a:close/>
                <a:moveTo>
                  <a:pt x="181" y="552"/>
                </a:moveTo>
                <a:cubicBezTo>
                  <a:pt x="168" y="566"/>
                  <a:pt x="149" y="576"/>
                  <a:pt x="128" y="580"/>
                </a:cubicBezTo>
                <a:cubicBezTo>
                  <a:pt x="106" y="584"/>
                  <a:pt x="84" y="582"/>
                  <a:pt x="67" y="573"/>
                </a:cubicBezTo>
                <a:cubicBezTo>
                  <a:pt x="51" y="565"/>
                  <a:pt x="41" y="553"/>
                  <a:pt x="39" y="539"/>
                </a:cubicBezTo>
                <a:cubicBezTo>
                  <a:pt x="36" y="525"/>
                  <a:pt x="41" y="510"/>
                  <a:pt x="53" y="496"/>
                </a:cubicBezTo>
                <a:cubicBezTo>
                  <a:pt x="66" y="482"/>
                  <a:pt x="85" y="472"/>
                  <a:pt x="107" y="468"/>
                </a:cubicBezTo>
                <a:cubicBezTo>
                  <a:pt x="113" y="467"/>
                  <a:pt x="120" y="466"/>
                  <a:pt x="127" y="466"/>
                </a:cubicBezTo>
                <a:cubicBezTo>
                  <a:pt x="162" y="466"/>
                  <a:pt x="191" y="483"/>
                  <a:pt x="196" y="510"/>
                </a:cubicBezTo>
                <a:cubicBezTo>
                  <a:pt x="198" y="524"/>
                  <a:pt x="193" y="539"/>
                  <a:pt x="181" y="552"/>
                </a:cubicBezTo>
                <a:close/>
                <a:moveTo>
                  <a:pt x="468" y="126"/>
                </a:moveTo>
                <a:cubicBezTo>
                  <a:pt x="439" y="132"/>
                  <a:pt x="231" y="175"/>
                  <a:pt x="231" y="175"/>
                </a:cubicBezTo>
                <a:cubicBezTo>
                  <a:pt x="231" y="160"/>
                  <a:pt x="231" y="160"/>
                  <a:pt x="231" y="160"/>
                </a:cubicBezTo>
                <a:cubicBezTo>
                  <a:pt x="231" y="117"/>
                  <a:pt x="249" y="83"/>
                  <a:pt x="282" y="74"/>
                </a:cubicBezTo>
                <a:cubicBezTo>
                  <a:pt x="315" y="66"/>
                  <a:pt x="350" y="57"/>
                  <a:pt x="412" y="46"/>
                </a:cubicBezTo>
                <a:cubicBezTo>
                  <a:pt x="443" y="40"/>
                  <a:pt x="469" y="46"/>
                  <a:pt x="468" y="89"/>
                </a:cubicBezTo>
                <a:cubicBezTo>
                  <a:pt x="467" y="109"/>
                  <a:pt x="468" y="104"/>
                  <a:pt x="468" y="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0" name="Google Shape;340;p11"/>
          <p:cNvSpPr/>
          <p:nvPr/>
        </p:nvSpPr>
        <p:spPr>
          <a:xfrm rot="-944293">
            <a:off x="7231402" y="1805289"/>
            <a:ext cx="576184" cy="591849"/>
          </a:xfrm>
          <a:custGeom>
            <a:avLst/>
            <a:gdLst/>
            <a:ahLst/>
            <a:cxnLst/>
            <a:rect l="l" t="t" r="r" b="b"/>
            <a:pathLst>
              <a:path w="634" h="651" extrusionOk="0">
                <a:moveTo>
                  <a:pt x="542" y="13"/>
                </a:moveTo>
                <a:cubicBezTo>
                  <a:pt x="462" y="29"/>
                  <a:pt x="370" y="47"/>
                  <a:pt x="305" y="63"/>
                </a:cubicBezTo>
                <a:cubicBezTo>
                  <a:pt x="272" y="72"/>
                  <a:pt x="272" y="72"/>
                  <a:pt x="272" y="72"/>
                </a:cubicBezTo>
                <a:cubicBezTo>
                  <a:pt x="225" y="84"/>
                  <a:pt x="193" y="134"/>
                  <a:pt x="193" y="194"/>
                </a:cubicBezTo>
                <a:cubicBezTo>
                  <a:pt x="193" y="485"/>
                  <a:pt x="193" y="485"/>
                  <a:pt x="193" y="485"/>
                </a:cubicBezTo>
                <a:cubicBezTo>
                  <a:pt x="169" y="469"/>
                  <a:pt x="135" y="462"/>
                  <a:pt x="100" y="468"/>
                </a:cubicBezTo>
                <a:cubicBezTo>
                  <a:pt x="71" y="473"/>
                  <a:pt x="45" y="487"/>
                  <a:pt x="27" y="507"/>
                </a:cubicBezTo>
                <a:cubicBezTo>
                  <a:pt x="8" y="529"/>
                  <a:pt x="0" y="554"/>
                  <a:pt x="5" y="579"/>
                </a:cubicBezTo>
                <a:cubicBezTo>
                  <a:pt x="9" y="604"/>
                  <a:pt x="26" y="625"/>
                  <a:pt x="51" y="638"/>
                </a:cubicBezTo>
                <a:cubicBezTo>
                  <a:pt x="68" y="646"/>
                  <a:pt x="87" y="651"/>
                  <a:pt x="107" y="651"/>
                </a:cubicBezTo>
                <a:cubicBezTo>
                  <a:pt x="116" y="651"/>
                  <a:pt x="125" y="650"/>
                  <a:pt x="134" y="648"/>
                </a:cubicBezTo>
                <a:cubicBezTo>
                  <a:pt x="191" y="637"/>
                  <a:pt x="232" y="594"/>
                  <a:pt x="230" y="548"/>
                </a:cubicBezTo>
                <a:cubicBezTo>
                  <a:pt x="230" y="548"/>
                  <a:pt x="230" y="548"/>
                  <a:pt x="230" y="548"/>
                </a:cubicBezTo>
                <a:cubicBezTo>
                  <a:pt x="230" y="292"/>
                  <a:pt x="230" y="292"/>
                  <a:pt x="230" y="292"/>
                </a:cubicBezTo>
                <a:cubicBezTo>
                  <a:pt x="595" y="214"/>
                  <a:pt x="595" y="214"/>
                  <a:pt x="595" y="214"/>
                </a:cubicBezTo>
                <a:cubicBezTo>
                  <a:pt x="594" y="254"/>
                  <a:pt x="593" y="297"/>
                  <a:pt x="592" y="335"/>
                </a:cubicBezTo>
                <a:cubicBezTo>
                  <a:pt x="591" y="375"/>
                  <a:pt x="590" y="390"/>
                  <a:pt x="590" y="406"/>
                </a:cubicBezTo>
                <a:cubicBezTo>
                  <a:pt x="566" y="389"/>
                  <a:pt x="531" y="381"/>
                  <a:pt x="496" y="388"/>
                </a:cubicBezTo>
                <a:cubicBezTo>
                  <a:pt x="434" y="399"/>
                  <a:pt x="391" y="449"/>
                  <a:pt x="400" y="499"/>
                </a:cubicBezTo>
                <a:cubicBezTo>
                  <a:pt x="408" y="541"/>
                  <a:pt x="452" y="570"/>
                  <a:pt x="504" y="570"/>
                </a:cubicBezTo>
                <a:cubicBezTo>
                  <a:pt x="512" y="570"/>
                  <a:pt x="521" y="569"/>
                  <a:pt x="529" y="568"/>
                </a:cubicBezTo>
                <a:cubicBezTo>
                  <a:pt x="559" y="562"/>
                  <a:pt x="584" y="548"/>
                  <a:pt x="602" y="529"/>
                </a:cubicBezTo>
                <a:cubicBezTo>
                  <a:pt x="619" y="510"/>
                  <a:pt x="627" y="489"/>
                  <a:pt x="626" y="467"/>
                </a:cubicBezTo>
                <a:cubicBezTo>
                  <a:pt x="626" y="468"/>
                  <a:pt x="626" y="468"/>
                  <a:pt x="626" y="468"/>
                </a:cubicBezTo>
                <a:cubicBezTo>
                  <a:pt x="626" y="442"/>
                  <a:pt x="628" y="391"/>
                  <a:pt x="630" y="336"/>
                </a:cubicBezTo>
                <a:cubicBezTo>
                  <a:pt x="632" y="252"/>
                  <a:pt x="634" y="133"/>
                  <a:pt x="634" y="92"/>
                </a:cubicBezTo>
                <a:cubicBezTo>
                  <a:pt x="634" y="33"/>
                  <a:pt x="604" y="0"/>
                  <a:pt x="542" y="13"/>
                </a:cubicBezTo>
                <a:close/>
                <a:moveTo>
                  <a:pt x="127" y="614"/>
                </a:moveTo>
                <a:cubicBezTo>
                  <a:pt x="106" y="618"/>
                  <a:pt x="84" y="616"/>
                  <a:pt x="67" y="607"/>
                </a:cubicBezTo>
                <a:cubicBezTo>
                  <a:pt x="51" y="599"/>
                  <a:pt x="41" y="587"/>
                  <a:pt x="38" y="573"/>
                </a:cubicBezTo>
                <a:cubicBezTo>
                  <a:pt x="36" y="558"/>
                  <a:pt x="41" y="543"/>
                  <a:pt x="53" y="530"/>
                </a:cubicBezTo>
                <a:cubicBezTo>
                  <a:pt x="66" y="516"/>
                  <a:pt x="85" y="506"/>
                  <a:pt x="106" y="502"/>
                </a:cubicBezTo>
                <a:cubicBezTo>
                  <a:pt x="113" y="501"/>
                  <a:pt x="120" y="500"/>
                  <a:pt x="126" y="500"/>
                </a:cubicBezTo>
                <a:cubicBezTo>
                  <a:pt x="161" y="500"/>
                  <a:pt x="190" y="517"/>
                  <a:pt x="195" y="543"/>
                </a:cubicBezTo>
                <a:cubicBezTo>
                  <a:pt x="195" y="543"/>
                  <a:pt x="195" y="543"/>
                  <a:pt x="195" y="543"/>
                </a:cubicBezTo>
                <a:cubicBezTo>
                  <a:pt x="201" y="575"/>
                  <a:pt x="171" y="606"/>
                  <a:pt x="127" y="614"/>
                </a:cubicBezTo>
                <a:close/>
                <a:moveTo>
                  <a:pt x="577" y="506"/>
                </a:moveTo>
                <a:cubicBezTo>
                  <a:pt x="564" y="520"/>
                  <a:pt x="545" y="530"/>
                  <a:pt x="523" y="534"/>
                </a:cubicBezTo>
                <a:cubicBezTo>
                  <a:pt x="480" y="542"/>
                  <a:pt x="440" y="523"/>
                  <a:pt x="434" y="492"/>
                </a:cubicBezTo>
                <a:cubicBezTo>
                  <a:pt x="428" y="461"/>
                  <a:pt x="459" y="430"/>
                  <a:pt x="502" y="422"/>
                </a:cubicBezTo>
                <a:cubicBezTo>
                  <a:pt x="509" y="420"/>
                  <a:pt x="516" y="420"/>
                  <a:pt x="522" y="420"/>
                </a:cubicBezTo>
                <a:cubicBezTo>
                  <a:pt x="557" y="420"/>
                  <a:pt x="586" y="437"/>
                  <a:pt x="591" y="463"/>
                </a:cubicBezTo>
                <a:cubicBezTo>
                  <a:pt x="594" y="477"/>
                  <a:pt x="589" y="492"/>
                  <a:pt x="577" y="506"/>
                </a:cubicBezTo>
                <a:close/>
                <a:moveTo>
                  <a:pt x="230" y="254"/>
                </a:moveTo>
                <a:cubicBezTo>
                  <a:pt x="230" y="194"/>
                  <a:pt x="230" y="194"/>
                  <a:pt x="230" y="194"/>
                </a:cubicBezTo>
                <a:cubicBezTo>
                  <a:pt x="230" y="151"/>
                  <a:pt x="251" y="116"/>
                  <a:pt x="282" y="108"/>
                </a:cubicBezTo>
                <a:cubicBezTo>
                  <a:pt x="315" y="99"/>
                  <a:pt x="315" y="99"/>
                  <a:pt x="315" y="99"/>
                </a:cubicBezTo>
                <a:cubicBezTo>
                  <a:pt x="373" y="84"/>
                  <a:pt x="453" y="67"/>
                  <a:pt x="532" y="51"/>
                </a:cubicBezTo>
                <a:cubicBezTo>
                  <a:pt x="571" y="43"/>
                  <a:pt x="596" y="51"/>
                  <a:pt x="596" y="100"/>
                </a:cubicBezTo>
                <a:cubicBezTo>
                  <a:pt x="596" y="116"/>
                  <a:pt x="596" y="143"/>
                  <a:pt x="596" y="176"/>
                </a:cubicBezTo>
                <a:lnTo>
                  <a:pt x="230" y="2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1" name="Google Shape;341;p11"/>
          <p:cNvSpPr/>
          <p:nvPr/>
        </p:nvSpPr>
        <p:spPr>
          <a:xfrm rot="-997317">
            <a:off x="6921144" y="1648394"/>
            <a:ext cx="410207" cy="501402"/>
          </a:xfrm>
          <a:custGeom>
            <a:avLst/>
            <a:gdLst/>
            <a:ahLst/>
            <a:cxnLst/>
            <a:rect l="l" t="t" r="r" b="b"/>
            <a:pathLst>
              <a:path w="505" h="617" extrusionOk="0">
                <a:moveTo>
                  <a:pt x="503" y="63"/>
                </a:moveTo>
                <a:cubicBezTo>
                  <a:pt x="501" y="13"/>
                  <a:pt x="465" y="0"/>
                  <a:pt x="425" y="6"/>
                </a:cubicBezTo>
                <a:cubicBezTo>
                  <a:pt x="357" y="18"/>
                  <a:pt x="272" y="38"/>
                  <a:pt x="272" y="38"/>
                </a:cubicBezTo>
                <a:cubicBezTo>
                  <a:pt x="226" y="50"/>
                  <a:pt x="193" y="100"/>
                  <a:pt x="193" y="160"/>
                </a:cubicBezTo>
                <a:cubicBezTo>
                  <a:pt x="193" y="451"/>
                  <a:pt x="193" y="451"/>
                  <a:pt x="193" y="451"/>
                </a:cubicBezTo>
                <a:cubicBezTo>
                  <a:pt x="169" y="435"/>
                  <a:pt x="135" y="428"/>
                  <a:pt x="100" y="434"/>
                </a:cubicBezTo>
                <a:cubicBezTo>
                  <a:pt x="71" y="440"/>
                  <a:pt x="45" y="454"/>
                  <a:pt x="27" y="473"/>
                </a:cubicBezTo>
                <a:cubicBezTo>
                  <a:pt x="8" y="495"/>
                  <a:pt x="0" y="520"/>
                  <a:pt x="5" y="545"/>
                </a:cubicBezTo>
                <a:cubicBezTo>
                  <a:pt x="10" y="570"/>
                  <a:pt x="26" y="591"/>
                  <a:pt x="52" y="604"/>
                </a:cubicBezTo>
                <a:cubicBezTo>
                  <a:pt x="68" y="612"/>
                  <a:pt x="88" y="617"/>
                  <a:pt x="108" y="617"/>
                </a:cubicBezTo>
                <a:cubicBezTo>
                  <a:pt x="116" y="617"/>
                  <a:pt x="125" y="616"/>
                  <a:pt x="134" y="614"/>
                </a:cubicBezTo>
                <a:cubicBezTo>
                  <a:pt x="163" y="609"/>
                  <a:pt x="189" y="595"/>
                  <a:pt x="207" y="575"/>
                </a:cubicBezTo>
                <a:cubicBezTo>
                  <a:pt x="223" y="557"/>
                  <a:pt x="231" y="536"/>
                  <a:pt x="231" y="514"/>
                </a:cubicBezTo>
                <a:cubicBezTo>
                  <a:pt x="231" y="514"/>
                  <a:pt x="231" y="514"/>
                  <a:pt x="231" y="514"/>
                </a:cubicBezTo>
                <a:cubicBezTo>
                  <a:pt x="231" y="213"/>
                  <a:pt x="231" y="213"/>
                  <a:pt x="231" y="213"/>
                </a:cubicBezTo>
                <a:cubicBezTo>
                  <a:pt x="231" y="213"/>
                  <a:pt x="395" y="177"/>
                  <a:pt x="428" y="170"/>
                </a:cubicBezTo>
                <a:cubicBezTo>
                  <a:pt x="459" y="164"/>
                  <a:pt x="470" y="162"/>
                  <a:pt x="505" y="154"/>
                </a:cubicBezTo>
                <a:cubicBezTo>
                  <a:pt x="504" y="122"/>
                  <a:pt x="504" y="90"/>
                  <a:pt x="503" y="63"/>
                </a:cubicBezTo>
                <a:close/>
                <a:moveTo>
                  <a:pt x="181" y="552"/>
                </a:moveTo>
                <a:cubicBezTo>
                  <a:pt x="168" y="566"/>
                  <a:pt x="149" y="576"/>
                  <a:pt x="128" y="580"/>
                </a:cubicBezTo>
                <a:cubicBezTo>
                  <a:pt x="106" y="584"/>
                  <a:pt x="84" y="582"/>
                  <a:pt x="67" y="573"/>
                </a:cubicBezTo>
                <a:cubicBezTo>
                  <a:pt x="51" y="565"/>
                  <a:pt x="41" y="553"/>
                  <a:pt x="39" y="539"/>
                </a:cubicBezTo>
                <a:cubicBezTo>
                  <a:pt x="36" y="525"/>
                  <a:pt x="41" y="510"/>
                  <a:pt x="53" y="496"/>
                </a:cubicBezTo>
                <a:cubicBezTo>
                  <a:pt x="66" y="482"/>
                  <a:pt x="85" y="472"/>
                  <a:pt x="107" y="468"/>
                </a:cubicBezTo>
                <a:cubicBezTo>
                  <a:pt x="113" y="467"/>
                  <a:pt x="120" y="466"/>
                  <a:pt x="127" y="466"/>
                </a:cubicBezTo>
                <a:cubicBezTo>
                  <a:pt x="162" y="466"/>
                  <a:pt x="191" y="483"/>
                  <a:pt x="196" y="510"/>
                </a:cubicBezTo>
                <a:cubicBezTo>
                  <a:pt x="198" y="524"/>
                  <a:pt x="193" y="539"/>
                  <a:pt x="181" y="552"/>
                </a:cubicBezTo>
                <a:close/>
                <a:moveTo>
                  <a:pt x="468" y="126"/>
                </a:moveTo>
                <a:cubicBezTo>
                  <a:pt x="439" y="132"/>
                  <a:pt x="231" y="175"/>
                  <a:pt x="231" y="175"/>
                </a:cubicBezTo>
                <a:cubicBezTo>
                  <a:pt x="231" y="160"/>
                  <a:pt x="231" y="160"/>
                  <a:pt x="231" y="160"/>
                </a:cubicBezTo>
                <a:cubicBezTo>
                  <a:pt x="231" y="117"/>
                  <a:pt x="249" y="83"/>
                  <a:pt x="282" y="74"/>
                </a:cubicBezTo>
                <a:cubicBezTo>
                  <a:pt x="315" y="66"/>
                  <a:pt x="350" y="57"/>
                  <a:pt x="412" y="46"/>
                </a:cubicBezTo>
                <a:cubicBezTo>
                  <a:pt x="443" y="40"/>
                  <a:pt x="469" y="46"/>
                  <a:pt x="468" y="89"/>
                </a:cubicBezTo>
                <a:cubicBezTo>
                  <a:pt x="467" y="109"/>
                  <a:pt x="468" y="104"/>
                  <a:pt x="468" y="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45" name="Google Shape;345;p11"/>
          <p:cNvGrpSpPr/>
          <p:nvPr/>
        </p:nvGrpSpPr>
        <p:grpSpPr>
          <a:xfrm>
            <a:off x="4343400" y="4038600"/>
            <a:ext cx="476251" cy="506413"/>
            <a:chOff x="2736" y="2544"/>
            <a:chExt cx="300" cy="319"/>
          </a:xfrm>
        </p:grpSpPr>
        <p:sp>
          <p:nvSpPr>
            <p:cNvPr id="346" name="Google Shape;346;p11"/>
            <p:cNvSpPr/>
            <p:nvPr/>
          </p:nvSpPr>
          <p:spPr>
            <a:xfrm>
              <a:off x="2736" y="2544"/>
              <a:ext cx="299" cy="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2736" y="2545"/>
              <a:ext cx="300" cy="318"/>
            </a:xfrm>
            <a:custGeom>
              <a:avLst/>
              <a:gdLst/>
              <a:ahLst/>
              <a:cxnLst/>
              <a:rect l="l" t="t" r="r" b="b"/>
              <a:pathLst>
                <a:path w="325" h="345" extrusionOk="0">
                  <a:moveTo>
                    <a:pt x="163" y="0"/>
                  </a:moveTo>
                  <a:cubicBezTo>
                    <a:pt x="163" y="0"/>
                    <a:pt x="141" y="100"/>
                    <a:pt x="122" y="128"/>
                  </a:cubicBezTo>
                  <a:cubicBezTo>
                    <a:pt x="104" y="155"/>
                    <a:pt x="0" y="171"/>
                    <a:pt x="0" y="171"/>
                  </a:cubicBezTo>
                  <a:cubicBezTo>
                    <a:pt x="0" y="171"/>
                    <a:pt x="93" y="181"/>
                    <a:pt x="121" y="218"/>
                  </a:cubicBezTo>
                  <a:cubicBezTo>
                    <a:pt x="148" y="256"/>
                    <a:pt x="162" y="345"/>
                    <a:pt x="162" y="345"/>
                  </a:cubicBezTo>
                  <a:cubicBezTo>
                    <a:pt x="162" y="345"/>
                    <a:pt x="177" y="256"/>
                    <a:pt x="205" y="218"/>
                  </a:cubicBezTo>
                  <a:cubicBezTo>
                    <a:pt x="233" y="181"/>
                    <a:pt x="325" y="171"/>
                    <a:pt x="325" y="171"/>
                  </a:cubicBezTo>
                  <a:cubicBezTo>
                    <a:pt x="325" y="171"/>
                    <a:pt x="222" y="155"/>
                    <a:pt x="203" y="128"/>
                  </a:cubicBezTo>
                  <a:cubicBezTo>
                    <a:pt x="185" y="100"/>
                    <a:pt x="163" y="0"/>
                    <a:pt x="163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348" name="Google Shape;348;p11"/>
          <p:cNvSpPr/>
          <p:nvPr/>
        </p:nvSpPr>
        <p:spPr>
          <a:xfrm>
            <a:off x="1066801" y="4344988"/>
            <a:ext cx="476251" cy="504825"/>
          </a:xfrm>
          <a:custGeom>
            <a:avLst/>
            <a:gdLst/>
            <a:ahLst/>
            <a:cxnLst/>
            <a:rect l="l" t="t" r="r" b="b"/>
            <a:pathLst>
              <a:path w="325" h="345" extrusionOk="0">
                <a:moveTo>
                  <a:pt x="163" y="0"/>
                </a:moveTo>
                <a:cubicBezTo>
                  <a:pt x="163" y="0"/>
                  <a:pt x="141" y="100"/>
                  <a:pt x="122" y="128"/>
                </a:cubicBezTo>
                <a:cubicBezTo>
                  <a:pt x="104" y="155"/>
                  <a:pt x="0" y="171"/>
                  <a:pt x="0" y="171"/>
                </a:cubicBezTo>
                <a:cubicBezTo>
                  <a:pt x="0" y="171"/>
                  <a:pt x="93" y="181"/>
                  <a:pt x="121" y="218"/>
                </a:cubicBezTo>
                <a:cubicBezTo>
                  <a:pt x="148" y="256"/>
                  <a:pt x="162" y="345"/>
                  <a:pt x="162" y="345"/>
                </a:cubicBezTo>
                <a:cubicBezTo>
                  <a:pt x="162" y="345"/>
                  <a:pt x="177" y="256"/>
                  <a:pt x="205" y="218"/>
                </a:cubicBezTo>
                <a:cubicBezTo>
                  <a:pt x="233" y="181"/>
                  <a:pt x="325" y="171"/>
                  <a:pt x="325" y="171"/>
                </a:cubicBezTo>
                <a:cubicBezTo>
                  <a:pt x="325" y="171"/>
                  <a:pt x="222" y="155"/>
                  <a:pt x="203" y="128"/>
                </a:cubicBezTo>
                <a:cubicBezTo>
                  <a:pt x="185" y="100"/>
                  <a:pt x="163" y="0"/>
                  <a:pt x="163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49" name="Google Shape;34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0200" y="1030410"/>
            <a:ext cx="6717973" cy="5751747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1"/>
          <p:cNvSpPr txBox="1"/>
          <p:nvPr/>
        </p:nvSpPr>
        <p:spPr>
          <a:xfrm>
            <a:off x="205678" y="147623"/>
            <a:ext cx="4950062" cy="66345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Student Name – no nicknames, use name on COE</a:t>
            </a:r>
            <a:endParaRPr sz="1600" dirty="0"/>
          </a:p>
          <a:p>
            <a:pPr marL="285750" marR="0" lvl="0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DOB – data on </a:t>
            </a:r>
            <a:r>
              <a:rPr lang="en-US" sz="1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coe</a:t>
            </a:r>
            <a:r>
              <a:rPr lang="en-US" sz="1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sz="1600" dirty="0"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OHID# - data on COE.</a:t>
            </a:r>
            <a:endParaRPr sz="1600" dirty="0"/>
          </a:p>
          <a:p>
            <a:pPr marL="285750" marR="0" lvl="0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Grade – Should be the last grade the student completed.</a:t>
            </a:r>
            <a:endParaRPr sz="1600" dirty="0"/>
          </a:p>
          <a:p>
            <a:pPr marL="285750" marR="0" lvl="0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PFS - Mark Yes or No if the student has been determined to be eligible for PFS.</a:t>
            </a:r>
            <a:endParaRPr sz="1600" dirty="0"/>
          </a:p>
          <a:p>
            <a:pPr marL="285750" marR="0" lvl="0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Teacher Name – The teacher and aide </a:t>
            </a: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providing</a:t>
            </a:r>
            <a:r>
              <a:rPr lang="en-US" sz="1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the instructional service.</a:t>
            </a:r>
            <a:endParaRPr sz="1600" dirty="0"/>
          </a:p>
          <a:p>
            <a:pPr marL="285750" marR="0" lvl="0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MEP Site – Your MEP name such as Putnam Co or Old fort, etc.</a:t>
            </a:r>
            <a:endParaRPr sz="1600" dirty="0"/>
          </a:p>
          <a:p>
            <a:pPr marL="285750" marR="0" lvl="0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Instructional service – what educational service was provided to the student (math, reading, science, EL, etc.).</a:t>
            </a:r>
            <a:endParaRPr sz="1600" dirty="0"/>
          </a:p>
          <a:p>
            <a:pPr marL="285750" marR="0" lvl="0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Date of Instruction – Each day you meet with a student.</a:t>
            </a:r>
            <a:endParaRPr sz="1600" dirty="0"/>
          </a:p>
          <a:p>
            <a:pPr marL="285750" marR="0" lvl="0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In-Person or virtual  – how the instruction is being provided.</a:t>
            </a:r>
            <a:endParaRPr sz="1600" dirty="0"/>
          </a:p>
          <a:p>
            <a:pPr marL="285750" marR="0" lvl="0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❖"/>
            </a:pPr>
            <a:endParaRPr dirty="0"/>
          </a:p>
          <a:p>
            <a:pPr marL="285750" marR="0" lvl="0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❖"/>
            </a:pPr>
            <a:r>
              <a:rPr lang="en-US" sz="1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Time in &amp; Time out.</a:t>
            </a:r>
            <a:endParaRPr dirty="0"/>
          </a:p>
          <a:p>
            <a:pPr marL="285750" marR="0" lvl="0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❖"/>
            </a:pPr>
            <a:r>
              <a:rPr lang="en-US" sz="1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Total hours per day.</a:t>
            </a:r>
            <a:endParaRPr dirty="0"/>
          </a:p>
          <a:p>
            <a:pPr marL="0" marR="0" lvl="0" indent="0" algn="ctr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**Student has to have a total of 10 hours to be counted as served**</a:t>
            </a:r>
            <a:endParaRPr dirty="0"/>
          </a:p>
          <a:p>
            <a:pPr marL="285750" marR="0" lvl="0" indent="-2095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endParaRPr sz="1200" b="1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ABAE8-3596-D75A-43E5-551725ECF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+mn-lt"/>
              </a:rPr>
              <a:t>MSIX Login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AD0FB-0C90-0E8F-7427-975643B66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336" y="1566129"/>
            <a:ext cx="10616514" cy="4351338"/>
          </a:xfrm>
        </p:spPr>
        <p:txBody>
          <a:bodyPr>
            <a:noAutofit/>
          </a:bodyPr>
          <a:lstStyle/>
          <a:p>
            <a:pPr>
              <a:spcBef>
                <a:spcPts val="1600"/>
              </a:spcBef>
            </a:pPr>
            <a:r>
              <a:rPr lang="en-US" sz="4000" dirty="0"/>
              <a:t>MSIX users are required to create an account via </a:t>
            </a:r>
            <a:r>
              <a:rPr lang="en-US" sz="4000" u="sng" dirty="0" err="1">
                <a:solidFill>
                  <a:schemeClr val="accent1"/>
                </a:solidFill>
              </a:rPr>
              <a:t>Login.gov</a:t>
            </a:r>
            <a:r>
              <a:rPr lang="en-US" sz="4000" u="sng" dirty="0">
                <a:solidFill>
                  <a:schemeClr val="accent1"/>
                </a:solidFill>
              </a:rPr>
              <a:t> </a:t>
            </a:r>
            <a:endParaRPr lang="en-US" sz="4000" dirty="0"/>
          </a:p>
          <a:p>
            <a:pPr>
              <a:spcBef>
                <a:spcPts val="1600"/>
              </a:spcBef>
            </a:pPr>
            <a:r>
              <a:rPr lang="en-US" sz="4000" dirty="0"/>
              <a:t>Anyone wanting to be an MSIX user must contact Corina </a:t>
            </a:r>
            <a:r>
              <a:rPr lang="en-US" sz="4000" dirty="0" err="1"/>
              <a:t>Barranco</a:t>
            </a:r>
            <a:r>
              <a:rPr lang="en-US" sz="4000" dirty="0"/>
              <a:t>. 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4000" dirty="0"/>
              <a:t>	</a:t>
            </a:r>
            <a:r>
              <a:rPr lang="en-US" sz="4000" dirty="0">
                <a:hlinkClick r:id="rId2"/>
              </a:rPr>
              <a:t>Corina.Barranco@nwoesc.org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27048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13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81201" y="3464"/>
            <a:ext cx="8657524" cy="685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13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81201" y="3464"/>
            <a:ext cx="8657524" cy="685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01;p14">
            <a:extLst>
              <a:ext uri="{FF2B5EF4-FFF2-40B4-BE49-F238E27FC236}">
                <a16:creationId xmlns:a16="http://schemas.microsoft.com/office/drawing/2014/main" id="{D574BFBF-6D73-E24C-9AF4-AA6768556401}"/>
              </a:ext>
            </a:extLst>
          </p:cNvPr>
          <p:cNvSpPr/>
          <p:nvPr/>
        </p:nvSpPr>
        <p:spPr>
          <a:xfrm>
            <a:off x="2045106" y="609600"/>
            <a:ext cx="2949681" cy="180175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886937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13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81201" y="3464"/>
            <a:ext cx="8657524" cy="685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01;p14">
            <a:extLst>
              <a:ext uri="{FF2B5EF4-FFF2-40B4-BE49-F238E27FC236}">
                <a16:creationId xmlns:a16="http://schemas.microsoft.com/office/drawing/2014/main" id="{D574BFBF-6D73-E24C-9AF4-AA6768556401}"/>
              </a:ext>
            </a:extLst>
          </p:cNvPr>
          <p:cNvSpPr/>
          <p:nvPr/>
        </p:nvSpPr>
        <p:spPr>
          <a:xfrm>
            <a:off x="4994787" y="609600"/>
            <a:ext cx="2753032" cy="180175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24958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A0C3400-33BA-C0C8-7FBD-FC99794F7BAB}"/>
              </a:ext>
            </a:extLst>
          </p:cNvPr>
          <p:cNvGraphicFramePr>
            <a:graphicFrameLocks/>
          </p:cNvGraphicFramePr>
          <p:nvPr/>
        </p:nvGraphicFramePr>
        <p:xfrm>
          <a:off x="321276" y="234778"/>
          <a:ext cx="11565923" cy="6437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4372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13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81201" y="3464"/>
            <a:ext cx="8657524" cy="685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99;p14">
            <a:extLst>
              <a:ext uri="{FF2B5EF4-FFF2-40B4-BE49-F238E27FC236}">
                <a16:creationId xmlns:a16="http://schemas.microsoft.com/office/drawing/2014/main" id="{8D321EAE-2F1E-AD47-A402-97E261126D52}"/>
              </a:ext>
            </a:extLst>
          </p:cNvPr>
          <p:cNvSpPr/>
          <p:nvPr/>
        </p:nvSpPr>
        <p:spPr>
          <a:xfrm>
            <a:off x="8654846" y="2155712"/>
            <a:ext cx="990600" cy="3810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highlight>
                <a:srgbClr val="FFFF00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" name="Google Shape;400;p14">
            <a:extLst>
              <a:ext uri="{FF2B5EF4-FFF2-40B4-BE49-F238E27FC236}">
                <a16:creationId xmlns:a16="http://schemas.microsoft.com/office/drawing/2014/main" id="{53B523A9-071E-7D44-AD97-160441627AFB}"/>
              </a:ext>
            </a:extLst>
          </p:cNvPr>
          <p:cNvSpPr txBox="1"/>
          <p:nvPr/>
        </p:nvSpPr>
        <p:spPr>
          <a:xfrm>
            <a:off x="9704438" y="1501540"/>
            <a:ext cx="140993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End of Eligibility (EOE)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59922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13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81201" y="3464"/>
            <a:ext cx="8657524" cy="685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01;p14">
            <a:extLst>
              <a:ext uri="{FF2B5EF4-FFF2-40B4-BE49-F238E27FC236}">
                <a16:creationId xmlns:a16="http://schemas.microsoft.com/office/drawing/2014/main" id="{6F54A184-00E0-2644-83A9-38C9DD8010F6}"/>
              </a:ext>
            </a:extLst>
          </p:cNvPr>
          <p:cNvSpPr/>
          <p:nvPr/>
        </p:nvSpPr>
        <p:spPr>
          <a:xfrm>
            <a:off x="1981202" y="2369575"/>
            <a:ext cx="8657524" cy="1120878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2786221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72a0df3f1d_0_9"/>
          <p:cNvSpPr txBox="1">
            <a:spLocks noGrp="1"/>
          </p:cNvSpPr>
          <p:nvPr>
            <p:ph type="title"/>
          </p:nvPr>
        </p:nvSpPr>
        <p:spPr>
          <a:xfrm>
            <a:off x="409750" y="7318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OMEC Paperwork Support</a:t>
            </a:r>
            <a:endParaRPr dirty="0"/>
          </a:p>
        </p:txBody>
      </p:sp>
      <p:sp>
        <p:nvSpPr>
          <p:cNvPr id="430" name="Google Shape;430;g272a0df3f1d_0_9"/>
          <p:cNvSpPr txBox="1">
            <a:spLocks noGrp="1"/>
          </p:cNvSpPr>
          <p:nvPr>
            <p:ph idx="1"/>
          </p:nvPr>
        </p:nvSpPr>
        <p:spPr>
          <a:xfrm>
            <a:off x="1082349" y="2151581"/>
            <a:ext cx="10838717" cy="417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55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600"/>
              <a:buChar char="▪"/>
            </a:pPr>
            <a:r>
              <a:rPr lang="en-US" sz="3200" b="1" dirty="0"/>
              <a:t>1. </a:t>
            </a:r>
            <a:r>
              <a:rPr lang="en-US" sz="4000" b="1" dirty="0"/>
              <a:t>Teachers &amp; TR Clerks Should work together to complete paperwork requirements.</a:t>
            </a:r>
            <a:endParaRPr sz="4000" b="1" dirty="0"/>
          </a:p>
          <a:p>
            <a:pPr marL="342900" lvl="0" indent="-355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600"/>
              <a:buChar char="▪"/>
            </a:pPr>
            <a:r>
              <a:rPr lang="en-US" sz="4000" b="1" dirty="0"/>
              <a:t>2. All paperwork is inputted into OMSIS II by the TR Clerk</a:t>
            </a:r>
            <a:endParaRPr sz="4000" b="1" dirty="0"/>
          </a:p>
          <a:p>
            <a:pPr marL="342900" lvl="0" indent="-355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600"/>
              <a:buChar char="▪"/>
            </a:pPr>
            <a:r>
              <a:rPr lang="en-US" sz="4000" b="1" dirty="0"/>
              <a:t>3. If you do not have a TR Clerk, your teachers will fill out and input all paperwork into the drive and on OMSIS II.</a:t>
            </a:r>
            <a:endParaRPr sz="4000" b="1" dirty="0"/>
          </a:p>
        </p:txBody>
      </p:sp>
      <p:sp>
        <p:nvSpPr>
          <p:cNvPr id="407" name="Google Shape;407;g272a0df3f1d_0_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  <p:grpSp>
        <p:nvGrpSpPr>
          <p:cNvPr id="408" name="Google Shape;408;g272a0df3f1d_0_9"/>
          <p:cNvGrpSpPr/>
          <p:nvPr/>
        </p:nvGrpSpPr>
        <p:grpSpPr>
          <a:xfrm rot="-752554">
            <a:off x="10569734" y="5225973"/>
            <a:ext cx="1478223" cy="1489282"/>
            <a:chOff x="5689600" y="2651125"/>
            <a:chExt cx="2044701" cy="1866901"/>
          </a:xfrm>
        </p:grpSpPr>
        <p:sp>
          <p:nvSpPr>
            <p:cNvPr id="409" name="Google Shape;409;g272a0df3f1d_0_9"/>
            <p:cNvSpPr/>
            <p:nvPr/>
          </p:nvSpPr>
          <p:spPr>
            <a:xfrm>
              <a:off x="5689600" y="3011488"/>
              <a:ext cx="2044701" cy="1506538"/>
            </a:xfrm>
            <a:custGeom>
              <a:avLst/>
              <a:gdLst/>
              <a:ahLst/>
              <a:cxnLst/>
              <a:rect l="l" t="t" r="r" b="b"/>
              <a:pathLst>
                <a:path w="540" h="398" extrusionOk="0">
                  <a:moveTo>
                    <a:pt x="269" y="349"/>
                  </a:moveTo>
                  <a:cubicBezTo>
                    <a:pt x="256" y="349"/>
                    <a:pt x="172" y="398"/>
                    <a:pt x="125" y="351"/>
                  </a:cubicBezTo>
                  <a:cubicBezTo>
                    <a:pt x="0" y="226"/>
                    <a:pt x="36" y="34"/>
                    <a:pt x="145" y="12"/>
                  </a:cubicBezTo>
                  <a:cubicBezTo>
                    <a:pt x="201" y="0"/>
                    <a:pt x="257" y="46"/>
                    <a:pt x="271" y="46"/>
                  </a:cubicBezTo>
                  <a:cubicBezTo>
                    <a:pt x="269" y="46"/>
                    <a:pt x="269" y="46"/>
                    <a:pt x="269" y="46"/>
                  </a:cubicBezTo>
                  <a:cubicBezTo>
                    <a:pt x="283" y="46"/>
                    <a:pt x="339" y="0"/>
                    <a:pt x="396" y="12"/>
                  </a:cubicBezTo>
                  <a:cubicBezTo>
                    <a:pt x="504" y="34"/>
                    <a:pt x="540" y="226"/>
                    <a:pt x="415" y="351"/>
                  </a:cubicBezTo>
                  <a:cubicBezTo>
                    <a:pt x="368" y="398"/>
                    <a:pt x="284" y="349"/>
                    <a:pt x="271" y="349"/>
                  </a:cubicBezTo>
                  <a:lnTo>
                    <a:pt x="269" y="349"/>
                  </a:lnTo>
                  <a:close/>
                </a:path>
              </a:pathLst>
            </a:custGeom>
            <a:noFill/>
            <a:ln w="444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10" name="Google Shape;410;g272a0df3f1d_0_9"/>
            <p:cNvSpPr/>
            <p:nvPr/>
          </p:nvSpPr>
          <p:spPr>
            <a:xfrm>
              <a:off x="6657975" y="2651125"/>
              <a:ext cx="330200" cy="560388"/>
            </a:xfrm>
            <a:custGeom>
              <a:avLst/>
              <a:gdLst/>
              <a:ahLst/>
              <a:cxnLst/>
              <a:rect l="l" t="t" r="r" b="b"/>
              <a:pathLst>
                <a:path w="87" h="148" extrusionOk="0">
                  <a:moveTo>
                    <a:pt x="1" y="138"/>
                  </a:moveTo>
                  <a:cubicBezTo>
                    <a:pt x="3" y="97"/>
                    <a:pt x="30" y="37"/>
                    <a:pt x="67" y="6"/>
                  </a:cubicBezTo>
                  <a:cubicBezTo>
                    <a:pt x="75" y="0"/>
                    <a:pt x="87" y="11"/>
                    <a:pt x="82" y="17"/>
                  </a:cubicBezTo>
                  <a:cubicBezTo>
                    <a:pt x="40" y="64"/>
                    <a:pt x="24" y="101"/>
                    <a:pt x="19" y="140"/>
                  </a:cubicBezTo>
                  <a:cubicBezTo>
                    <a:pt x="19" y="147"/>
                    <a:pt x="0" y="148"/>
                    <a:pt x="1" y="1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11" name="Google Shape;411;g272a0df3f1d_0_9"/>
            <p:cNvSpPr/>
            <p:nvPr/>
          </p:nvSpPr>
          <p:spPr>
            <a:xfrm>
              <a:off x="6302375" y="2678113"/>
              <a:ext cx="420688" cy="412750"/>
            </a:xfrm>
            <a:custGeom>
              <a:avLst/>
              <a:gdLst/>
              <a:ahLst/>
              <a:cxnLst/>
              <a:rect l="l" t="t" r="r" b="b"/>
              <a:pathLst>
                <a:path w="111" h="109" extrusionOk="0">
                  <a:moveTo>
                    <a:pt x="111" y="98"/>
                  </a:moveTo>
                  <a:cubicBezTo>
                    <a:pt x="107" y="32"/>
                    <a:pt x="58" y="0"/>
                    <a:pt x="12" y="1"/>
                  </a:cubicBezTo>
                  <a:cubicBezTo>
                    <a:pt x="0" y="54"/>
                    <a:pt x="54" y="109"/>
                    <a:pt x="111" y="98"/>
                  </a:cubicBezTo>
                  <a:close/>
                </a:path>
              </a:pathLst>
            </a:custGeom>
            <a:noFill/>
            <a:ln w="444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412" name="Google Shape;412;g272a0df3f1d_0_9"/>
          <p:cNvGrpSpPr/>
          <p:nvPr/>
        </p:nvGrpSpPr>
        <p:grpSpPr>
          <a:xfrm rot="-2700000">
            <a:off x="761731" y="4696406"/>
            <a:ext cx="431913" cy="2548504"/>
            <a:chOff x="1440" y="1467"/>
            <a:chExt cx="405" cy="2389"/>
          </a:xfrm>
        </p:grpSpPr>
        <p:sp>
          <p:nvSpPr>
            <p:cNvPr id="413" name="Google Shape;413;g272a0df3f1d_0_9"/>
            <p:cNvSpPr/>
            <p:nvPr/>
          </p:nvSpPr>
          <p:spPr>
            <a:xfrm>
              <a:off x="1442" y="1874"/>
              <a:ext cx="398" cy="1982"/>
            </a:xfrm>
            <a:custGeom>
              <a:avLst/>
              <a:gdLst/>
              <a:ahLst/>
              <a:cxnLst/>
              <a:rect l="l" t="t" r="r" b="b"/>
              <a:pathLst>
                <a:path w="398" h="1982" extrusionOk="0">
                  <a:moveTo>
                    <a:pt x="0" y="0"/>
                  </a:moveTo>
                  <a:lnTo>
                    <a:pt x="0" y="1569"/>
                  </a:lnTo>
                  <a:lnTo>
                    <a:pt x="188" y="1982"/>
                  </a:lnTo>
                  <a:lnTo>
                    <a:pt x="398" y="1564"/>
                  </a:lnTo>
                  <a:lnTo>
                    <a:pt x="39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14" name="Google Shape;414;g272a0df3f1d_0_9"/>
            <p:cNvSpPr/>
            <p:nvPr/>
          </p:nvSpPr>
          <p:spPr>
            <a:xfrm>
              <a:off x="1440" y="1467"/>
              <a:ext cx="405" cy="352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" y="136"/>
                  </a:moveTo>
                  <a:cubicBezTo>
                    <a:pt x="1" y="148"/>
                    <a:pt x="0" y="37"/>
                    <a:pt x="0" y="23"/>
                  </a:cubicBezTo>
                  <a:cubicBezTo>
                    <a:pt x="0" y="14"/>
                    <a:pt x="7" y="1"/>
                    <a:pt x="23" y="1"/>
                  </a:cubicBezTo>
                  <a:cubicBezTo>
                    <a:pt x="35" y="1"/>
                    <a:pt x="136" y="0"/>
                    <a:pt x="143" y="0"/>
                  </a:cubicBezTo>
                  <a:cubicBezTo>
                    <a:pt x="151" y="0"/>
                    <a:pt x="164" y="6"/>
                    <a:pt x="166" y="21"/>
                  </a:cubicBezTo>
                  <a:cubicBezTo>
                    <a:pt x="168" y="36"/>
                    <a:pt x="166" y="135"/>
                    <a:pt x="166" y="135"/>
                  </a:cubicBezTo>
                  <a:lnTo>
                    <a:pt x="1" y="136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15" name="Google Shape;415;g272a0df3f1d_0_9"/>
            <p:cNvSpPr/>
            <p:nvPr/>
          </p:nvSpPr>
          <p:spPr>
            <a:xfrm>
              <a:off x="1443" y="1825"/>
              <a:ext cx="300" cy="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16" name="Google Shape;416;g272a0df3f1d_0_9"/>
            <p:cNvSpPr/>
            <p:nvPr/>
          </p:nvSpPr>
          <p:spPr>
            <a:xfrm>
              <a:off x="1440" y="3407"/>
              <a:ext cx="300" cy="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17" name="Google Shape;417;g272a0df3f1d_0_9"/>
            <p:cNvSpPr/>
            <p:nvPr/>
          </p:nvSpPr>
          <p:spPr>
            <a:xfrm>
              <a:off x="1567" y="3716"/>
              <a:ext cx="136" cy="26"/>
            </a:xfrm>
            <a:custGeom>
              <a:avLst/>
              <a:gdLst/>
              <a:ahLst/>
              <a:cxnLst/>
              <a:rect l="l" t="t" r="r" b="b"/>
              <a:pathLst>
                <a:path w="157" h="41" extrusionOk="0">
                  <a:moveTo>
                    <a:pt x="135" y="41"/>
                  </a:moveTo>
                  <a:lnTo>
                    <a:pt x="22" y="41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35" y="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418" name="Google Shape;418;g272a0df3f1d_0_9"/>
          <p:cNvGrpSpPr/>
          <p:nvPr/>
        </p:nvGrpSpPr>
        <p:grpSpPr>
          <a:xfrm>
            <a:off x="9756328" y="913268"/>
            <a:ext cx="1335667" cy="1335667"/>
            <a:chOff x="9753600" y="2667000"/>
            <a:chExt cx="1115100" cy="1115100"/>
          </a:xfrm>
        </p:grpSpPr>
        <p:sp>
          <p:nvSpPr>
            <p:cNvPr id="419" name="Google Shape;419;g272a0df3f1d_0_9"/>
            <p:cNvSpPr/>
            <p:nvPr/>
          </p:nvSpPr>
          <p:spPr>
            <a:xfrm>
              <a:off x="9753600" y="2667000"/>
              <a:ext cx="1115100" cy="11151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20" name="Google Shape;420;g272a0df3f1d_0_9"/>
            <p:cNvSpPr/>
            <p:nvPr/>
          </p:nvSpPr>
          <p:spPr>
            <a:xfrm>
              <a:off x="10210800" y="2819400"/>
              <a:ext cx="134400" cy="1344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21" name="Google Shape;421;g272a0df3f1d_0_9"/>
            <p:cNvSpPr/>
            <p:nvPr/>
          </p:nvSpPr>
          <p:spPr>
            <a:xfrm>
              <a:off x="10515600" y="2895600"/>
              <a:ext cx="72000" cy="720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22" name="Google Shape;422;g272a0df3f1d_0_9"/>
            <p:cNvSpPr/>
            <p:nvPr/>
          </p:nvSpPr>
          <p:spPr>
            <a:xfrm>
              <a:off x="10058400" y="3124200"/>
              <a:ext cx="72000" cy="720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23" name="Google Shape;423;g272a0df3f1d_0_9"/>
            <p:cNvSpPr/>
            <p:nvPr/>
          </p:nvSpPr>
          <p:spPr>
            <a:xfrm>
              <a:off x="10668000" y="3200400"/>
              <a:ext cx="72000" cy="720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24" name="Google Shape;424;g272a0df3f1d_0_9"/>
            <p:cNvSpPr/>
            <p:nvPr/>
          </p:nvSpPr>
          <p:spPr>
            <a:xfrm>
              <a:off x="9982200" y="2918958"/>
              <a:ext cx="48600" cy="486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425" name="Google Shape;425;g272a0df3f1d_0_9"/>
          <p:cNvSpPr/>
          <p:nvPr/>
        </p:nvSpPr>
        <p:spPr>
          <a:xfrm>
            <a:off x="1082344" y="154446"/>
            <a:ext cx="714376" cy="758825"/>
          </a:xfrm>
          <a:custGeom>
            <a:avLst/>
            <a:gdLst/>
            <a:ahLst/>
            <a:cxnLst/>
            <a:rect l="l" t="t" r="r" b="b"/>
            <a:pathLst>
              <a:path w="325" h="345" extrusionOk="0">
                <a:moveTo>
                  <a:pt x="163" y="0"/>
                </a:moveTo>
                <a:cubicBezTo>
                  <a:pt x="163" y="0"/>
                  <a:pt x="141" y="100"/>
                  <a:pt x="122" y="128"/>
                </a:cubicBezTo>
                <a:cubicBezTo>
                  <a:pt x="104" y="155"/>
                  <a:pt x="0" y="171"/>
                  <a:pt x="0" y="171"/>
                </a:cubicBezTo>
                <a:cubicBezTo>
                  <a:pt x="0" y="171"/>
                  <a:pt x="93" y="181"/>
                  <a:pt x="121" y="218"/>
                </a:cubicBezTo>
                <a:cubicBezTo>
                  <a:pt x="148" y="256"/>
                  <a:pt x="162" y="345"/>
                  <a:pt x="162" y="345"/>
                </a:cubicBezTo>
                <a:cubicBezTo>
                  <a:pt x="162" y="345"/>
                  <a:pt x="177" y="256"/>
                  <a:pt x="205" y="218"/>
                </a:cubicBezTo>
                <a:cubicBezTo>
                  <a:pt x="233" y="181"/>
                  <a:pt x="325" y="171"/>
                  <a:pt x="325" y="171"/>
                </a:cubicBezTo>
                <a:cubicBezTo>
                  <a:pt x="325" y="171"/>
                  <a:pt x="222" y="155"/>
                  <a:pt x="203" y="128"/>
                </a:cubicBezTo>
                <a:cubicBezTo>
                  <a:pt x="185" y="100"/>
                  <a:pt x="163" y="0"/>
                  <a:pt x="163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6" name="Google Shape;426;g272a0df3f1d_0_9"/>
          <p:cNvSpPr/>
          <p:nvPr/>
        </p:nvSpPr>
        <p:spPr>
          <a:xfrm>
            <a:off x="369833" y="1328706"/>
            <a:ext cx="476251" cy="504825"/>
          </a:xfrm>
          <a:custGeom>
            <a:avLst/>
            <a:gdLst/>
            <a:ahLst/>
            <a:cxnLst/>
            <a:rect l="l" t="t" r="r" b="b"/>
            <a:pathLst>
              <a:path w="325" h="345" extrusionOk="0">
                <a:moveTo>
                  <a:pt x="163" y="0"/>
                </a:moveTo>
                <a:cubicBezTo>
                  <a:pt x="163" y="0"/>
                  <a:pt x="141" y="100"/>
                  <a:pt x="122" y="128"/>
                </a:cubicBezTo>
                <a:cubicBezTo>
                  <a:pt x="104" y="155"/>
                  <a:pt x="0" y="171"/>
                  <a:pt x="0" y="171"/>
                </a:cubicBezTo>
                <a:cubicBezTo>
                  <a:pt x="0" y="171"/>
                  <a:pt x="93" y="181"/>
                  <a:pt x="121" y="218"/>
                </a:cubicBezTo>
                <a:cubicBezTo>
                  <a:pt x="148" y="256"/>
                  <a:pt x="162" y="345"/>
                  <a:pt x="162" y="345"/>
                </a:cubicBezTo>
                <a:cubicBezTo>
                  <a:pt x="162" y="345"/>
                  <a:pt x="177" y="256"/>
                  <a:pt x="205" y="218"/>
                </a:cubicBezTo>
                <a:cubicBezTo>
                  <a:pt x="233" y="181"/>
                  <a:pt x="325" y="171"/>
                  <a:pt x="325" y="171"/>
                </a:cubicBezTo>
                <a:cubicBezTo>
                  <a:pt x="325" y="171"/>
                  <a:pt x="222" y="155"/>
                  <a:pt x="203" y="128"/>
                </a:cubicBezTo>
                <a:cubicBezTo>
                  <a:pt x="185" y="100"/>
                  <a:pt x="163" y="0"/>
                  <a:pt x="163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7" name="Google Shape;427;g272a0df3f1d_0_9"/>
          <p:cNvSpPr/>
          <p:nvPr/>
        </p:nvSpPr>
        <p:spPr>
          <a:xfrm rot="-1458032">
            <a:off x="8205721" y="5669132"/>
            <a:ext cx="1191609" cy="1021416"/>
          </a:xfrm>
          <a:custGeom>
            <a:avLst/>
            <a:gdLst/>
            <a:ahLst/>
            <a:cxnLst/>
            <a:rect l="l" t="t" r="r" b="b"/>
            <a:pathLst>
              <a:path w="1069" h="1114" extrusionOk="0">
                <a:moveTo>
                  <a:pt x="642" y="274"/>
                </a:moveTo>
                <a:lnTo>
                  <a:pt x="1007" y="181"/>
                </a:lnTo>
                <a:lnTo>
                  <a:pt x="849" y="522"/>
                </a:lnTo>
                <a:lnTo>
                  <a:pt x="1069" y="856"/>
                </a:lnTo>
                <a:lnTo>
                  <a:pt x="666" y="816"/>
                </a:lnTo>
                <a:lnTo>
                  <a:pt x="432" y="1114"/>
                </a:lnTo>
                <a:lnTo>
                  <a:pt x="370" y="742"/>
                </a:lnTo>
                <a:lnTo>
                  <a:pt x="0" y="584"/>
                </a:lnTo>
                <a:lnTo>
                  <a:pt x="327" y="398"/>
                </a:lnTo>
                <a:lnTo>
                  <a:pt x="353" y="0"/>
                </a:lnTo>
                <a:lnTo>
                  <a:pt x="642" y="274"/>
                </a:lnTo>
                <a:close/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8" name="Google Shape;428;g272a0df3f1d_0_9"/>
          <p:cNvSpPr/>
          <p:nvPr/>
        </p:nvSpPr>
        <p:spPr>
          <a:xfrm rot="2515572">
            <a:off x="6173646" y="5953831"/>
            <a:ext cx="541255" cy="439782"/>
          </a:xfrm>
          <a:custGeom>
            <a:avLst/>
            <a:gdLst/>
            <a:ahLst/>
            <a:cxnLst/>
            <a:rect l="l" t="t" r="r" b="b"/>
            <a:pathLst>
              <a:path w="325" h="345" extrusionOk="0">
                <a:moveTo>
                  <a:pt x="163" y="0"/>
                </a:moveTo>
                <a:cubicBezTo>
                  <a:pt x="163" y="0"/>
                  <a:pt x="141" y="100"/>
                  <a:pt x="122" y="128"/>
                </a:cubicBezTo>
                <a:cubicBezTo>
                  <a:pt x="104" y="155"/>
                  <a:pt x="0" y="171"/>
                  <a:pt x="0" y="171"/>
                </a:cubicBezTo>
                <a:cubicBezTo>
                  <a:pt x="0" y="171"/>
                  <a:pt x="93" y="181"/>
                  <a:pt x="121" y="218"/>
                </a:cubicBezTo>
                <a:cubicBezTo>
                  <a:pt x="148" y="256"/>
                  <a:pt x="162" y="345"/>
                  <a:pt x="162" y="345"/>
                </a:cubicBezTo>
                <a:cubicBezTo>
                  <a:pt x="162" y="345"/>
                  <a:pt x="177" y="256"/>
                  <a:pt x="205" y="218"/>
                </a:cubicBezTo>
                <a:cubicBezTo>
                  <a:pt x="233" y="181"/>
                  <a:pt x="325" y="171"/>
                  <a:pt x="325" y="171"/>
                </a:cubicBezTo>
                <a:cubicBezTo>
                  <a:pt x="325" y="171"/>
                  <a:pt x="222" y="155"/>
                  <a:pt x="203" y="128"/>
                </a:cubicBezTo>
                <a:cubicBezTo>
                  <a:pt x="185" y="100"/>
                  <a:pt x="163" y="0"/>
                  <a:pt x="163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9" name="Google Shape;429;g272a0df3f1d_0_9"/>
          <p:cNvSpPr txBox="1"/>
          <p:nvPr/>
        </p:nvSpPr>
        <p:spPr>
          <a:xfrm>
            <a:off x="3223260" y="5829300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3A0A6E91-6235-094F-9C27-526C723F3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413" y="6284"/>
            <a:ext cx="4916587" cy="312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0A948217-8C73-DC4D-AA8E-E3A08FB7C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70" y="3127248"/>
            <a:ext cx="4927700" cy="373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CCD5099-AD17-0442-9291-B86CB24B4DDD}"/>
              </a:ext>
            </a:extLst>
          </p:cNvPr>
          <p:cNvSpPr txBox="1">
            <a:spLocks/>
          </p:cNvSpPr>
          <p:nvPr/>
        </p:nvSpPr>
        <p:spPr>
          <a:xfrm>
            <a:off x="606972" y="1566766"/>
            <a:ext cx="6392918" cy="37307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400" b="1" dirty="0">
                <a:latin typeface="+mj-lt"/>
              </a:rPr>
              <a:t>10% to 14% of migrant students screened each year receive a new pair of glasses.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84A343-B0EE-3F49-B8F1-DA8295DFD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753" y="4138652"/>
            <a:ext cx="4453206" cy="231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6B200453-188D-F14B-B328-BB0883BACA1B}"/>
              </a:ext>
            </a:extLst>
          </p:cNvPr>
          <p:cNvSpPr txBox="1">
            <a:spLocks/>
          </p:cNvSpPr>
          <p:nvPr/>
        </p:nvSpPr>
        <p:spPr>
          <a:xfrm>
            <a:off x="-1" y="1096"/>
            <a:ext cx="7266271" cy="1379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Summer Health Fairs</a:t>
            </a:r>
          </a:p>
        </p:txBody>
      </p:sp>
    </p:spTree>
    <p:extLst>
      <p:ext uri="{BB962C8B-B14F-4D97-AF65-F5344CB8AC3E}">
        <p14:creationId xmlns:p14="http://schemas.microsoft.com/office/powerpoint/2010/main" val="42674408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F82E9E4-B14A-AE49-C781-5A815FDF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96"/>
            <a:ext cx="7267904" cy="137964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Summer Health Fairs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BC9B561-E0D8-DC42-971D-8C33F7A38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903" y="0"/>
            <a:ext cx="4924097" cy="685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091BA1-4FDE-694D-965E-BABB1BB5490B}"/>
              </a:ext>
            </a:extLst>
          </p:cNvPr>
          <p:cNvSpPr txBox="1"/>
          <p:nvPr/>
        </p:nvSpPr>
        <p:spPr>
          <a:xfrm>
            <a:off x="160877" y="1755834"/>
            <a:ext cx="67736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Dental &amp; Vision screenings.</a:t>
            </a:r>
          </a:p>
          <a:p>
            <a:endParaRPr lang="en-US" sz="3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Students can receive free dental work and prescription glasses.</a:t>
            </a:r>
          </a:p>
          <a:p>
            <a:endParaRPr lang="en-US" sz="3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10% to 14% of migrant students screened each year receive a new pair of glasses.</a:t>
            </a:r>
          </a:p>
        </p:txBody>
      </p:sp>
    </p:spTree>
    <p:extLst>
      <p:ext uri="{BB962C8B-B14F-4D97-AF65-F5344CB8AC3E}">
        <p14:creationId xmlns:p14="http://schemas.microsoft.com/office/powerpoint/2010/main" val="194474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52CAD-E104-3678-440D-F6C1EBB90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456" y="756745"/>
            <a:ext cx="6525184" cy="542021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5400" dirty="0"/>
          </a:p>
          <a:p>
            <a:pPr marL="0" indent="0">
              <a:buNone/>
            </a:pPr>
            <a:r>
              <a:rPr lang="en-US" sz="4400" b="1" dirty="0"/>
              <a:t>Lisa </a:t>
            </a:r>
            <a:r>
              <a:rPr lang="en-US" sz="4400" b="1" dirty="0" err="1"/>
              <a:t>Flórez</a:t>
            </a:r>
            <a:r>
              <a:rPr lang="en-US" sz="4400" b="1" dirty="0"/>
              <a:t>, </a:t>
            </a:r>
            <a:r>
              <a:rPr lang="en-US" sz="4400" dirty="0"/>
              <a:t>Health Fair Coordinator</a:t>
            </a:r>
          </a:p>
          <a:p>
            <a:pPr marL="0" indent="0">
              <a:buNone/>
            </a:pPr>
            <a:endParaRPr lang="en-US" sz="4400" dirty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US" sz="3600" i="1" dirty="0" err="1">
                <a:hlinkClick r:id="rId2"/>
              </a:rPr>
              <a:t>Barbara.Florez@nwoesc.org</a:t>
            </a:r>
            <a:endParaRPr lang="en-US" sz="3600" i="1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59CCF18-E772-287D-BDCE-1E780CBD8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974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17E641-FDEE-3E18-6E67-B4EAA15F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050" y="365125"/>
            <a:ext cx="4418251" cy="1973473"/>
          </a:xfrm>
          <a:solidFill>
            <a:schemeClr val="bg1">
              <a:alpha val="49000"/>
            </a:schemeClr>
          </a:solidFill>
        </p:spPr>
        <p:txBody>
          <a:bodyPr anchor="ctr">
            <a:no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+mn-lt"/>
              </a:rPr>
              <a:t>Migrant Health Fairs</a:t>
            </a:r>
          </a:p>
        </p:txBody>
      </p:sp>
    </p:spTree>
    <p:extLst>
      <p:ext uri="{BB962C8B-B14F-4D97-AF65-F5344CB8AC3E}">
        <p14:creationId xmlns:p14="http://schemas.microsoft.com/office/powerpoint/2010/main" val="5142105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2F13BD-E3F2-1A48-A650-D4EB79A3B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173"/>
            <a:ext cx="12192000" cy="5535827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5A159668-940D-110F-CD9E-6B64CEC1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81"/>
            <a:ext cx="12192000" cy="1325563"/>
          </a:xfrm>
          <a:solidFill>
            <a:schemeClr val="accent2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+mn-lt"/>
              </a:rPr>
              <a:t>Migrant Head Start</a:t>
            </a:r>
          </a:p>
        </p:txBody>
      </p:sp>
    </p:spTree>
    <p:extLst>
      <p:ext uri="{BB962C8B-B14F-4D97-AF65-F5344CB8AC3E}">
        <p14:creationId xmlns:p14="http://schemas.microsoft.com/office/powerpoint/2010/main" val="42247488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8E38B1-829D-56CC-E1A8-E811517D4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6" y="91862"/>
            <a:ext cx="10030624" cy="6668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F101DE-D613-3211-2557-9EE248894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178" y="864056"/>
            <a:ext cx="2441643" cy="18628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EF9860-1DC6-00AC-1D17-5CDB9F1CA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43C1B-443D-3742-BAFB-7C45293B3D8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544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F4E33-BDDE-504F-81BA-D1C4FB53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+mn-lt"/>
              </a:rPr>
              <a:t>Details of 2025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DEB3F-DC96-A548-B9F1-80DC1D4B7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550" y="1838325"/>
            <a:ext cx="11068050" cy="500142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Help recruit for both programs </a:t>
            </a:r>
          </a:p>
          <a:p>
            <a:pPr lvl="1"/>
            <a:r>
              <a:rPr lang="en-US" sz="3200" i="1" dirty="0">
                <a:latin typeface="+mj-lt"/>
              </a:rPr>
              <a:t>Your IMAGE Pre-K children could also be receiving GLCAP services.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IMAGE teachers can serve eligible PreK students in the GLCAP centers.</a:t>
            </a:r>
          </a:p>
          <a:p>
            <a:pPr lvl="1"/>
            <a:r>
              <a:rPr lang="en-US" sz="3200" i="1" dirty="0">
                <a:latin typeface="+mj-lt"/>
              </a:rPr>
              <a:t>Last year, our teachers were invited to serve children enrolled in the Migrant Head Start centers that also met the eligibility criteria for the Title I-C program.</a:t>
            </a:r>
          </a:p>
        </p:txBody>
      </p:sp>
    </p:spTree>
    <p:extLst>
      <p:ext uri="{BB962C8B-B14F-4D97-AF65-F5344CB8AC3E}">
        <p14:creationId xmlns:p14="http://schemas.microsoft.com/office/powerpoint/2010/main" val="28082248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24DB3-CDB4-97DB-AC9B-CAFDAA7141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690688"/>
          </a:xfrm>
          <a:solidFill>
            <a:schemeClr val="accent2"/>
          </a:solidFill>
        </p:spPr>
        <p:txBody>
          <a:bodyPr anchor="t">
            <a:no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n-lt"/>
              </a:rPr>
              <a:t>Migrant &amp; Seasonal Head Start </a:t>
            </a:r>
            <a:br>
              <a:rPr lang="en-US" sz="6000" b="1" dirty="0">
                <a:solidFill>
                  <a:schemeClr val="bg1"/>
                </a:solidFill>
                <a:latin typeface="+mn-lt"/>
              </a:rPr>
            </a:br>
            <a:r>
              <a:rPr lang="en-US" sz="6000" b="1" dirty="0">
                <a:solidFill>
                  <a:schemeClr val="bg1"/>
                </a:solidFill>
                <a:latin typeface="+mn-lt"/>
              </a:rPr>
              <a:t>Center 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59887-55F8-3E3E-6002-A8B449CB23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85551" y="3428999"/>
            <a:ext cx="8620898" cy="336882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600" b="1" dirty="0">
                <a:latin typeface="+mj-lt"/>
              </a:rPr>
              <a:t>Napoleon			Putnam County ESC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600" b="1" dirty="0">
                <a:latin typeface="+mj-lt"/>
              </a:rPr>
              <a:t>Fremont			North Point ESC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600" b="1" dirty="0">
                <a:latin typeface="+mj-lt"/>
              </a:rPr>
              <a:t>Shiloh				North Point ESC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600" b="1" dirty="0">
                <a:latin typeface="+mj-lt"/>
              </a:rPr>
              <a:t>New Carlisle		Tecumseh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70BFA3-46E8-41AD-34A3-AE198D05225A}"/>
              </a:ext>
            </a:extLst>
          </p:cNvPr>
          <p:cNvSpPr txBox="1"/>
          <p:nvPr/>
        </p:nvSpPr>
        <p:spPr>
          <a:xfrm>
            <a:off x="1614628" y="1829940"/>
            <a:ext cx="34104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Migrant Head Start Centers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3E0511-9D53-2674-8559-FB6173BAB71A}"/>
              </a:ext>
            </a:extLst>
          </p:cNvPr>
          <p:cNvSpPr txBox="1"/>
          <p:nvPr/>
        </p:nvSpPr>
        <p:spPr>
          <a:xfrm>
            <a:off x="6207213" y="1835197"/>
            <a:ext cx="44813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Regional Migrant Programs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71E988-87F7-EE22-7E1B-153895F15C21}"/>
              </a:ext>
            </a:extLst>
          </p:cNvPr>
          <p:cNvCxnSpPr/>
          <p:nvPr/>
        </p:nvCxnSpPr>
        <p:spPr>
          <a:xfrm>
            <a:off x="1614628" y="3153379"/>
            <a:ext cx="3645243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DCE7B2-CB71-6E8F-29A9-B6873F0CDAA4}"/>
              </a:ext>
            </a:extLst>
          </p:cNvPr>
          <p:cNvCxnSpPr/>
          <p:nvPr/>
        </p:nvCxnSpPr>
        <p:spPr>
          <a:xfrm>
            <a:off x="6219570" y="3153379"/>
            <a:ext cx="3645243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Arrow 8">
            <a:extLst>
              <a:ext uri="{FF2B5EF4-FFF2-40B4-BE49-F238E27FC236}">
                <a16:creationId xmlns:a16="http://schemas.microsoft.com/office/drawing/2014/main" id="{F81FC8DB-FD21-0200-F2A9-3FAF35C2FEC4}"/>
              </a:ext>
            </a:extLst>
          </p:cNvPr>
          <p:cNvSpPr/>
          <p:nvPr/>
        </p:nvSpPr>
        <p:spPr>
          <a:xfrm>
            <a:off x="5263974" y="3651425"/>
            <a:ext cx="634314" cy="2347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05CEFBA-13D2-71F9-915F-871502DF7694}"/>
              </a:ext>
            </a:extLst>
          </p:cNvPr>
          <p:cNvSpPr/>
          <p:nvPr/>
        </p:nvSpPr>
        <p:spPr>
          <a:xfrm>
            <a:off x="5243377" y="4347526"/>
            <a:ext cx="634314" cy="2347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F0A074BE-61E3-CC43-70FF-15C4EFE9AF16}"/>
              </a:ext>
            </a:extLst>
          </p:cNvPr>
          <p:cNvSpPr/>
          <p:nvPr/>
        </p:nvSpPr>
        <p:spPr>
          <a:xfrm>
            <a:off x="5247494" y="5006554"/>
            <a:ext cx="634314" cy="2347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192E5F6F-C56E-07DD-73F8-CFEDF63CCBB9}"/>
              </a:ext>
            </a:extLst>
          </p:cNvPr>
          <p:cNvSpPr/>
          <p:nvPr/>
        </p:nvSpPr>
        <p:spPr>
          <a:xfrm>
            <a:off x="5251611" y="5677943"/>
            <a:ext cx="634314" cy="2347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54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C574E-51A5-A433-C910-BC1D1EC78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995892"/>
            <a:ext cx="3206496" cy="14015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latin typeface="+mj-lt"/>
                <a:cs typeface="Times New Roman" panose="02020603050405020304" pitchFamily="18" charset="0"/>
              </a:rPr>
              <a:t>Previous Residence</a:t>
            </a:r>
            <a:endParaRPr lang="en-US" sz="440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629667-63D4-1EAE-FD97-1B2DE99195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CD466F-3779-EB28-6E87-7A43D1460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136" y="5801"/>
            <a:ext cx="8436863" cy="685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753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DE1B6-8317-F899-466F-FBAED1C5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66383-69F3-834A-8754-D003C6D5BA26}" type="slidenum">
              <a:rPr lang="en-US" smtClean="0"/>
              <a:t>70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FBCF0-471A-9EA7-04BA-677461D7B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6"/>
            <a:ext cx="12192000" cy="68438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90B8FC-BD61-C330-447F-B74B4D66594D}"/>
              </a:ext>
            </a:extLst>
          </p:cNvPr>
          <p:cNvSpPr txBox="1"/>
          <p:nvPr/>
        </p:nvSpPr>
        <p:spPr>
          <a:xfrm>
            <a:off x="9748433" y="6202611"/>
            <a:ext cx="2421249" cy="400110"/>
          </a:xfrm>
          <a:prstGeom prst="rect">
            <a:avLst/>
          </a:prstGeom>
          <a:solidFill>
            <a:srgbClr val="FFA93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D26DEA-B147-9F4A-BE4F-13A9C2E49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852" y="3941364"/>
            <a:ext cx="2281206" cy="228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2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6CE05C-6517-7789-92A6-4B2248947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92" y="516548"/>
            <a:ext cx="9912489" cy="6341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71E8B4-A518-4A8C-C7F5-63F3F22F875A}"/>
              </a:ext>
            </a:extLst>
          </p:cNvPr>
          <p:cNvSpPr txBox="1"/>
          <p:nvPr/>
        </p:nvSpPr>
        <p:spPr>
          <a:xfrm>
            <a:off x="322118" y="4217794"/>
            <a:ext cx="29510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Types of Qualifying Work</a:t>
            </a:r>
          </a:p>
        </p:txBody>
      </p:sp>
    </p:spTree>
    <p:extLst>
      <p:ext uri="{BB962C8B-B14F-4D97-AF65-F5344CB8AC3E}">
        <p14:creationId xmlns:p14="http://schemas.microsoft.com/office/powerpoint/2010/main" val="260208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6EBC6F5-3EFC-0B15-2E16-674F38332D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563969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48B4F79-7FA9-3AD4-AE74-43BD890C7E95}"/>
              </a:ext>
            </a:extLst>
          </p:cNvPr>
          <p:cNvSpPr/>
          <p:nvPr/>
        </p:nvSpPr>
        <p:spPr>
          <a:xfrm>
            <a:off x="9977286" y="2343420"/>
            <a:ext cx="871947" cy="401175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15357A-E230-3506-9D2A-0530921C3F57}"/>
              </a:ext>
            </a:extLst>
          </p:cNvPr>
          <p:cNvSpPr txBox="1"/>
          <p:nvPr/>
        </p:nvSpPr>
        <p:spPr>
          <a:xfrm>
            <a:off x="9964657" y="2364202"/>
            <a:ext cx="88773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624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BF8482-33E4-2230-8C0B-BFAF1DDAE690}"/>
              </a:ext>
            </a:extLst>
          </p:cNvPr>
          <p:cNvCxnSpPr>
            <a:cxnSpLocks/>
          </p:cNvCxnSpPr>
          <p:nvPr/>
        </p:nvCxnSpPr>
        <p:spPr>
          <a:xfrm flipV="1">
            <a:off x="1351090" y="679751"/>
            <a:ext cx="8732022" cy="1338201"/>
          </a:xfrm>
          <a:prstGeom prst="straightConnector1">
            <a:avLst/>
          </a:prstGeom>
          <a:ln w="53975">
            <a:solidFill>
              <a:srgbClr val="00B0F0"/>
            </a:solidFill>
            <a:prstDash val="dash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0DF2C-E130-4365-EBC6-0C864700D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CC6-1C49-3442-BD9C-B5FEC2B9250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081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1903</Words>
  <Application>Microsoft Macintosh PowerPoint</Application>
  <PresentationFormat>Widescreen</PresentationFormat>
  <Paragraphs>274</Paragraphs>
  <Slides>70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7" baseType="lpstr">
      <vt:lpstr>Arial</vt:lpstr>
      <vt:lpstr>Calibri</vt:lpstr>
      <vt:lpstr>Calibri Light</vt:lpstr>
      <vt:lpstr>Google Sans</vt:lpstr>
      <vt:lpstr>Hellix</vt:lpstr>
      <vt:lpstr>Hellix SemiBold</vt:lpstr>
      <vt:lpstr>Lato</vt:lpstr>
      <vt:lpstr>Noto Sans Symbols</vt:lpstr>
      <vt:lpstr>Roboto Condensed Light</vt:lpstr>
      <vt:lpstr>Source Sans Pro</vt:lpstr>
      <vt:lpstr>Source Sans Pro SemiBold</vt:lpstr>
      <vt:lpstr>Tahoma</vt:lpstr>
      <vt:lpstr>Times New Roman</vt:lpstr>
      <vt:lpstr>Trebuchet MS</vt:lpstr>
      <vt:lpstr>Wingdings</vt:lpstr>
      <vt:lpstr>Wingdings 3</vt:lpstr>
      <vt:lpstr>Office Theme</vt:lpstr>
      <vt:lpstr>IMAGE            Summer Training</vt:lpstr>
      <vt:lpstr>MEP ACRONYMS</vt:lpstr>
      <vt:lpstr>OMEC Staff</vt:lpstr>
      <vt:lpstr>PowerPoint Presentation</vt:lpstr>
      <vt:lpstr>National Dropout Rate = 5.3% </vt:lpstr>
      <vt:lpstr>PowerPoint Presentation</vt:lpstr>
      <vt:lpstr>Previous Residence</vt:lpstr>
      <vt:lpstr>PowerPoint Presentation</vt:lpstr>
      <vt:lpstr>PowerPoint Presentation</vt:lpstr>
      <vt:lpstr>Eligible Migrant Students 2025</vt:lpstr>
      <vt:lpstr>Ohio H-2A Licensed Camps Data</vt:lpstr>
      <vt:lpstr>PowerPoint Presentation</vt:lpstr>
      <vt:lpstr>PHASE #1:  March 16-20</vt:lpstr>
      <vt:lpstr>PHASE #2:  April 12-17</vt:lpstr>
      <vt:lpstr>PowerPoint Presentation</vt:lpstr>
      <vt:lpstr>Purpose of Title I-C</vt:lpstr>
      <vt:lpstr>Migrant…not “Immigrant”</vt:lpstr>
      <vt:lpstr>“Migratory Child” Definition</vt:lpstr>
      <vt:lpstr>Eligibility Criteria for Title I-C</vt:lpstr>
      <vt:lpstr>Examples of “Qualifying WORK”</vt:lpstr>
      <vt:lpstr>Examples of “Qualifying WORK”</vt:lpstr>
      <vt:lpstr>Examples of “Qualifying WORK”</vt:lpstr>
      <vt:lpstr>What is IMAGE?</vt:lpstr>
      <vt:lpstr>IMAGE Program</vt:lpstr>
      <vt:lpstr>IMAGE Educational Options</vt:lpstr>
      <vt:lpstr>Building Program vs. IMAGE Services</vt:lpstr>
      <vt:lpstr>IMAGE vs. Building Program Numbers</vt:lpstr>
      <vt:lpstr>PowerPoint Presentation</vt:lpstr>
      <vt:lpstr>PowerPoint Presentation</vt:lpstr>
      <vt:lpstr>PowerPoint Presentation</vt:lpstr>
      <vt:lpstr>PowerPoint Presentation</vt:lpstr>
      <vt:lpstr>San Diego Quick Assessment</vt:lpstr>
      <vt:lpstr>EL Requirement</vt:lpstr>
      <vt:lpstr>PowerPoint Presentation</vt:lpstr>
      <vt:lpstr>https://www.onlineipt.com/</vt:lpstr>
      <vt:lpstr>        IPT Oral Assessment (K-8)</vt:lpstr>
      <vt:lpstr>PowerPoint Presentation</vt:lpstr>
      <vt:lpstr>PowerPoint Presentation</vt:lpstr>
      <vt:lpstr>Secondary Credit Recovery</vt:lpstr>
      <vt:lpstr>PowerPoint Presentation</vt:lpstr>
      <vt:lpstr>APEX Course Registration</vt:lpstr>
      <vt:lpstr>APEX Registration Process</vt:lpstr>
      <vt:lpstr>PowerPoint Presentation</vt:lpstr>
      <vt:lpstr>H-2A Instructional Offerings</vt:lpstr>
      <vt:lpstr>Supports for Out-of-School Youth</vt:lpstr>
      <vt:lpstr>GROUP ACTIVITY #1</vt:lpstr>
      <vt:lpstr>PowerPoint Presentation</vt:lpstr>
      <vt:lpstr>Continuation Of Services  (COS)</vt:lpstr>
      <vt:lpstr>PowerPoint Presentation</vt:lpstr>
      <vt:lpstr>Priority For Services (PFS)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MSIX Login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OMEC Paperwork Support</vt:lpstr>
      <vt:lpstr>PowerPoint Presentation</vt:lpstr>
      <vt:lpstr>Summer Health Fairs</vt:lpstr>
      <vt:lpstr>Migrant Health Fairs</vt:lpstr>
      <vt:lpstr>Migrant Head Start</vt:lpstr>
      <vt:lpstr>PowerPoint Presentation</vt:lpstr>
      <vt:lpstr>Details of 2025 Partnership</vt:lpstr>
      <vt:lpstr>Migrant &amp; Seasonal Head Start  Center Locations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Training</dc:title>
  <dc:creator>Jose Salinas</dc:creator>
  <cp:lastModifiedBy>Jose Salinas</cp:lastModifiedBy>
  <cp:revision>36</cp:revision>
  <cp:lastPrinted>2026-05-26T18:43:46Z</cp:lastPrinted>
  <dcterms:created xsi:type="dcterms:W3CDTF">2024-05-20T18:18:31Z</dcterms:created>
  <dcterms:modified xsi:type="dcterms:W3CDTF">2026-06-06T13:19:53Z</dcterms:modified>
</cp:coreProperties>
</file>