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331" r:id="rId6"/>
    <p:sldId id="332" r:id="rId7"/>
    <p:sldId id="261" r:id="rId8"/>
    <p:sldId id="262" r:id="rId9"/>
    <p:sldId id="263" r:id="rId10"/>
    <p:sldId id="264" r:id="rId11"/>
    <p:sldId id="265" r:id="rId12"/>
    <p:sldId id="333" r:id="rId13"/>
    <p:sldId id="334" r:id="rId14"/>
    <p:sldId id="335" r:id="rId15"/>
    <p:sldId id="33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36" r:id="rId45"/>
    <p:sldId id="337" r:id="rId46"/>
    <p:sldId id="300" r:id="rId47"/>
    <p:sldId id="304" r:id="rId48"/>
    <p:sldId id="308" r:id="rId49"/>
    <p:sldId id="309" r:id="rId50"/>
    <p:sldId id="312" r:id="rId51"/>
    <p:sldId id="314" r:id="rId52"/>
    <p:sldId id="315" r:id="rId53"/>
    <p:sldId id="316" r:id="rId54"/>
    <p:sldId id="317" r:id="rId55"/>
    <p:sldId id="318" r:id="rId56"/>
    <p:sldId id="319" r:id="rId57"/>
    <p:sldId id="325" r:id="rId58"/>
    <p:sldId id="326" r:id="rId59"/>
    <p:sldId id="327" r:id="rId60"/>
    <p:sldId id="342" r:id="rId61"/>
    <p:sldId id="340" r:id="rId62"/>
    <p:sldId id="330" r:id="rId63"/>
  </p:sldIdLst>
  <p:sldSz cx="12192000" cy="6858000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Libre Baskerville" panose="02000000000000000000" pitchFamily="2" charset="0"/>
      <p:regular r:id="rId69"/>
      <p:bold r:id="rId70"/>
      <p:italic r:id="rId71"/>
      <p:boldItalic r:id="rId72"/>
    </p:embeddedFont>
    <p:embeddedFont>
      <p:font typeface="Roboto Condensed Light" panose="020F0302020204030204" pitchFamily="34" charset="0"/>
      <p:regular r:id="rId73"/>
      <p: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664">
          <p15:clr>
            <a:srgbClr val="A4A3A4"/>
          </p15:clr>
        </p15:guide>
        <p15:guide id="2" pos="3864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5" roundtripDataSignature="AMtx7mjLdA7y8ECSkXMPExno0yQZz1J7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/>
    <p:restoredTop sz="94674"/>
  </p:normalViewPr>
  <p:slideViewPr>
    <p:cSldViewPr snapToGrid="0">
      <p:cViewPr varScale="1">
        <p:scale>
          <a:sx n="124" d="100"/>
          <a:sy n="124" d="100"/>
        </p:scale>
        <p:origin x="856" y="168"/>
      </p:cViewPr>
      <p:guideLst>
        <p:guide orient="horz" pos="266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95" Type="http://customschemas.google.com/relationships/presentationmetadata" Target="meta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8" name="Google Shape;3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512" name="Google Shape;5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521" name="Google Shape;5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534" name="Google Shape;5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546" name="Google Shape;54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557" name="Google Shape;5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568" name="Google Shape;56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575" name="Google Shape;57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581" name="Google Shape;58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590" name="Google Shape;59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08" name="Google Shape;6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7" name="Google Shape;4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15" name="Google Shape;61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24" name="Google Shape;62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32" name="Google Shape;63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41" name="Google Shape;64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49" name="Google Shape;64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56" name="Google Shape;65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63" name="Google Shape;66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75" name="Google Shape;6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83" name="Google Shape;68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90" name="Google Shape;69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22" name="Google Shape;4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96" name="Google Shape;69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703" name="Google Shape;70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709" name="Google Shape;70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715" name="Google Shape;71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721" name="Google Shape;72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728" name="Google Shape;72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4" name="Google Shape;73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768" name="Google Shape;76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7" name="Google Shape;79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29" name="Google Shape;4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9" name="Google Shape;82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0" name="Google Shape;830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0" name="Google Shape;84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9" name="Google Shape;859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7" name="Google Shape;897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4" name="Google Shape;904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7" name="Google Shape;987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5" name="Google Shape;99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009" name="Google Shape;1009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5" name="Google Shape;1015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4" name="Google Shape;1064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42" name="Google Shape;4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2" name="Google Shape;10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6" name="Google Shape;1096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51" name="Google Shape;4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58" name="Google Shape;4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67" name="Google Shape;4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75" name="Google Shape;4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9"/>
          <p:cNvSpPr txBox="1">
            <a:spLocks noGrp="1"/>
          </p:cNvSpPr>
          <p:nvPr>
            <p:ph type="body"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667"/>
              <a:buNone/>
              <a:defRPr sz="2667">
                <a:solidFill>
                  <a:srgbClr val="3F3F3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89"/>
          <p:cNvSpPr txBox="1">
            <a:spLocks noGrp="1"/>
          </p:cNvSpPr>
          <p:nvPr>
            <p:ph type="body" idx="2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67"/>
              <a:buNone/>
              <a:defRPr sz="1867">
                <a:solidFill>
                  <a:srgbClr val="3F3F3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29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29"/>
          <p:cNvSpPr txBox="1"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29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5" name="Google Shape;155;p12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2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2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3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30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0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3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3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31"/>
          <p:cNvSpPr txBox="1"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1"/>
          <p:cNvSpPr txBox="1"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3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3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32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2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132"/>
          <p:cNvSpPr txBox="1">
            <a:spLocks noGrp="1"/>
          </p:cNvSpPr>
          <p:nvPr>
            <p:ph type="body" idx="2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13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3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33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3"/>
          <p:cNvSpPr txBox="1"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4" name="Google Shape;184;p133"/>
          <p:cNvSpPr txBox="1">
            <a:spLocks noGrp="1"/>
          </p:cNvSpPr>
          <p:nvPr>
            <p:ph type="body" idx="2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133"/>
          <p:cNvSpPr txBox="1">
            <a:spLocks noGrp="1"/>
          </p:cNvSpPr>
          <p:nvPr>
            <p:ph type="body" idx="3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6" name="Google Shape;186;p133"/>
          <p:cNvSpPr txBox="1">
            <a:spLocks noGrp="1"/>
          </p:cNvSpPr>
          <p:nvPr>
            <p:ph type="body" idx="4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13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3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3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34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4"/>
          <p:cNvSpPr txBox="1">
            <a:spLocks noGrp="1"/>
          </p:cNvSpPr>
          <p:nvPr>
            <p:ph type="body" idx="1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134"/>
          <p:cNvSpPr txBox="1">
            <a:spLocks noGrp="1"/>
          </p:cNvSpPr>
          <p:nvPr>
            <p:ph type="body" idx="2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5" name="Google Shape;195;p13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3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3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35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5"/>
          <p:cNvSpPr>
            <a:spLocks noGrp="1"/>
          </p:cNvSpPr>
          <p:nvPr>
            <p:ph type="pic" idx="2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2" name="Google Shape;202;p135"/>
          <p:cNvSpPr txBox="1">
            <a:spLocks noGrp="1"/>
          </p:cNvSpPr>
          <p:nvPr>
            <p:ph type="body" idx="1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3" name="Google Shape;203;p13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3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6"/>
          <p:cNvSpPr txBox="1"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6"/>
          <p:cNvSpPr>
            <a:spLocks noGrp="1"/>
          </p:cNvSpPr>
          <p:nvPr>
            <p:ph type="pic" idx="2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0" name="Google Shape;210;p136"/>
          <p:cNvSpPr txBox="1">
            <a:spLocks noGrp="1"/>
          </p:cNvSpPr>
          <p:nvPr>
            <p:ph type="body" idx="1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1" name="Google Shape;211;p13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3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3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7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37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8" name="Google Shape;218;p137"/>
          <p:cNvSpPr txBox="1">
            <a:spLocks noGrp="1"/>
          </p:cNvSpPr>
          <p:nvPr>
            <p:ph type="body" idx="2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9" name="Google Shape;219;p13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" name="Google Shape;222;p137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37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3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38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38"/>
          <p:cNvSpPr txBox="1">
            <a:spLocks noGrp="1"/>
          </p:cNvSpPr>
          <p:nvPr>
            <p:ph type="body" idx="1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8" name="Google Shape;228;p13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0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0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9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9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3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9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9"/>
          <p:cNvSpPr txBox="1"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5" name="Google Shape;235;p139"/>
          <p:cNvSpPr txBox="1">
            <a:spLocks noGrp="1"/>
          </p:cNvSpPr>
          <p:nvPr>
            <p:ph type="body" idx="2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6" name="Google Shape;236;p139"/>
          <p:cNvSpPr txBox="1">
            <a:spLocks noGrp="1"/>
          </p:cNvSpPr>
          <p:nvPr>
            <p:ph type="body" idx="3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7" name="Google Shape;237;p139"/>
          <p:cNvSpPr txBox="1">
            <a:spLocks noGrp="1"/>
          </p:cNvSpPr>
          <p:nvPr>
            <p:ph type="body" idx="4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8" name="Google Shape;238;p139"/>
          <p:cNvSpPr txBox="1">
            <a:spLocks noGrp="1"/>
          </p:cNvSpPr>
          <p:nvPr>
            <p:ph type="body" idx="5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9" name="Google Shape;239;p139"/>
          <p:cNvSpPr txBox="1">
            <a:spLocks noGrp="1"/>
          </p:cNvSpPr>
          <p:nvPr>
            <p:ph type="body" idx="6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0" name="Google Shape;240;p13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4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40"/>
          <p:cNvSpPr txBox="1"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40"/>
          <p:cNvSpPr txBox="1"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7" name="Google Shape;247;p140"/>
          <p:cNvSpPr>
            <a:spLocks noGrp="1"/>
          </p:cNvSpPr>
          <p:nvPr>
            <p:ph type="pic" idx="2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8" name="Google Shape;248;p140"/>
          <p:cNvSpPr txBox="1">
            <a:spLocks noGrp="1"/>
          </p:cNvSpPr>
          <p:nvPr>
            <p:ph type="body" idx="3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9" name="Google Shape;249;p140"/>
          <p:cNvSpPr txBox="1">
            <a:spLocks noGrp="1"/>
          </p:cNvSpPr>
          <p:nvPr>
            <p:ph type="body" idx="4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0" name="Google Shape;250;p140"/>
          <p:cNvSpPr>
            <a:spLocks noGrp="1"/>
          </p:cNvSpPr>
          <p:nvPr>
            <p:ph type="pic" idx="5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1" name="Google Shape;251;p140"/>
          <p:cNvSpPr txBox="1">
            <a:spLocks noGrp="1"/>
          </p:cNvSpPr>
          <p:nvPr>
            <p:ph type="body" idx="6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52" name="Google Shape;252;p140"/>
          <p:cNvSpPr txBox="1">
            <a:spLocks noGrp="1"/>
          </p:cNvSpPr>
          <p:nvPr>
            <p:ph type="body" idx="7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3" name="Google Shape;253;p140"/>
          <p:cNvSpPr>
            <a:spLocks noGrp="1"/>
          </p:cNvSpPr>
          <p:nvPr>
            <p:ph type="pic" idx="8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4" name="Google Shape;254;p140"/>
          <p:cNvSpPr txBox="1">
            <a:spLocks noGrp="1"/>
          </p:cNvSpPr>
          <p:nvPr>
            <p:ph type="body" idx="9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55" name="Google Shape;255;p14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4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4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41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1"/>
          <p:cNvSpPr txBox="1">
            <a:spLocks noGrp="1"/>
          </p:cNvSpPr>
          <p:nvPr>
            <p:ph type="body" idx="1"/>
          </p:nvPr>
        </p:nvSpPr>
        <p:spPr>
          <a:xfrm rot="5400000">
            <a:off x="4383948" y="-1103080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4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4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2"/>
          <p:cNvSpPr txBox="1">
            <a:spLocks noGrp="1"/>
          </p:cNvSpPr>
          <p:nvPr>
            <p:ph type="title"/>
          </p:nvPr>
        </p:nvSpPr>
        <p:spPr>
          <a:xfrm rot="5400000">
            <a:off x="7410763" y="1923738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42"/>
          <p:cNvSpPr txBox="1">
            <a:spLocks noGrp="1"/>
          </p:cNvSpPr>
          <p:nvPr>
            <p:ph type="body" idx="1"/>
          </p:nvPr>
        </p:nvSpPr>
        <p:spPr>
          <a:xfrm rot="5400000">
            <a:off x="2152338" y="-628962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14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4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8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8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8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9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91"/>
          <p:cNvSpPr txBox="1"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1"/>
          <p:cNvSpPr txBox="1">
            <a:spLocks noGrp="1"/>
          </p:cNvSpPr>
          <p:nvPr>
            <p:ph type="body" idx="1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9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9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9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92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9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9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 type="objTx">
  <p:cSld name="OBJECT_WITH_CAPTIO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1" name="Google Shape;131;p9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2" name="Google Shape;132;p9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9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5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455" cy="91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5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455" cy="410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/>
            </a:lvl1pPr>
            <a:lvl2pPr marL="914400" lvl="1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/>
            </a:lvl2pPr>
            <a:lvl3pPr marL="1371600" lvl="2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/>
            </a:lvl3pPr>
            <a:lvl4pPr marL="1828800" lvl="3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/>
            </a:lvl4pPr>
            <a:lvl5pPr marL="2286000" lvl="4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/>
            </a:lvl5pPr>
            <a:lvl6pPr marL="2743200" lvl="5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/>
            </a:lvl6pPr>
            <a:lvl7pPr marL="3200400" lvl="6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/>
            </a:lvl7pPr>
            <a:lvl8pPr marL="3657600" lvl="7" indent="-336550" algn="l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/>
            </a:lvl8pPr>
            <a:lvl9pPr marL="4114800" lvl="8" indent="-336550" algn="l">
              <a:lnSpc>
                <a:spcPct val="90000"/>
              </a:lnSpc>
              <a:spcBef>
                <a:spcPts val="1765"/>
              </a:spcBef>
              <a:spcAft>
                <a:spcPts val="1765"/>
              </a:spcAft>
              <a:buClr>
                <a:schemeClr val="dk1"/>
              </a:buClr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9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36" cy="52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6"/>
          <p:cNvSpPr txBox="1">
            <a:spLocks noGrp="1"/>
          </p:cNvSpPr>
          <p:nvPr>
            <p:ph type="title"/>
          </p:nvPr>
        </p:nvSpPr>
        <p:spPr>
          <a:xfrm>
            <a:off x="881467" y="885733"/>
            <a:ext cx="10457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96"/>
          <p:cNvSpPr txBox="1">
            <a:spLocks noGrp="1"/>
          </p:cNvSpPr>
          <p:nvPr>
            <p:ph type="body" idx="1"/>
          </p:nvPr>
        </p:nvSpPr>
        <p:spPr>
          <a:xfrm>
            <a:off x="1563533" y="2132933"/>
            <a:ext cx="4596400" cy="3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667"/>
            </a:lvl1pPr>
            <a:lvl2pPr marL="914400" lvl="1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2pPr>
            <a:lvl3pPr marL="1371600" lvl="2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3pPr>
            <a:lvl4pPr marL="1828800" lvl="3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4pPr>
            <a:lvl5pPr marL="2286000" lvl="4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5pPr>
            <a:lvl6pPr marL="2743200" lvl="5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6pPr>
            <a:lvl7pPr marL="3200400" lvl="6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7pPr>
            <a:lvl8pPr marL="3657600" lvl="7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8pPr>
            <a:lvl9pPr marL="4114800" lvl="8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9pPr>
          </a:lstStyle>
          <a:p>
            <a:endParaRPr/>
          </a:p>
        </p:txBody>
      </p:sp>
      <p:sp>
        <p:nvSpPr>
          <p:cNvPr id="142" name="Google Shape;142;p96"/>
          <p:cNvSpPr txBox="1">
            <a:spLocks noGrp="1"/>
          </p:cNvSpPr>
          <p:nvPr>
            <p:ph type="body" idx="2"/>
          </p:nvPr>
        </p:nvSpPr>
        <p:spPr>
          <a:xfrm>
            <a:off x="6742517" y="2132933"/>
            <a:ext cx="4596400" cy="3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667"/>
            </a:lvl1pPr>
            <a:lvl2pPr marL="914400" lvl="1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2pPr>
            <a:lvl3pPr marL="1371600" lvl="2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3pPr>
            <a:lvl4pPr marL="1828800" lvl="3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4pPr>
            <a:lvl5pPr marL="2286000" lvl="4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5pPr>
            <a:lvl6pPr marL="2743200" lvl="5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6pPr>
            <a:lvl7pPr marL="3200400" lvl="6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7pPr>
            <a:lvl8pPr marL="3657600" lvl="7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8pPr>
            <a:lvl9pPr marL="4114800" lvl="8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▫"/>
              <a:defRPr sz="2667"/>
            </a:lvl9pPr>
          </a:lstStyle>
          <a:p>
            <a:endParaRPr/>
          </a:p>
        </p:txBody>
      </p:sp>
      <p:sp>
        <p:nvSpPr>
          <p:cNvPr id="143" name="Google Shape;143;p96"/>
          <p:cNvSpPr txBox="1">
            <a:spLocks noGrp="1"/>
          </p:cNvSpPr>
          <p:nvPr>
            <p:ph type="sldNum" idx="12"/>
          </p:nvPr>
        </p:nvSpPr>
        <p:spPr>
          <a:xfrm>
            <a:off x="11339005" y="5986400"/>
            <a:ext cx="871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type="twoObj">
  <p:cSld name="TWO_OBJEC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9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7" name="Google Shape;147;p97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8" name="Google Shape;148;p9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9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9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87" descr="\\DROBO-FS\QuickDrops\JB\PPTX NG\Droplets\LightingOverlay.png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8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87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8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8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hiomigranteducation.com/fmi/web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ApexMigrantCourseOption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igrantCourseRegistration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"/>
          <p:cNvSpPr/>
          <p:nvPr/>
        </p:nvSpPr>
        <p:spPr>
          <a:xfrm>
            <a:off x="0" y="226646"/>
            <a:ext cx="12192000" cy="6857143"/>
          </a:xfrm>
          <a:prstGeom prst="rect">
            <a:avLst/>
          </a:prstGeom>
          <a:gradFill>
            <a:gsLst>
              <a:gs pos="0">
                <a:srgbClr val="A1A1A1"/>
              </a:gs>
              <a:gs pos="50000">
                <a:srgbClr val="FFFFFF"/>
              </a:gs>
              <a:gs pos="100000">
                <a:srgbClr val="D1D1D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"/>
          <p:cNvSpPr/>
          <p:nvPr/>
        </p:nvSpPr>
        <p:spPr>
          <a:xfrm>
            <a:off x="1567031" y="1517015"/>
            <a:ext cx="9143999" cy="289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"/>
          <p:cNvSpPr txBox="1">
            <a:spLocks noGrp="1"/>
          </p:cNvSpPr>
          <p:nvPr>
            <p:ph type="subTitle" idx="1"/>
          </p:nvPr>
        </p:nvSpPr>
        <p:spPr>
          <a:xfrm>
            <a:off x="-1" y="2059739"/>
            <a:ext cx="12192000" cy="25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None/>
            </a:pPr>
            <a:r>
              <a:rPr lang="en-US" sz="3600" dirty="0">
                <a:solidFill>
                  <a:srgbClr val="262626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Corina Barranco</a:t>
            </a:r>
            <a:r>
              <a:rPr lang="en-US" sz="3600" i="0" dirty="0">
                <a:solidFill>
                  <a:srgbClr val="262626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3600" dirty="0">
                <a:solidFill>
                  <a:srgbClr val="262626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Records &amp; Data Coordinator</a:t>
            </a:r>
            <a:endParaRPr sz="3600" dirty="0"/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4800"/>
              <a:buNone/>
            </a:pPr>
            <a:r>
              <a:rPr lang="en-US" sz="4800" dirty="0">
                <a:solidFill>
                  <a:srgbClr val="262626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2026 IMAGE Paperwork Training</a:t>
            </a:r>
            <a:endParaRPr dirty="0"/>
          </a:p>
        </p:txBody>
      </p:sp>
      <p:sp>
        <p:nvSpPr>
          <p:cNvPr id="403" name="Google Shape;403;p1"/>
          <p:cNvSpPr/>
          <p:nvPr/>
        </p:nvSpPr>
        <p:spPr>
          <a:xfrm>
            <a:off x="2118229" y="3100173"/>
            <a:ext cx="8047553" cy="45719"/>
          </a:xfrm>
          <a:prstGeom prst="rect">
            <a:avLst/>
          </a:prstGeom>
          <a:gradFill>
            <a:gsLst>
              <a:gs pos="0">
                <a:srgbClr val="9D2311"/>
              </a:gs>
              <a:gs pos="1000">
                <a:srgbClr val="9D2311"/>
              </a:gs>
              <a:gs pos="21000">
                <a:srgbClr val="E5C080"/>
              </a:gs>
              <a:gs pos="44000">
                <a:srgbClr val="136E80"/>
              </a:gs>
              <a:gs pos="66000">
                <a:srgbClr val="15386B"/>
              </a:gs>
              <a:gs pos="84416">
                <a:srgbClr val="B26B5B"/>
              </a:gs>
              <a:gs pos="100000">
                <a:srgbClr val="E7D0D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70" name="Google Shape;470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474562"/>
            <a:ext cx="12187081" cy="6383438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7"/>
          <p:cNvSpPr txBox="1"/>
          <p:nvPr/>
        </p:nvSpPr>
        <p:spPr>
          <a:xfrm>
            <a:off x="3847071" y="3319849"/>
            <a:ext cx="154871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    1      6/25/24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7"/>
          <p:cNvSpPr txBox="1"/>
          <p:nvPr/>
        </p:nvSpPr>
        <p:spPr>
          <a:xfrm>
            <a:off x="2430162" y="3319849"/>
            <a:ext cx="1219200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MM/DD/2010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78" name="Google Shape;478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66218"/>
            <a:ext cx="12187081" cy="637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8"/>
          <p:cNvSpPr txBox="1"/>
          <p:nvPr/>
        </p:nvSpPr>
        <p:spPr>
          <a:xfrm>
            <a:off x="2545491" y="3110815"/>
            <a:ext cx="1219200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MM/DD/2010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8"/>
          <p:cNvSpPr txBox="1"/>
          <p:nvPr/>
        </p:nvSpPr>
        <p:spPr>
          <a:xfrm>
            <a:off x="3822357" y="3110816"/>
            <a:ext cx="154871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    1      6/25/24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2BBBE1-371A-64BD-C04E-42AB5FB9D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14" y="1011620"/>
            <a:ext cx="10931740" cy="4834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95470-E1C0-5399-EE26-81070752E237}"/>
              </a:ext>
            </a:extLst>
          </p:cNvPr>
          <p:cNvSpPr txBox="1"/>
          <p:nvPr/>
        </p:nvSpPr>
        <p:spPr>
          <a:xfrm>
            <a:off x="6516414" y="2017986"/>
            <a:ext cx="351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… and then click “select” on the program again</a:t>
            </a:r>
          </a:p>
        </p:txBody>
      </p:sp>
    </p:spTree>
    <p:extLst>
      <p:ext uri="{BB962C8B-B14F-4D97-AF65-F5344CB8AC3E}">
        <p14:creationId xmlns:p14="http://schemas.microsoft.com/office/powerpoint/2010/main" val="2345306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67B9D7-20A6-2889-BC64-CC32721C1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4" y="1385207"/>
            <a:ext cx="11676994" cy="476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C7D223-B7F7-1055-D32B-AC374685ABCE}"/>
              </a:ext>
            </a:extLst>
          </p:cNvPr>
          <p:cNvSpPr txBox="1"/>
          <p:nvPr/>
        </p:nvSpPr>
        <p:spPr>
          <a:xfrm>
            <a:off x="753763" y="2607276"/>
            <a:ext cx="1050324" cy="212473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018C0-92A0-41B7-242A-8F07DD2F6DC9}"/>
              </a:ext>
            </a:extLst>
          </p:cNvPr>
          <p:cNvSpPr txBox="1"/>
          <p:nvPr/>
        </p:nvSpPr>
        <p:spPr>
          <a:xfrm>
            <a:off x="753763" y="2532239"/>
            <a:ext cx="1050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Jane Doe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B5012-E737-852A-DFEE-A26C8BB23A7C}"/>
              </a:ext>
            </a:extLst>
          </p:cNvPr>
          <p:cNvSpPr txBox="1"/>
          <p:nvPr/>
        </p:nvSpPr>
        <p:spPr>
          <a:xfrm>
            <a:off x="147144" y="2563018"/>
            <a:ext cx="606619" cy="24622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25416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0A3AC-6F1E-F05D-DA39-2A201A2BD918}"/>
              </a:ext>
            </a:extLst>
          </p:cNvPr>
          <p:cNvSpPr txBox="1"/>
          <p:nvPr/>
        </p:nvSpPr>
        <p:spPr>
          <a:xfrm>
            <a:off x="3048000" y="3074381"/>
            <a:ext cx="304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System will insert date once the student is selected, however the date can be  changed if necessary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Make sure to also fill grade level and  tier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4E6835D-F861-F77A-A8B6-7E8FE3195238}"/>
              </a:ext>
            </a:extLst>
          </p:cNvPr>
          <p:cNvSpPr/>
          <p:nvPr/>
        </p:nvSpPr>
        <p:spPr>
          <a:xfrm>
            <a:off x="7083973" y="2399667"/>
            <a:ext cx="1313793" cy="54214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ADB3F-B5E1-6B4F-CA19-8B0280882040}"/>
              </a:ext>
            </a:extLst>
          </p:cNvPr>
          <p:cNvSpPr txBox="1"/>
          <p:nvPr/>
        </p:nvSpPr>
        <p:spPr>
          <a:xfrm>
            <a:off x="6831724" y="3174124"/>
            <a:ext cx="3100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here. This Creates a PFS form for the student as well as display the form. </a:t>
            </a:r>
          </a:p>
        </p:txBody>
      </p:sp>
    </p:spTree>
    <p:extLst>
      <p:ext uri="{BB962C8B-B14F-4D97-AF65-F5344CB8AC3E}">
        <p14:creationId xmlns:p14="http://schemas.microsoft.com/office/powerpoint/2010/main" val="2903454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E7E221-D844-BB7E-8642-2E396BDE8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2" y="311265"/>
            <a:ext cx="6059239" cy="6547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C32B8-89A5-DF29-0972-ACAEB872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107" y="311265"/>
            <a:ext cx="6059240" cy="6531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7571D3-01EA-3089-0216-113D08532E1D}"/>
              </a:ext>
            </a:extLst>
          </p:cNvPr>
          <p:cNvSpPr txBox="1"/>
          <p:nvPr/>
        </p:nvSpPr>
        <p:spPr>
          <a:xfrm>
            <a:off x="157653" y="937846"/>
            <a:ext cx="593969" cy="117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BE828-A028-213D-5B3B-339D5502D504}"/>
              </a:ext>
            </a:extLst>
          </p:cNvPr>
          <p:cNvSpPr txBox="1"/>
          <p:nvPr/>
        </p:nvSpPr>
        <p:spPr>
          <a:xfrm>
            <a:off x="414868" y="883139"/>
            <a:ext cx="719665" cy="171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2CF0E3-2E60-5ABD-C97D-7F1C61606F8F}"/>
              </a:ext>
            </a:extLst>
          </p:cNvPr>
          <p:cNvSpPr txBox="1"/>
          <p:nvPr/>
        </p:nvSpPr>
        <p:spPr>
          <a:xfrm>
            <a:off x="91833" y="1055078"/>
            <a:ext cx="593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82717-1A27-1F05-5927-75949462F674}"/>
              </a:ext>
            </a:extLst>
          </p:cNvPr>
          <p:cNvSpPr txBox="1"/>
          <p:nvPr/>
        </p:nvSpPr>
        <p:spPr>
          <a:xfrm>
            <a:off x="157652" y="1117753"/>
            <a:ext cx="5939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2515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9566AA-0000-B019-DCB8-E565C72D401A}"/>
              </a:ext>
            </a:extLst>
          </p:cNvPr>
          <p:cNvSpPr txBox="1"/>
          <p:nvPr/>
        </p:nvSpPr>
        <p:spPr>
          <a:xfrm>
            <a:off x="817439" y="1074879"/>
            <a:ext cx="13161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Jane</a:t>
            </a:r>
            <a:r>
              <a:rPr lang="en-US" dirty="0"/>
              <a:t> </a:t>
            </a:r>
            <a:r>
              <a:rPr lang="en-US" sz="1100" dirty="0"/>
              <a:t>Doe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AD28C-DB7D-17C3-1154-A5CA9586725B}"/>
              </a:ext>
            </a:extLst>
          </p:cNvPr>
          <p:cNvSpPr txBox="1"/>
          <p:nvPr/>
        </p:nvSpPr>
        <p:spPr>
          <a:xfrm>
            <a:off x="5975104" y="996462"/>
            <a:ext cx="628896" cy="5360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34FBB5-1807-552D-D491-7931B65770E3}"/>
              </a:ext>
            </a:extLst>
          </p:cNvPr>
          <p:cNvSpPr txBox="1"/>
          <p:nvPr/>
        </p:nvSpPr>
        <p:spPr>
          <a:xfrm>
            <a:off x="6604000" y="996462"/>
            <a:ext cx="3479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5FC725-3733-4192-49BD-430FE03AABCC}"/>
              </a:ext>
            </a:extLst>
          </p:cNvPr>
          <p:cNvSpPr txBox="1"/>
          <p:nvPr/>
        </p:nvSpPr>
        <p:spPr>
          <a:xfrm>
            <a:off x="6604000" y="1338804"/>
            <a:ext cx="9313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8E4575-05A3-C60B-65F0-424D7576859D}"/>
              </a:ext>
            </a:extLst>
          </p:cNvPr>
          <p:cNvSpPr txBox="1"/>
          <p:nvPr/>
        </p:nvSpPr>
        <p:spPr>
          <a:xfrm>
            <a:off x="7069666" y="1304239"/>
            <a:ext cx="881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Jane</a:t>
            </a:r>
            <a:r>
              <a:rPr lang="en-US" dirty="0"/>
              <a:t> </a:t>
            </a:r>
            <a:r>
              <a:rPr lang="en-US" sz="1100" dirty="0"/>
              <a:t>Doe</a:t>
            </a:r>
          </a:p>
        </p:txBody>
      </p:sp>
      <p:sp>
        <p:nvSpPr>
          <p:cNvPr id="17" name="Process 16">
            <a:extLst>
              <a:ext uri="{FF2B5EF4-FFF2-40B4-BE49-F238E27FC236}">
                <a16:creationId xmlns:a16="http://schemas.microsoft.com/office/drawing/2014/main" id="{0BC50E42-C536-9381-046D-3711F5E80432}"/>
              </a:ext>
            </a:extLst>
          </p:cNvPr>
          <p:cNvSpPr/>
          <p:nvPr/>
        </p:nvSpPr>
        <p:spPr>
          <a:xfrm>
            <a:off x="3946769" y="406400"/>
            <a:ext cx="1289539" cy="476739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lternate Process 17">
            <a:extLst>
              <a:ext uri="{FF2B5EF4-FFF2-40B4-BE49-F238E27FC236}">
                <a16:creationId xmlns:a16="http://schemas.microsoft.com/office/drawing/2014/main" id="{C92C4BFB-FC60-BB23-7DB8-3281BFE67000}"/>
              </a:ext>
            </a:extLst>
          </p:cNvPr>
          <p:cNvSpPr/>
          <p:nvPr/>
        </p:nvSpPr>
        <p:spPr>
          <a:xfrm>
            <a:off x="3821071" y="834082"/>
            <a:ext cx="1540934" cy="366393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B45DAE-5F39-9E3E-BB5C-1E04DE8B93CC}"/>
              </a:ext>
            </a:extLst>
          </p:cNvPr>
          <p:cNvSpPr/>
          <p:nvPr/>
        </p:nvSpPr>
        <p:spPr>
          <a:xfrm>
            <a:off x="4203982" y="1492692"/>
            <a:ext cx="211057" cy="153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6226D2-6163-58DF-099E-5FE8A6429947}"/>
              </a:ext>
            </a:extLst>
          </p:cNvPr>
          <p:cNvSpPr/>
          <p:nvPr/>
        </p:nvSpPr>
        <p:spPr>
          <a:xfrm>
            <a:off x="4130223" y="2980267"/>
            <a:ext cx="284816" cy="169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ECEAEB-AED8-BB21-749B-6DA7F8BFD1A6}"/>
              </a:ext>
            </a:extLst>
          </p:cNvPr>
          <p:cNvSpPr txBox="1"/>
          <p:nvPr/>
        </p:nvSpPr>
        <p:spPr>
          <a:xfrm>
            <a:off x="577741" y="643992"/>
            <a:ext cx="3532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Use the form to complete the required entries using the checkboxes &amp; fill in the teacher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C3271-4669-62CA-AE45-E97FDF6AE068}"/>
              </a:ext>
            </a:extLst>
          </p:cNvPr>
          <p:cNvSpPr txBox="1"/>
          <p:nvPr/>
        </p:nvSpPr>
        <p:spPr>
          <a:xfrm>
            <a:off x="6300420" y="5065986"/>
            <a:ext cx="448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If the student qualifies as Priority for Services, fill in the box at the bottom as well.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E26B8-7165-AD39-35AD-C60F5F93F093}"/>
              </a:ext>
            </a:extLst>
          </p:cNvPr>
          <p:cNvSpPr txBox="1"/>
          <p:nvPr/>
        </p:nvSpPr>
        <p:spPr>
          <a:xfrm>
            <a:off x="6300420" y="5665076"/>
            <a:ext cx="396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 the PDF button to save an </a:t>
            </a:r>
            <a:r>
              <a:rPr lang="en-US" dirty="0" err="1">
                <a:solidFill>
                  <a:srgbClr val="FF0000"/>
                </a:solidFill>
              </a:rPr>
              <a:t>encypted</a:t>
            </a:r>
            <a:r>
              <a:rPr lang="en-US" dirty="0">
                <a:solidFill>
                  <a:srgbClr val="FF0000"/>
                </a:solidFill>
              </a:rPr>
              <a:t> PDF form &amp; click back when done. </a:t>
            </a:r>
          </a:p>
        </p:txBody>
      </p:sp>
    </p:spTree>
    <p:extLst>
      <p:ext uri="{BB962C8B-B14F-4D97-AF65-F5344CB8AC3E}">
        <p14:creationId xmlns:p14="http://schemas.microsoft.com/office/powerpoint/2010/main" val="3115357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5901B-9801-A8B3-9D76-328BE8A16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in Mind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53D08-A81A-8052-1B00-281D3BCC8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Priority For Service form is completed save as PDF and transfer it into the google drive under your Folder and into the PFS folder</a:t>
            </a:r>
          </a:p>
          <a:p>
            <a:r>
              <a:rPr lang="en-US" dirty="0"/>
              <a:t>ALL students should have a PFS on file</a:t>
            </a:r>
          </a:p>
          <a:p>
            <a:r>
              <a:rPr lang="en-US" dirty="0"/>
              <a:t>Complete PFS as soon as possible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20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2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15" name="Google Shape;515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3526" y="185195"/>
            <a:ext cx="12205526" cy="6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22"/>
          <p:cNvSpPr txBox="1"/>
          <p:nvPr/>
        </p:nvSpPr>
        <p:spPr>
          <a:xfrm>
            <a:off x="5098473" y="1536799"/>
            <a:ext cx="6991927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on Secondary Credit. This displays the list of Secondary Credit records for the student.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7" name="Google Shape;517;p22"/>
          <p:cNvCxnSpPr/>
          <p:nvPr/>
        </p:nvCxnSpPr>
        <p:spPr>
          <a:xfrm>
            <a:off x="7592291" y="1870618"/>
            <a:ext cx="591127" cy="203636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18" name="Google Shape;518;p22"/>
          <p:cNvSpPr txBox="1"/>
          <p:nvPr/>
        </p:nvSpPr>
        <p:spPr>
          <a:xfrm>
            <a:off x="1664660" y="1567577"/>
            <a:ext cx="1062063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2023-24S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3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24" name="Google Shape;524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8598" y="0"/>
            <a:ext cx="109948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3"/>
          <p:cNvSpPr/>
          <p:nvPr/>
        </p:nvSpPr>
        <p:spPr>
          <a:xfrm>
            <a:off x="725936" y="1479792"/>
            <a:ext cx="8313362" cy="279206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23"/>
          <p:cNvSpPr txBox="1"/>
          <p:nvPr/>
        </p:nvSpPr>
        <p:spPr>
          <a:xfrm>
            <a:off x="4525818" y="1778814"/>
            <a:ext cx="7666182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 add a new Credit record, click “Add New” button. This creates a new record and takes you to the Add/Edit screen.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23"/>
          <p:cNvSpPr/>
          <p:nvPr/>
        </p:nvSpPr>
        <p:spPr>
          <a:xfrm>
            <a:off x="314036" y="1479792"/>
            <a:ext cx="411900" cy="279206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23"/>
          <p:cNvSpPr/>
          <p:nvPr/>
        </p:nvSpPr>
        <p:spPr>
          <a:xfrm>
            <a:off x="2650836" y="1479792"/>
            <a:ext cx="360219" cy="299022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3"/>
          <p:cNvSpPr/>
          <p:nvPr/>
        </p:nvSpPr>
        <p:spPr>
          <a:xfrm>
            <a:off x="3999345" y="1479792"/>
            <a:ext cx="443346" cy="299022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3"/>
          <p:cNvSpPr/>
          <p:nvPr/>
        </p:nvSpPr>
        <p:spPr>
          <a:xfrm>
            <a:off x="5803503" y="1479792"/>
            <a:ext cx="1277052" cy="27920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3"/>
          <p:cNvSpPr txBox="1"/>
          <p:nvPr/>
        </p:nvSpPr>
        <p:spPr>
          <a:xfrm>
            <a:off x="4351585" y="820457"/>
            <a:ext cx="1062063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2023-24S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4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37" name="Google Shape;537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7091" cy="600538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24"/>
          <p:cNvSpPr txBox="1"/>
          <p:nvPr/>
        </p:nvSpPr>
        <p:spPr>
          <a:xfrm>
            <a:off x="10170082" y="3294038"/>
            <a:ext cx="113078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2020-21S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9" name="Google Shape;539;p24"/>
          <p:cNvCxnSpPr/>
          <p:nvPr/>
        </p:nvCxnSpPr>
        <p:spPr>
          <a:xfrm>
            <a:off x="4091709" y="4618182"/>
            <a:ext cx="1052946" cy="0"/>
          </a:xfrm>
          <a:prstGeom prst="straightConnector1">
            <a:avLst/>
          </a:prstGeom>
          <a:noFill/>
          <a:ln w="349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0" name="Google Shape;540;p24"/>
          <p:cNvSpPr/>
          <p:nvPr/>
        </p:nvSpPr>
        <p:spPr>
          <a:xfrm>
            <a:off x="5412509" y="2752436"/>
            <a:ext cx="692727" cy="44334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24"/>
          <p:cNvSpPr/>
          <p:nvPr/>
        </p:nvSpPr>
        <p:spPr>
          <a:xfrm>
            <a:off x="7259782" y="2752436"/>
            <a:ext cx="1043709" cy="44334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24"/>
          <p:cNvSpPr txBox="1"/>
          <p:nvPr/>
        </p:nvSpPr>
        <p:spPr>
          <a:xfrm>
            <a:off x="6483927" y="1321356"/>
            <a:ext cx="1413163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24"/>
          <p:cNvSpPr/>
          <p:nvPr/>
        </p:nvSpPr>
        <p:spPr>
          <a:xfrm>
            <a:off x="6821214" y="4382814"/>
            <a:ext cx="273269" cy="346841"/>
          </a:xfrm>
          <a:prstGeom prst="ellipse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49" name="Google Shape;549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6437" y="0"/>
            <a:ext cx="108391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25"/>
          <p:cNvSpPr txBox="1"/>
          <p:nvPr/>
        </p:nvSpPr>
        <p:spPr>
          <a:xfrm>
            <a:off x="7440843" y="2575676"/>
            <a:ext cx="865539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5"/>
          <p:cNvSpPr txBox="1"/>
          <p:nvPr/>
        </p:nvSpPr>
        <p:spPr>
          <a:xfrm>
            <a:off x="4516582" y="877455"/>
            <a:ext cx="932873" cy="2616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alibri"/>
              <a:buNone/>
            </a:pPr>
            <a:r>
              <a:rPr lang="en-US" sz="11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2020-2021S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5"/>
          <p:cNvSpPr txBox="1"/>
          <p:nvPr/>
        </p:nvSpPr>
        <p:spPr>
          <a:xfrm>
            <a:off x="4451986" y="862066"/>
            <a:ext cx="1062063" cy="253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2023-24S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5"/>
          <p:cNvSpPr/>
          <p:nvPr/>
        </p:nvSpPr>
        <p:spPr>
          <a:xfrm>
            <a:off x="617838" y="1293341"/>
            <a:ext cx="2446638" cy="716691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5"/>
          <p:cNvSpPr/>
          <p:nvPr/>
        </p:nvSpPr>
        <p:spPr>
          <a:xfrm>
            <a:off x="492289" y="1538550"/>
            <a:ext cx="605635" cy="67614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"/>
          <p:cNvSpPr/>
          <p:nvPr/>
        </p:nvSpPr>
        <p:spPr>
          <a:xfrm>
            <a:off x="-26615" y="4877519"/>
            <a:ext cx="12250872" cy="19804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"/>
          <p:cNvSpPr txBox="1"/>
          <p:nvPr/>
        </p:nvSpPr>
        <p:spPr>
          <a:xfrm>
            <a:off x="3232237" y="420275"/>
            <a:ext cx="5836990" cy="530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"/>
          <p:cNvSpPr/>
          <p:nvPr/>
        </p:nvSpPr>
        <p:spPr>
          <a:xfrm>
            <a:off x="0" y="3438742"/>
            <a:ext cx="12250872" cy="342814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300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"/>
          <p:cNvSpPr txBox="1"/>
          <p:nvPr/>
        </p:nvSpPr>
        <p:spPr>
          <a:xfrm>
            <a:off x="386573" y="2467707"/>
            <a:ext cx="8095275" cy="481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5260"/>
              </a:buClr>
              <a:buSzPts val="28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5260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0E5260"/>
                </a:solidFill>
                <a:sym typeface="Arial"/>
              </a:rPr>
              <a:t>IMAGE Paperwork</a:t>
            </a:r>
            <a:endParaRPr sz="3200" b="0" i="0" u="none" strike="noStrike" cap="none" dirty="0">
              <a:solidFill>
                <a:srgbClr val="0E5260"/>
              </a:solidFill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5260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0E5260"/>
                </a:solidFill>
                <a:sym typeface="Arial"/>
              </a:rPr>
              <a:t>Web Direct</a:t>
            </a:r>
            <a:endParaRPr sz="32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5260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0E5260"/>
                </a:solidFill>
                <a:sym typeface="Arial"/>
              </a:rPr>
              <a:t>Google Forms</a:t>
            </a:r>
            <a:endParaRPr sz="32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5260"/>
              </a:buClr>
              <a:buSzPts val="2800"/>
              <a:buFont typeface="Arial" panose="020B0604020202020204" pitchFamily="34" charset="0"/>
              <a:buChar char="•"/>
            </a:pPr>
            <a:endParaRPr lang="en-US" sz="3200" b="0" i="0" u="none" strike="noStrike" cap="none" dirty="0">
              <a:solidFill>
                <a:srgbClr val="0E526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60" name="Google Shape;560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95423" y="0"/>
            <a:ext cx="109380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6"/>
          <p:cNvSpPr txBox="1"/>
          <p:nvPr/>
        </p:nvSpPr>
        <p:spPr>
          <a:xfrm>
            <a:off x="10204983" y="3441215"/>
            <a:ext cx="565392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7580446" y="1500733"/>
            <a:ext cx="2450033" cy="1019102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26"/>
          <p:cNvSpPr txBox="1"/>
          <p:nvPr/>
        </p:nvSpPr>
        <p:spPr>
          <a:xfrm>
            <a:off x="2494817" y="2689455"/>
            <a:ext cx="106218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9624291" y="1500733"/>
            <a:ext cx="406188" cy="101910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26"/>
          <p:cNvSpPr txBox="1"/>
          <p:nvPr/>
        </p:nvSpPr>
        <p:spPr>
          <a:xfrm>
            <a:off x="5902890" y="1871784"/>
            <a:ext cx="1123141" cy="253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MM/DD/10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71" name="Google Shape;571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22744" y="0"/>
            <a:ext cx="10440365" cy="68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7"/>
          <p:cNvSpPr/>
          <p:nvPr/>
        </p:nvSpPr>
        <p:spPr>
          <a:xfrm>
            <a:off x="5661892" y="3430812"/>
            <a:ext cx="1690254" cy="17549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8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78" name="Google Shape;578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0"/>
            <a:ext cx="10515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9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84" name="Google Shape;584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08344"/>
            <a:ext cx="12180649" cy="6539697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29"/>
          <p:cNvSpPr txBox="1"/>
          <p:nvPr/>
        </p:nvSpPr>
        <p:spPr>
          <a:xfrm>
            <a:off x="6576291" y="1524303"/>
            <a:ext cx="5421745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on Supplementals. This displays the list of Supplemental records for the student.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6" name="Google Shape;586;p29"/>
          <p:cNvCxnSpPr/>
          <p:nvPr/>
        </p:nvCxnSpPr>
        <p:spPr>
          <a:xfrm>
            <a:off x="8442036" y="2105891"/>
            <a:ext cx="609600" cy="146858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87" name="Google Shape;587;p29"/>
          <p:cNvSpPr txBox="1"/>
          <p:nvPr/>
        </p:nvSpPr>
        <p:spPr>
          <a:xfrm>
            <a:off x="1676175" y="1614336"/>
            <a:ext cx="945205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0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93" name="Google Shape;593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8983" y="0"/>
            <a:ext cx="119540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30"/>
          <p:cNvSpPr/>
          <p:nvPr/>
        </p:nvSpPr>
        <p:spPr>
          <a:xfrm>
            <a:off x="188464" y="1690688"/>
            <a:ext cx="1514693" cy="221874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30"/>
          <p:cNvSpPr/>
          <p:nvPr/>
        </p:nvSpPr>
        <p:spPr>
          <a:xfrm>
            <a:off x="1855557" y="1690688"/>
            <a:ext cx="1514693" cy="221874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30"/>
          <p:cNvSpPr/>
          <p:nvPr/>
        </p:nvSpPr>
        <p:spPr>
          <a:xfrm>
            <a:off x="3592451" y="1690688"/>
            <a:ext cx="1942810" cy="221874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30"/>
          <p:cNvSpPr/>
          <p:nvPr/>
        </p:nvSpPr>
        <p:spPr>
          <a:xfrm>
            <a:off x="340864" y="1961423"/>
            <a:ext cx="1627539" cy="257102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30"/>
          <p:cNvSpPr/>
          <p:nvPr/>
        </p:nvSpPr>
        <p:spPr>
          <a:xfrm>
            <a:off x="5757463" y="1694336"/>
            <a:ext cx="2420950" cy="221874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30"/>
          <p:cNvSpPr/>
          <p:nvPr/>
        </p:nvSpPr>
        <p:spPr>
          <a:xfrm>
            <a:off x="1968403" y="1961423"/>
            <a:ext cx="1570534" cy="257102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30"/>
          <p:cNvSpPr/>
          <p:nvPr/>
        </p:nvSpPr>
        <p:spPr>
          <a:xfrm>
            <a:off x="6247237" y="1961423"/>
            <a:ext cx="1570534" cy="202424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30"/>
          <p:cNvSpPr/>
          <p:nvPr/>
        </p:nvSpPr>
        <p:spPr>
          <a:xfrm>
            <a:off x="3538937" y="1961423"/>
            <a:ext cx="1717118" cy="467670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2" name="Google Shape;602;p30"/>
          <p:cNvCxnSpPr/>
          <p:nvPr/>
        </p:nvCxnSpPr>
        <p:spPr>
          <a:xfrm>
            <a:off x="5573070" y="2156867"/>
            <a:ext cx="767817" cy="26524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3" name="Google Shape;603;p30"/>
          <p:cNvCxnSpPr/>
          <p:nvPr/>
        </p:nvCxnSpPr>
        <p:spPr>
          <a:xfrm>
            <a:off x="5757463" y="2055813"/>
            <a:ext cx="338536" cy="45371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4" name="Google Shape;604;p30"/>
          <p:cNvSpPr txBox="1"/>
          <p:nvPr/>
        </p:nvSpPr>
        <p:spPr>
          <a:xfrm>
            <a:off x="8343706" y="1545924"/>
            <a:ext cx="3635661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 add a new Supplemental record, click “Add New.” This creates a new record and takes you to the Add/Edit screen.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0"/>
          <p:cNvSpPr txBox="1"/>
          <p:nvPr/>
        </p:nvSpPr>
        <p:spPr>
          <a:xfrm>
            <a:off x="4023959" y="889407"/>
            <a:ext cx="945205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1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11" name="Google Shape;611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8983" y="12970"/>
            <a:ext cx="119540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1"/>
          <p:cNvSpPr txBox="1"/>
          <p:nvPr/>
        </p:nvSpPr>
        <p:spPr>
          <a:xfrm>
            <a:off x="4294909" y="874017"/>
            <a:ext cx="1089891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2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18" name="Google Shape;618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7967" y="0"/>
            <a:ext cx="119540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32"/>
          <p:cNvSpPr txBox="1"/>
          <p:nvPr/>
        </p:nvSpPr>
        <p:spPr>
          <a:xfrm>
            <a:off x="4156365" y="881712"/>
            <a:ext cx="1015999" cy="2923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 txBox="1"/>
          <p:nvPr/>
        </p:nvSpPr>
        <p:spPr>
          <a:xfrm>
            <a:off x="9107055" y="3990109"/>
            <a:ext cx="2909454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edit to change existing record.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32"/>
          <p:cNvSpPr txBox="1"/>
          <p:nvPr/>
        </p:nvSpPr>
        <p:spPr>
          <a:xfrm>
            <a:off x="9384144" y="1794203"/>
            <a:ext cx="2701637" cy="738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After all records have been entered, click to see the Transfer Document.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ECE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27" name="Google Shape;627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75099" y="8242"/>
            <a:ext cx="7963382" cy="68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33"/>
          <p:cNvSpPr/>
          <p:nvPr/>
        </p:nvSpPr>
        <p:spPr>
          <a:xfrm>
            <a:off x="1958109" y="2678545"/>
            <a:ext cx="7047346" cy="80356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33"/>
          <p:cNvSpPr txBox="1"/>
          <p:nvPr/>
        </p:nvSpPr>
        <p:spPr>
          <a:xfrm>
            <a:off x="3112655" y="1690689"/>
            <a:ext cx="874459" cy="2461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</a:pPr>
            <a:r>
              <a:rPr lang="en-US"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4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35" name="Google Shape;635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104499"/>
            <a:ext cx="12180649" cy="4649002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34"/>
          <p:cNvSpPr txBox="1"/>
          <p:nvPr/>
        </p:nvSpPr>
        <p:spPr>
          <a:xfrm>
            <a:off x="6700947" y="2010284"/>
            <a:ext cx="5318876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on Assessments. This displays the list of Assessment records for the student.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7" name="Google Shape;637;p34"/>
          <p:cNvCxnSpPr/>
          <p:nvPr/>
        </p:nvCxnSpPr>
        <p:spPr>
          <a:xfrm>
            <a:off x="8983456" y="2519835"/>
            <a:ext cx="907420" cy="94064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38" name="Google Shape;638;p34"/>
          <p:cNvSpPr txBox="1"/>
          <p:nvPr/>
        </p:nvSpPr>
        <p:spPr>
          <a:xfrm>
            <a:off x="1692651" y="2105337"/>
            <a:ext cx="945205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4D4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44" name="Google Shape;644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666549"/>
            <a:ext cx="12192000" cy="5524901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5"/>
          <p:cNvSpPr txBox="1"/>
          <p:nvPr/>
        </p:nvSpPr>
        <p:spPr>
          <a:xfrm>
            <a:off x="2582656" y="2233649"/>
            <a:ext cx="1249448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2020-2021S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35"/>
          <p:cNvSpPr txBox="1"/>
          <p:nvPr/>
        </p:nvSpPr>
        <p:spPr>
          <a:xfrm>
            <a:off x="2582656" y="2262726"/>
            <a:ext cx="945205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4D4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1"/>
          <p:cNvSpPr txBox="1">
            <a:spLocks noGrp="1"/>
          </p:cNvSpPr>
          <p:nvPr>
            <p:ph type="title"/>
          </p:nvPr>
        </p:nvSpPr>
        <p:spPr>
          <a:xfrm>
            <a:off x="-110025" y="0"/>
            <a:ext cx="12192000" cy="1179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DIRECT – INSTRUCTIONS</a:t>
            </a:r>
            <a:endParaRPr/>
          </a:p>
        </p:txBody>
      </p:sp>
      <p:sp>
        <p:nvSpPr>
          <p:cNvPr id="426" name="Google Shape;426;p11"/>
          <p:cNvSpPr txBox="1">
            <a:spLocks noGrp="1"/>
          </p:cNvSpPr>
          <p:nvPr>
            <p:ph type="body" idx="2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</a:pPr>
            <a:r>
              <a:rPr lang="en-US" sz="4000" cap="none" dirty="0"/>
              <a:t>Google Chrome Browser</a:t>
            </a:r>
            <a:endParaRPr cap="none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</a:pPr>
            <a:r>
              <a:rPr lang="en-US" sz="4000" u="sng" cap="none" dirty="0">
                <a:solidFill>
                  <a:schemeClr val="hlink"/>
                </a:solidFill>
                <a:hlinkClick r:id="rId3"/>
              </a:rPr>
              <a:t>https://ohiomigranteducationtest.com/fmi/webd</a:t>
            </a:r>
            <a:endParaRPr sz="4000" cap="none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</a:pPr>
            <a:r>
              <a:rPr lang="en-US" sz="4000" cap="none" dirty="0"/>
              <a:t>User Name: region #</a:t>
            </a:r>
            <a:endParaRPr cap="none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</a:pPr>
            <a:r>
              <a:rPr lang="en-US" sz="4000" cap="none" dirty="0"/>
              <a:t>Password: </a:t>
            </a:r>
            <a:r>
              <a:rPr lang="en-US" sz="4000" cap="none" dirty="0" err="1"/>
              <a:t>migrantprogram</a:t>
            </a:r>
            <a:endParaRPr cap="none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67"/>
              <a:buNone/>
            </a:pPr>
            <a:endParaRPr cap="none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52" name="Google Shape;652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1" y="416292"/>
            <a:ext cx="12191568" cy="60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36"/>
          <p:cNvSpPr txBox="1"/>
          <p:nvPr/>
        </p:nvSpPr>
        <p:spPr>
          <a:xfrm>
            <a:off x="4830266" y="2247609"/>
            <a:ext cx="1347169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59" name="Google Shape;659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633" y="671362"/>
            <a:ext cx="12192633" cy="5515276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37"/>
          <p:cNvSpPr txBox="1"/>
          <p:nvPr/>
        </p:nvSpPr>
        <p:spPr>
          <a:xfrm>
            <a:off x="2596617" y="2247609"/>
            <a:ext cx="1067963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8"/>
        </a:solid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8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66" name="Google Shape;666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1" y="416292"/>
            <a:ext cx="12191568" cy="60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38"/>
          <p:cNvSpPr txBox="1"/>
          <p:nvPr/>
        </p:nvSpPr>
        <p:spPr>
          <a:xfrm>
            <a:off x="2498895" y="1905581"/>
            <a:ext cx="1067963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8"/>
          <p:cNvSpPr txBox="1"/>
          <p:nvPr/>
        </p:nvSpPr>
        <p:spPr>
          <a:xfrm>
            <a:off x="2386051" y="2944461"/>
            <a:ext cx="943482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06/16/21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8"/>
          <p:cNvSpPr txBox="1"/>
          <p:nvPr/>
        </p:nvSpPr>
        <p:spPr>
          <a:xfrm>
            <a:off x="2386051" y="3265647"/>
            <a:ext cx="943482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06/16/21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8"/>
          <p:cNvSpPr/>
          <p:nvPr/>
        </p:nvSpPr>
        <p:spPr>
          <a:xfrm>
            <a:off x="9702412" y="1479792"/>
            <a:ext cx="1563554" cy="127038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38"/>
          <p:cNvSpPr txBox="1"/>
          <p:nvPr/>
        </p:nvSpPr>
        <p:spPr>
          <a:xfrm>
            <a:off x="2323810" y="2952175"/>
            <a:ext cx="1067963" cy="2615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alibri"/>
              <a:buNone/>
            </a:pPr>
            <a:r>
              <a:rPr lang="en-US" sz="11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6/15/24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8"/>
          <p:cNvSpPr txBox="1"/>
          <p:nvPr/>
        </p:nvSpPr>
        <p:spPr>
          <a:xfrm>
            <a:off x="2323809" y="3257932"/>
            <a:ext cx="1067963" cy="2615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alibri"/>
              <a:buNone/>
            </a:pPr>
            <a:r>
              <a:rPr lang="en-US" sz="11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6/15/24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BE5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9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78" name="Google Shape;678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964932"/>
            <a:ext cx="12199154" cy="4928135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39"/>
          <p:cNvSpPr txBox="1"/>
          <p:nvPr/>
        </p:nvSpPr>
        <p:spPr>
          <a:xfrm>
            <a:off x="1650570" y="2069023"/>
            <a:ext cx="96864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9"/>
          <p:cNvSpPr/>
          <p:nvPr/>
        </p:nvSpPr>
        <p:spPr>
          <a:xfrm>
            <a:off x="10926751" y="2512955"/>
            <a:ext cx="1124909" cy="2822141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0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86" name="Google Shape;686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8585" y="0"/>
            <a:ext cx="122105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40"/>
          <p:cNvSpPr txBox="1"/>
          <p:nvPr/>
        </p:nvSpPr>
        <p:spPr>
          <a:xfrm>
            <a:off x="2890434" y="1921790"/>
            <a:ext cx="132510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4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43150" y="0"/>
            <a:ext cx="8077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41"/>
          <p:cNvSpPr txBox="1"/>
          <p:nvPr/>
        </p:nvSpPr>
        <p:spPr>
          <a:xfrm>
            <a:off x="3696346" y="1131376"/>
            <a:ext cx="1046135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53389" y="0"/>
            <a:ext cx="8085221" cy="686366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42"/>
          <p:cNvSpPr/>
          <p:nvPr/>
        </p:nvSpPr>
        <p:spPr>
          <a:xfrm>
            <a:off x="5594888" y="3448373"/>
            <a:ext cx="1402597" cy="17823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4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71725" y="0"/>
            <a:ext cx="8077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3"/>
          <p:cNvSpPr txBox="1"/>
          <p:nvPr/>
        </p:nvSpPr>
        <p:spPr>
          <a:xfrm>
            <a:off x="3696346" y="1131376"/>
            <a:ext cx="1046135" cy="2616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4D4"/>
        </a:solid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4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00325" y="0"/>
            <a:ext cx="8077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44"/>
          <p:cNvSpPr txBox="1"/>
          <p:nvPr/>
        </p:nvSpPr>
        <p:spPr>
          <a:xfrm>
            <a:off x="4338897" y="1123138"/>
            <a:ext cx="1046135" cy="2616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4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39913" y="-1588"/>
            <a:ext cx="9151937" cy="685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45"/>
          <p:cNvSpPr txBox="1"/>
          <p:nvPr/>
        </p:nvSpPr>
        <p:spPr>
          <a:xfrm>
            <a:off x="4037309" y="1027906"/>
            <a:ext cx="1046135" cy="2616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16494" y="49569"/>
            <a:ext cx="9282896" cy="6808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/>
          </a:p>
        </p:txBody>
      </p:sp>
      <p:pic>
        <p:nvPicPr>
          <p:cNvPr id="724" name="Google Shape;724;p4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98572" y="0"/>
            <a:ext cx="91137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46"/>
          <p:cNvSpPr txBox="1"/>
          <p:nvPr/>
        </p:nvSpPr>
        <p:spPr>
          <a:xfrm>
            <a:off x="4231038" y="968644"/>
            <a:ext cx="1046135" cy="2616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4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32025" y="4763"/>
            <a:ext cx="8540750" cy="6853237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47"/>
          <p:cNvSpPr txBox="1"/>
          <p:nvPr/>
        </p:nvSpPr>
        <p:spPr>
          <a:xfrm>
            <a:off x="4231037" y="968644"/>
            <a:ext cx="1046135" cy="2616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2023-2024S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8"/>
          <p:cNvSpPr/>
          <p:nvPr/>
        </p:nvSpPr>
        <p:spPr>
          <a:xfrm>
            <a:off x="0" y="237274"/>
            <a:ext cx="12192000" cy="7069597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48"/>
          <p:cNvSpPr txBox="1">
            <a:spLocks noGrp="1"/>
          </p:cNvSpPr>
          <p:nvPr>
            <p:ph type="title"/>
          </p:nvPr>
        </p:nvSpPr>
        <p:spPr>
          <a:xfrm>
            <a:off x="1108601" y="237274"/>
            <a:ext cx="10555649" cy="82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975" rIns="0" bIns="0" anchor="ctr" anchorCtr="0">
            <a:spAutoFit/>
          </a:bodyPr>
          <a:lstStyle/>
          <a:p>
            <a:pPr marL="12700" marR="5080" lvl="0" indent="0" algn="ctr" rtl="0">
              <a:lnSpc>
                <a:spcPct val="1305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GOOGLE DRIVE FOR TR CLERKS &amp; Teachers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48"/>
          <p:cNvSpPr txBox="1"/>
          <p:nvPr/>
        </p:nvSpPr>
        <p:spPr>
          <a:xfrm>
            <a:off x="357353" y="3252633"/>
            <a:ext cx="6768662" cy="185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Reports</a:t>
            </a:r>
          </a:p>
          <a:p>
            <a:pPr marL="298450" marR="0" lvl="0" indent="-28575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Calibri"/>
                <a:cs typeface="Calibri"/>
                <a:sym typeface="Calibri"/>
              </a:rPr>
              <a:t>Documentation</a:t>
            </a:r>
            <a:endParaRPr lang="en-US" dirty="0"/>
          </a:p>
          <a:p>
            <a:pPr marL="298450" marR="0" lvl="0" indent="-28575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Summer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Forms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 forms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E08E0-15CE-6BB2-67FE-B90A20652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317" y="2574243"/>
            <a:ext cx="8968330" cy="404648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49"/>
          <p:cNvSpPr txBox="1">
            <a:spLocks noGrp="1"/>
          </p:cNvSpPr>
          <p:nvPr>
            <p:ph type="title"/>
          </p:nvPr>
        </p:nvSpPr>
        <p:spPr>
          <a:xfrm>
            <a:off x="838200" y="620581"/>
            <a:ext cx="10515600" cy="814967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58425" rIns="0" bIns="0" anchor="ctr" anchorCtr="0">
            <a:spAutoFit/>
          </a:bodyPr>
          <a:lstStyle/>
          <a:p>
            <a:pPr marL="9144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GOOGLE DOCS</a:t>
            </a:r>
            <a:endParaRPr/>
          </a:p>
        </p:txBody>
      </p:sp>
      <p:sp>
        <p:nvSpPr>
          <p:cNvPr id="746" name="Google Shape;746;p49"/>
          <p:cNvSpPr txBox="1"/>
          <p:nvPr/>
        </p:nvSpPr>
        <p:spPr>
          <a:xfrm>
            <a:off x="1362804" y="2782073"/>
            <a:ext cx="8930640" cy="298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forms are live and only you, I and any MEP staff that need access have access to our drive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required forms should be up to date in your drive daily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Shared drives, folders and documents show up in your drive</a:t>
            </a:r>
            <a:endParaRPr/>
          </a:p>
          <a:p>
            <a:pPr marL="241300" marR="0" lvl="0" indent="-228600" algn="l" rtl="0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PowerPoints will also be shared as requested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50800" algn="l" rtl="0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7E987-5C73-C340-282C-EB1449ED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5" y="966591"/>
            <a:ext cx="11999450" cy="561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575D6-8843-0E75-0E10-D11FF472366B}"/>
              </a:ext>
            </a:extLst>
          </p:cNvPr>
          <p:cNvSpPr txBox="1"/>
          <p:nvPr/>
        </p:nvSpPr>
        <p:spPr>
          <a:xfrm>
            <a:off x="659757" y="3993266"/>
            <a:ext cx="4942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Once granted access each teacher will have their own folder they can document their paperwork to avoid confusion with other teachers.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370C3C-7192-2D63-FF41-9117812A533E}"/>
              </a:ext>
            </a:extLst>
          </p:cNvPr>
          <p:cNvSpPr txBox="1"/>
          <p:nvPr/>
        </p:nvSpPr>
        <p:spPr>
          <a:xfrm>
            <a:off x="597892" y="5013434"/>
            <a:ext cx="506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Powerpoint and guidance on how to complete forms will also be here. </a:t>
            </a:r>
          </a:p>
        </p:txBody>
      </p:sp>
    </p:spTree>
    <p:extLst>
      <p:ext uri="{BB962C8B-B14F-4D97-AF65-F5344CB8AC3E}">
        <p14:creationId xmlns:p14="http://schemas.microsoft.com/office/powerpoint/2010/main" val="41759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9A3808-E0C6-5303-1BF0-CB10779C9334}"/>
              </a:ext>
            </a:extLst>
          </p:cNvPr>
          <p:cNvSpPr txBox="1"/>
          <p:nvPr/>
        </p:nvSpPr>
        <p:spPr>
          <a:xfrm>
            <a:off x="235353" y="1019503"/>
            <a:ext cx="27916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Name of Teacher/ Para will go in place of “teacher”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Each teacher will have their own PFS folder to stay organized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Each will also have a transfer Document Folder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1244D2-69D3-D4B2-DE35-5955FAE7A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12" y="311450"/>
            <a:ext cx="7756636" cy="64032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E0122C-9478-2677-5236-1A22FD7ED69A}"/>
              </a:ext>
            </a:extLst>
          </p:cNvPr>
          <p:cNvSpPr/>
          <p:nvPr/>
        </p:nvSpPr>
        <p:spPr>
          <a:xfrm>
            <a:off x="6894787" y="483476"/>
            <a:ext cx="1545020" cy="33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37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8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53"/>
          <p:cNvSpPr txBox="1">
            <a:spLocks noGrp="1"/>
          </p:cNvSpPr>
          <p:nvPr>
            <p:ph type="title"/>
          </p:nvPr>
        </p:nvSpPr>
        <p:spPr>
          <a:xfrm>
            <a:off x="612183" y="457200"/>
            <a:ext cx="10841064" cy="914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MANDATED SUMMER FORMS</a:t>
            </a:r>
            <a:endParaRPr/>
          </a:p>
        </p:txBody>
      </p:sp>
      <p:sp>
        <p:nvSpPr>
          <p:cNvPr id="771" name="Google Shape;771;p53"/>
          <p:cNvSpPr txBox="1">
            <a:spLocks noGrp="1"/>
          </p:cNvSpPr>
          <p:nvPr>
            <p:ph type="body" idx="1"/>
          </p:nvPr>
        </p:nvSpPr>
        <p:spPr>
          <a:xfrm>
            <a:off x="975131" y="1870993"/>
            <a:ext cx="10723383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endParaRPr sz="2400" cap="none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 dirty="0">
                <a:solidFill>
                  <a:srgbClr val="000000"/>
                </a:solidFill>
              </a:rPr>
              <a:t>IMAGE  Student Attendance Form</a:t>
            </a:r>
            <a:endParaRPr sz="2400" cap="none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 dirty="0">
                <a:solidFill>
                  <a:srgbClr val="000000"/>
                </a:solidFill>
              </a:rPr>
              <a:t>Transfer Documents – All Students </a:t>
            </a:r>
            <a:endParaRPr sz="2400" cap="none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 dirty="0">
                <a:solidFill>
                  <a:srgbClr val="000000"/>
                </a:solidFill>
              </a:rPr>
              <a:t>Secondary Credit Reporting Form (9-12) </a:t>
            </a:r>
            <a:r>
              <a:rPr lang="en-US" sz="2400" cap="none" dirty="0">
                <a:solidFill>
                  <a:srgbClr val="FF0000"/>
                </a:solidFill>
              </a:rPr>
              <a:t>IF needed</a:t>
            </a:r>
            <a:endParaRPr sz="2400" cap="none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 dirty="0">
                <a:solidFill>
                  <a:srgbClr val="000000"/>
                </a:solidFill>
              </a:rPr>
              <a:t>Priority for Services – All Students within 3 days or as soon as possible</a:t>
            </a:r>
            <a:endParaRPr sz="2400" cap="none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 dirty="0">
                <a:solidFill>
                  <a:srgbClr val="000000"/>
                </a:solidFill>
              </a:rPr>
              <a:t>Continuation of Services Form – </a:t>
            </a:r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cap="none" dirty="0">
                <a:solidFill>
                  <a:srgbClr val="FF0000"/>
                </a:solidFill>
              </a:rPr>
              <a:t>f needed</a:t>
            </a:r>
            <a:endParaRPr sz="2400" cap="none" dirty="0">
              <a:solidFill>
                <a:srgbClr val="FF000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 dirty="0">
                <a:solidFill>
                  <a:srgbClr val="000000"/>
                </a:solidFill>
              </a:rPr>
              <a:t>Course Verification Form (9-12</a:t>
            </a:r>
            <a:r>
              <a:rPr lang="en-US" sz="2400" cap="none">
                <a:solidFill>
                  <a:srgbClr val="000000"/>
                </a:solidFill>
              </a:rPr>
              <a:t>) </a:t>
            </a:r>
            <a:r>
              <a:rPr lang="en-US" sz="2400">
                <a:solidFill>
                  <a:srgbClr val="FF0000"/>
                </a:solidFill>
              </a:rPr>
              <a:t>If </a:t>
            </a:r>
            <a:r>
              <a:rPr lang="en-US" sz="2400" dirty="0">
                <a:solidFill>
                  <a:srgbClr val="FF0000"/>
                </a:solidFill>
              </a:rPr>
              <a:t>Needed</a:t>
            </a:r>
            <a:endParaRPr sz="2400" cap="none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 dirty="0">
                <a:solidFill>
                  <a:schemeClr val="dk1"/>
                </a:solidFill>
              </a:rPr>
              <a:t>IMAGE </a:t>
            </a:r>
            <a:r>
              <a:rPr lang="en-US" sz="2400" dirty="0"/>
              <a:t>Attendance Record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dirty="0"/>
              <a:t>Daily Hourly Log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endParaRPr sz="2000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7"/>
          <p:cNvSpPr txBox="1">
            <a:spLocks noGrp="1"/>
          </p:cNvSpPr>
          <p:nvPr>
            <p:ph type="title"/>
          </p:nvPr>
        </p:nvSpPr>
        <p:spPr>
          <a:xfrm>
            <a:off x="90684" y="533401"/>
            <a:ext cx="6090962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/>
              <a:t>STUDENT ATTENDANCE FORM</a:t>
            </a:r>
            <a:br>
              <a:rPr lang="en-US" dirty="0"/>
            </a:br>
            <a:r>
              <a:rPr lang="en-US" dirty="0"/>
              <a:t>(1 PER TEACHER/ SITE)</a:t>
            </a:r>
            <a:endParaRPr dirty="0"/>
          </a:p>
        </p:txBody>
      </p:sp>
      <p:sp>
        <p:nvSpPr>
          <p:cNvPr id="801" name="Google Shape;801;p57"/>
          <p:cNvSpPr txBox="1">
            <a:spLocks noGrp="1"/>
          </p:cNvSpPr>
          <p:nvPr>
            <p:ph type="body" idx="2"/>
          </p:nvPr>
        </p:nvSpPr>
        <p:spPr>
          <a:xfrm>
            <a:off x="6854221" y="150018"/>
            <a:ext cx="5194195" cy="200632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Noto Sans Symbols"/>
              <a:buChar char="❖"/>
            </a:pP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&amp; DRAG CORNER OF DATE CELL TO INSERT DATES AUTOMATICALLY.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Noto Sans Symbols"/>
              <a:buChar char="❖"/>
            </a:pP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INSERT 1 OR A AS THE TOTALS ARE AUTOMATICALLY CALCULATED.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Noto Sans Symbols"/>
              <a:buChar char="❖"/>
            </a:pP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 MUST BE PLACED IN GRADE LAST COMPLETED or OSY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Noto Sans Symbols"/>
              <a:buChar char="❖"/>
            </a:pP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 OR NO IF YOU HAVE A COE ON FILE &amp; IF THE STUDENT IS PFS (PFS SHOULD BE DONE WITHIN 3 DAYS)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</a:pPr>
            <a:endParaRPr sz="10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</a:pPr>
            <a:endParaRPr sz="10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</a:pPr>
            <a:endParaRPr sz="1000" dirty="0"/>
          </a:p>
        </p:txBody>
      </p:sp>
      <p:sp>
        <p:nvSpPr>
          <p:cNvPr id="802" name="Google Shape;802;p5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57"/>
          <p:cNvSpPr/>
          <p:nvPr/>
        </p:nvSpPr>
        <p:spPr>
          <a:xfrm>
            <a:off x="10050966" y="6750205"/>
            <a:ext cx="619418" cy="1077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8F822-5A12-8476-FE7F-DDD703124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20" y="2244233"/>
            <a:ext cx="9618561" cy="453552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61"/>
          <p:cNvSpPr txBox="1">
            <a:spLocks noGrp="1"/>
          </p:cNvSpPr>
          <p:nvPr>
            <p:ph type="title"/>
          </p:nvPr>
        </p:nvSpPr>
        <p:spPr>
          <a:xfrm>
            <a:off x="6492115" y="220950"/>
            <a:ext cx="4359773" cy="53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IMAGE DAILY LOG</a:t>
            </a:r>
            <a:endParaRPr/>
          </a:p>
        </p:txBody>
      </p:sp>
      <p:sp>
        <p:nvSpPr>
          <p:cNvPr id="833" name="Google Shape;833;p61"/>
          <p:cNvSpPr txBox="1">
            <a:spLocks noGrp="1"/>
          </p:cNvSpPr>
          <p:nvPr>
            <p:ph type="body" idx="2"/>
          </p:nvPr>
        </p:nvSpPr>
        <p:spPr>
          <a:xfrm>
            <a:off x="5496202" y="936081"/>
            <a:ext cx="6187753" cy="466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STUDENT NAME – NO NICKNAMES, USE NAME ON COE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DOB – DATA ON COE.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OHID# - DATA ON FINALIZED COE.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GRADE – SHOULD BE THE LAST GRADE THE STUDENT COMPLETED.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PFS - MARK YES OR NO IF THE STUDENT HAS BEEN DETERMINED TO BE ELIGIBLE FOR PFS.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TEACHER NAME – THE TEACHER AND AIDE PROVIDING THE EDUCATIONAL SERVICE.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MEP SITE – YOUR MEP NAME SUCH AS Stark CO OR Northpoint, ETC.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INSTRUCTIONAL SERVICE – WHAT EDUCATIONAL SERVICE WAS PROVIDED TO THE STUDENT (MATH, READING, SCIENCE, ESL, ETC.) AND HOW MANY HOURS EACH DAY.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DATE OF INSTRUCTION – EACH DAY YOU MEET WITH A STUDENT.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IN-PERSON OR VIRTUAL – WHETHER EDUCATIONAL INSTRUCTION IS IN PERSON OR VIRTUAL.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TIME IN &amp; TIME OUT – THE TIME INSTRUCTION WAS STARTED AND THE TIME IT ENDED.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Noto Sans Symbols"/>
              <a:buChar char="❖"/>
            </a:pPr>
            <a:r>
              <a:rPr lang="en-US" sz="1050" b="1" dirty="0"/>
              <a:t>TOTAL HOURS PER DAY.</a:t>
            </a:r>
            <a:endParaRPr dirty="0"/>
          </a:p>
        </p:txBody>
      </p:sp>
      <p:pic>
        <p:nvPicPr>
          <p:cNvPr id="834" name="Google Shape;834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589" y="206862"/>
            <a:ext cx="4833858" cy="639531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61"/>
          <p:cNvSpPr txBox="1"/>
          <p:nvPr/>
        </p:nvSpPr>
        <p:spPr>
          <a:xfrm>
            <a:off x="4726813" y="411863"/>
            <a:ext cx="486229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61"/>
          <p:cNvSpPr txBox="1"/>
          <p:nvPr/>
        </p:nvSpPr>
        <p:spPr>
          <a:xfrm>
            <a:off x="3773982" y="6297699"/>
            <a:ext cx="845726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Rev. 4/2024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62"/>
          <p:cNvSpPr txBox="1">
            <a:spLocks noGrp="1"/>
          </p:cNvSpPr>
          <p:nvPr>
            <p:ph type="title"/>
          </p:nvPr>
        </p:nvSpPr>
        <p:spPr>
          <a:xfrm>
            <a:off x="5403588" y="440900"/>
            <a:ext cx="6628337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MEP IMAGE </a:t>
            </a:r>
            <a:br>
              <a:rPr lang="en-US"/>
            </a:br>
            <a:r>
              <a:rPr lang="en-US"/>
              <a:t>INSTRUCTIONAL SERVICES</a:t>
            </a:r>
            <a:endParaRPr/>
          </a:p>
        </p:txBody>
      </p:sp>
      <p:pic>
        <p:nvPicPr>
          <p:cNvPr id="843" name="Google Shape;843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82" y="0"/>
            <a:ext cx="4736306" cy="68227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E91AA8-2B5C-BC0B-D25A-487607C23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51" y="556528"/>
            <a:ext cx="11009298" cy="48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270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65"/>
          <p:cNvSpPr txBox="1">
            <a:spLocks noGrp="1"/>
          </p:cNvSpPr>
          <p:nvPr>
            <p:ph type="title"/>
          </p:nvPr>
        </p:nvSpPr>
        <p:spPr>
          <a:xfrm>
            <a:off x="895405" y="523433"/>
            <a:ext cx="942017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-US"/>
              <a:t>ONLINE IPT TESTING - SUMMER 2024</a:t>
            </a:r>
            <a:endParaRPr/>
          </a:p>
        </p:txBody>
      </p:sp>
      <p:sp>
        <p:nvSpPr>
          <p:cNvPr id="862" name="Google Shape;862;p65"/>
          <p:cNvSpPr txBox="1">
            <a:spLocks noGrp="1"/>
          </p:cNvSpPr>
          <p:nvPr>
            <p:ph type="body" idx="2"/>
          </p:nvPr>
        </p:nvSpPr>
        <p:spPr>
          <a:xfrm>
            <a:off x="6113141" y="1761849"/>
            <a:ext cx="6029529" cy="290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2400" b="1" cap="none">
                <a:solidFill>
                  <a:schemeClr val="accent5"/>
                </a:solidFill>
              </a:rPr>
              <a:t>Reading &amp; Writing Assessment... (Optional)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2400" cap="none"/>
              <a:t>Teachers are welcome to assess their students’ reading level or if they want to see a sample of their writing .</a:t>
            </a:r>
            <a:endParaRPr sz="2400" cap="none"/>
          </a:p>
        </p:txBody>
      </p:sp>
      <p:sp>
        <p:nvSpPr>
          <p:cNvPr id="863" name="Google Shape;863;p65"/>
          <p:cNvSpPr txBox="1">
            <a:spLocks noGrp="1"/>
          </p:cNvSpPr>
          <p:nvPr>
            <p:ph type="body" idx="2"/>
          </p:nvPr>
        </p:nvSpPr>
        <p:spPr>
          <a:xfrm>
            <a:off x="6096001" y="4667101"/>
            <a:ext cx="5579586" cy="2017836"/>
          </a:xfrm>
          <a:prstGeom prst="rect">
            <a:avLst/>
          </a:prstGeom>
          <a:solidFill>
            <a:srgbClr val="744F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 b="1" i="1" cap="none">
                <a:solidFill>
                  <a:schemeClr val="lt1"/>
                </a:solidFill>
              </a:rPr>
              <a:t>*You are welcome to use your </a:t>
            </a:r>
            <a:r>
              <a:rPr lang="en-US" sz="2400" b="1" i="1" cap="none">
                <a:solidFill>
                  <a:schemeClr val="accent5"/>
                </a:solidFill>
              </a:rPr>
              <a:t>OELPA</a:t>
            </a:r>
            <a:r>
              <a:rPr lang="en-US" sz="2400" b="1" i="1" cap="none">
                <a:solidFill>
                  <a:schemeClr val="lt1"/>
                </a:solidFill>
              </a:rPr>
              <a:t> data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 b="1" i="1" cap="none">
                <a:solidFill>
                  <a:schemeClr val="lt1"/>
                </a:solidFill>
              </a:rPr>
              <a:t>to identify LEP students instead of the IPT</a:t>
            </a:r>
            <a:endParaRPr sz="1333" b="1" i="1" cap="none">
              <a:solidFill>
                <a:srgbClr val="3F5378"/>
              </a:solidFill>
            </a:endParaRPr>
          </a:p>
        </p:txBody>
      </p:sp>
      <p:sp>
        <p:nvSpPr>
          <p:cNvPr id="864" name="Google Shape;864;p6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65"/>
          <p:cNvSpPr txBox="1">
            <a:spLocks noGrp="1"/>
          </p:cNvSpPr>
          <p:nvPr>
            <p:ph type="body" idx="1"/>
          </p:nvPr>
        </p:nvSpPr>
        <p:spPr>
          <a:xfrm>
            <a:off x="516414" y="1761849"/>
            <a:ext cx="5128553" cy="492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2400" b="1" cap="none">
                <a:solidFill>
                  <a:schemeClr val="accent5"/>
                </a:solidFill>
              </a:rPr>
              <a:t>ORAL Assessment... (Required)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2400" cap="none"/>
              <a:t>Used for identifying LEP students. This is a minimum data element that USDoE expects all states to collect. </a:t>
            </a:r>
            <a:endParaRPr/>
          </a:p>
          <a:p>
            <a:pPr marL="0" lvl="0" indent="0" algn="l" rtl="0">
              <a:lnSpc>
                <a:spcPct val="55541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endParaRPr sz="2400" cap="none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2400" cap="none"/>
              <a:t>Teachers are only required to pre-test on the student’s first day of attendance. No need to post-test at the end of the summer program.</a:t>
            </a:r>
            <a:endParaRPr sz="2400" cap="none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endParaRPr sz="2400" cap="none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endParaRPr sz="2400" cap="none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1333"/>
              </a:spcAft>
              <a:buSzPts val="2000"/>
              <a:buNone/>
            </a:pPr>
            <a:endParaRPr sz="2400" cap="none"/>
          </a:p>
        </p:txBody>
      </p:sp>
      <p:grpSp>
        <p:nvGrpSpPr>
          <p:cNvPr id="866" name="Google Shape;866;p65"/>
          <p:cNvGrpSpPr/>
          <p:nvPr/>
        </p:nvGrpSpPr>
        <p:grpSpPr>
          <a:xfrm>
            <a:off x="325780" y="346389"/>
            <a:ext cx="412055" cy="537497"/>
            <a:chOff x="590250" y="244200"/>
            <a:chExt cx="407975" cy="532175"/>
          </a:xfrm>
        </p:grpSpPr>
        <p:sp>
          <p:nvSpPr>
            <p:cNvPr id="867" name="Google Shape;867;p6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65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65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65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65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65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65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65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65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6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6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65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65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65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81" name="Google Shape;88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0325" y="73042"/>
            <a:ext cx="2240208" cy="1862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67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0" name="Google Shape;9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9293" y="1"/>
            <a:ext cx="4361241" cy="2137676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7"/>
          <p:cNvSpPr txBox="1"/>
          <p:nvPr/>
        </p:nvSpPr>
        <p:spPr>
          <a:xfrm>
            <a:off x="609600" y="3322108"/>
            <a:ext cx="10972800" cy="213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9C3F"/>
              </a:buClr>
              <a:buSzPts val="2400"/>
              <a:buFont typeface="Roboto Condensed Light"/>
              <a:buNone/>
            </a:pPr>
            <a:r>
              <a:rPr lang="en-US" sz="5867" b="0" i="0" u="none" strike="noStrike" cap="none">
                <a:solidFill>
                  <a:srgbClr val="CE6633"/>
                </a:solidFill>
                <a:latin typeface="Arial"/>
                <a:ea typeface="Arial"/>
                <a:cs typeface="Arial"/>
                <a:sym typeface="Arial"/>
              </a:rPr>
              <a:t>Options/Information for Online Coursework through the Ohio Migrant Education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8"/>
          <p:cNvSpPr/>
          <p:nvPr/>
        </p:nvSpPr>
        <p:spPr>
          <a:xfrm>
            <a:off x="720563" y="672913"/>
            <a:ext cx="10750800" cy="551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7" name="Google Shape;907;p68"/>
          <p:cNvGrpSpPr/>
          <p:nvPr/>
        </p:nvGrpSpPr>
        <p:grpSpPr>
          <a:xfrm>
            <a:off x="944525" y="672944"/>
            <a:ext cx="10302556" cy="5512035"/>
            <a:chOff x="638138" y="467100"/>
            <a:chExt cx="7867750" cy="4194000"/>
          </a:xfrm>
        </p:grpSpPr>
        <p:cxnSp>
          <p:nvCxnSpPr>
            <p:cNvPr id="908" name="Google Shape;908;p68"/>
            <p:cNvCxnSpPr/>
            <p:nvPr/>
          </p:nvCxnSpPr>
          <p:spPr>
            <a:xfrm>
              <a:off x="6381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09" name="Google Shape;909;p68"/>
            <p:cNvCxnSpPr/>
            <p:nvPr/>
          </p:nvCxnSpPr>
          <p:spPr>
            <a:xfrm>
              <a:off x="8091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0" name="Google Shape;910;p68"/>
            <p:cNvCxnSpPr/>
            <p:nvPr/>
          </p:nvCxnSpPr>
          <p:spPr>
            <a:xfrm>
              <a:off x="9802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1" name="Google Shape;911;p68"/>
            <p:cNvCxnSpPr/>
            <p:nvPr/>
          </p:nvCxnSpPr>
          <p:spPr>
            <a:xfrm>
              <a:off x="11512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2" name="Google Shape;912;p68"/>
            <p:cNvCxnSpPr/>
            <p:nvPr/>
          </p:nvCxnSpPr>
          <p:spPr>
            <a:xfrm>
              <a:off x="13222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3" name="Google Shape;913;p68"/>
            <p:cNvCxnSpPr/>
            <p:nvPr/>
          </p:nvCxnSpPr>
          <p:spPr>
            <a:xfrm>
              <a:off x="14933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4" name="Google Shape;914;p68"/>
            <p:cNvCxnSpPr/>
            <p:nvPr/>
          </p:nvCxnSpPr>
          <p:spPr>
            <a:xfrm>
              <a:off x="16643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5" name="Google Shape;915;p68"/>
            <p:cNvCxnSpPr/>
            <p:nvPr/>
          </p:nvCxnSpPr>
          <p:spPr>
            <a:xfrm>
              <a:off x="18354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6" name="Google Shape;916;p68"/>
            <p:cNvCxnSpPr/>
            <p:nvPr/>
          </p:nvCxnSpPr>
          <p:spPr>
            <a:xfrm>
              <a:off x="20064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7" name="Google Shape;917;p68"/>
            <p:cNvCxnSpPr/>
            <p:nvPr/>
          </p:nvCxnSpPr>
          <p:spPr>
            <a:xfrm>
              <a:off x="21774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8" name="Google Shape;918;p68"/>
            <p:cNvCxnSpPr/>
            <p:nvPr/>
          </p:nvCxnSpPr>
          <p:spPr>
            <a:xfrm>
              <a:off x="23485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9" name="Google Shape;919;p68"/>
            <p:cNvCxnSpPr/>
            <p:nvPr/>
          </p:nvCxnSpPr>
          <p:spPr>
            <a:xfrm>
              <a:off x="25195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0" name="Google Shape;920;p68"/>
            <p:cNvCxnSpPr/>
            <p:nvPr/>
          </p:nvCxnSpPr>
          <p:spPr>
            <a:xfrm>
              <a:off x="26905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1" name="Google Shape;921;p68"/>
            <p:cNvCxnSpPr/>
            <p:nvPr/>
          </p:nvCxnSpPr>
          <p:spPr>
            <a:xfrm>
              <a:off x="28616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2" name="Google Shape;922;p68"/>
            <p:cNvCxnSpPr/>
            <p:nvPr/>
          </p:nvCxnSpPr>
          <p:spPr>
            <a:xfrm>
              <a:off x="30326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3" name="Google Shape;923;p68"/>
            <p:cNvCxnSpPr/>
            <p:nvPr/>
          </p:nvCxnSpPr>
          <p:spPr>
            <a:xfrm>
              <a:off x="32037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4" name="Google Shape;924;p68"/>
            <p:cNvCxnSpPr/>
            <p:nvPr/>
          </p:nvCxnSpPr>
          <p:spPr>
            <a:xfrm>
              <a:off x="33747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5" name="Google Shape;925;p68"/>
            <p:cNvCxnSpPr/>
            <p:nvPr/>
          </p:nvCxnSpPr>
          <p:spPr>
            <a:xfrm>
              <a:off x="35457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6" name="Google Shape;926;p68"/>
            <p:cNvCxnSpPr/>
            <p:nvPr/>
          </p:nvCxnSpPr>
          <p:spPr>
            <a:xfrm>
              <a:off x="37168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7" name="Google Shape;927;p68"/>
            <p:cNvCxnSpPr/>
            <p:nvPr/>
          </p:nvCxnSpPr>
          <p:spPr>
            <a:xfrm>
              <a:off x="38878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8" name="Google Shape;928;p68"/>
            <p:cNvCxnSpPr/>
            <p:nvPr/>
          </p:nvCxnSpPr>
          <p:spPr>
            <a:xfrm>
              <a:off x="40588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9" name="Google Shape;929;p68"/>
            <p:cNvCxnSpPr/>
            <p:nvPr/>
          </p:nvCxnSpPr>
          <p:spPr>
            <a:xfrm>
              <a:off x="42299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0" name="Google Shape;930;p68"/>
            <p:cNvCxnSpPr/>
            <p:nvPr/>
          </p:nvCxnSpPr>
          <p:spPr>
            <a:xfrm>
              <a:off x="44009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1" name="Google Shape;931;p68"/>
            <p:cNvCxnSpPr/>
            <p:nvPr/>
          </p:nvCxnSpPr>
          <p:spPr>
            <a:xfrm>
              <a:off x="47430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2" name="Google Shape;932;p68"/>
            <p:cNvCxnSpPr/>
            <p:nvPr/>
          </p:nvCxnSpPr>
          <p:spPr>
            <a:xfrm>
              <a:off x="49141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3" name="Google Shape;933;p68"/>
            <p:cNvCxnSpPr/>
            <p:nvPr/>
          </p:nvCxnSpPr>
          <p:spPr>
            <a:xfrm>
              <a:off x="50851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4" name="Google Shape;934;p68"/>
            <p:cNvCxnSpPr/>
            <p:nvPr/>
          </p:nvCxnSpPr>
          <p:spPr>
            <a:xfrm>
              <a:off x="52561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5" name="Google Shape;935;p68"/>
            <p:cNvCxnSpPr/>
            <p:nvPr/>
          </p:nvCxnSpPr>
          <p:spPr>
            <a:xfrm>
              <a:off x="54272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6" name="Google Shape;936;p68"/>
            <p:cNvCxnSpPr/>
            <p:nvPr/>
          </p:nvCxnSpPr>
          <p:spPr>
            <a:xfrm>
              <a:off x="55982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7" name="Google Shape;937;p68"/>
            <p:cNvCxnSpPr/>
            <p:nvPr/>
          </p:nvCxnSpPr>
          <p:spPr>
            <a:xfrm>
              <a:off x="57692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8" name="Google Shape;938;p68"/>
            <p:cNvCxnSpPr/>
            <p:nvPr/>
          </p:nvCxnSpPr>
          <p:spPr>
            <a:xfrm>
              <a:off x="59403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9" name="Google Shape;939;p68"/>
            <p:cNvCxnSpPr/>
            <p:nvPr/>
          </p:nvCxnSpPr>
          <p:spPr>
            <a:xfrm>
              <a:off x="61113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0" name="Google Shape;940;p68"/>
            <p:cNvCxnSpPr/>
            <p:nvPr/>
          </p:nvCxnSpPr>
          <p:spPr>
            <a:xfrm>
              <a:off x="62824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1" name="Google Shape;941;p68"/>
            <p:cNvCxnSpPr/>
            <p:nvPr/>
          </p:nvCxnSpPr>
          <p:spPr>
            <a:xfrm>
              <a:off x="64534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2" name="Google Shape;942;p68"/>
            <p:cNvCxnSpPr/>
            <p:nvPr/>
          </p:nvCxnSpPr>
          <p:spPr>
            <a:xfrm>
              <a:off x="66244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3" name="Google Shape;943;p68"/>
            <p:cNvCxnSpPr/>
            <p:nvPr/>
          </p:nvCxnSpPr>
          <p:spPr>
            <a:xfrm>
              <a:off x="67955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4" name="Google Shape;944;p68"/>
            <p:cNvCxnSpPr/>
            <p:nvPr/>
          </p:nvCxnSpPr>
          <p:spPr>
            <a:xfrm>
              <a:off x="69665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5" name="Google Shape;945;p68"/>
            <p:cNvCxnSpPr/>
            <p:nvPr/>
          </p:nvCxnSpPr>
          <p:spPr>
            <a:xfrm>
              <a:off x="71375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6" name="Google Shape;946;p68"/>
            <p:cNvCxnSpPr/>
            <p:nvPr/>
          </p:nvCxnSpPr>
          <p:spPr>
            <a:xfrm>
              <a:off x="73086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7" name="Google Shape;947;p68"/>
            <p:cNvCxnSpPr/>
            <p:nvPr/>
          </p:nvCxnSpPr>
          <p:spPr>
            <a:xfrm>
              <a:off x="74796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8" name="Google Shape;948;p68"/>
            <p:cNvCxnSpPr/>
            <p:nvPr/>
          </p:nvCxnSpPr>
          <p:spPr>
            <a:xfrm>
              <a:off x="76507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9" name="Google Shape;949;p68"/>
            <p:cNvCxnSpPr/>
            <p:nvPr/>
          </p:nvCxnSpPr>
          <p:spPr>
            <a:xfrm>
              <a:off x="78217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0" name="Google Shape;950;p68"/>
            <p:cNvCxnSpPr/>
            <p:nvPr/>
          </p:nvCxnSpPr>
          <p:spPr>
            <a:xfrm>
              <a:off x="79927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1" name="Google Shape;951;p68"/>
            <p:cNvCxnSpPr/>
            <p:nvPr/>
          </p:nvCxnSpPr>
          <p:spPr>
            <a:xfrm>
              <a:off x="81638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2" name="Google Shape;952;p68"/>
            <p:cNvCxnSpPr/>
            <p:nvPr/>
          </p:nvCxnSpPr>
          <p:spPr>
            <a:xfrm>
              <a:off x="83348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3" name="Google Shape;953;p68"/>
            <p:cNvCxnSpPr/>
            <p:nvPr/>
          </p:nvCxnSpPr>
          <p:spPr>
            <a:xfrm>
              <a:off x="85058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54" name="Google Shape;954;p68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5" name="Google Shape;955;p68"/>
          <p:cNvGrpSpPr/>
          <p:nvPr/>
        </p:nvGrpSpPr>
        <p:grpSpPr>
          <a:xfrm>
            <a:off x="6095861" y="-1843416"/>
            <a:ext cx="0" cy="10544138"/>
            <a:chOff x="2564088" y="-1454526"/>
            <a:chExt cx="0" cy="8052239"/>
          </a:xfrm>
        </p:grpSpPr>
        <p:cxnSp>
          <p:nvCxnSpPr>
            <p:cNvPr id="956" name="Google Shape;956;p68"/>
            <p:cNvCxnSpPr/>
            <p:nvPr/>
          </p:nvCxnSpPr>
          <p:spPr>
            <a:xfrm>
              <a:off x="2564088" y="-1454526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7" name="Google Shape;957;p68"/>
            <p:cNvCxnSpPr/>
            <p:nvPr/>
          </p:nvCxnSpPr>
          <p:spPr>
            <a:xfrm>
              <a:off x="2564088" y="-1279151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8" name="Google Shape;958;p68"/>
            <p:cNvCxnSpPr/>
            <p:nvPr/>
          </p:nvCxnSpPr>
          <p:spPr>
            <a:xfrm>
              <a:off x="2564088" y="-1103777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9" name="Google Shape;959;p68"/>
            <p:cNvCxnSpPr/>
            <p:nvPr/>
          </p:nvCxnSpPr>
          <p:spPr>
            <a:xfrm>
              <a:off x="2564088" y="-928402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0" name="Google Shape;960;p68"/>
            <p:cNvCxnSpPr/>
            <p:nvPr/>
          </p:nvCxnSpPr>
          <p:spPr>
            <a:xfrm>
              <a:off x="2564088" y="-753028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1" name="Google Shape;961;p68"/>
            <p:cNvCxnSpPr/>
            <p:nvPr/>
          </p:nvCxnSpPr>
          <p:spPr>
            <a:xfrm>
              <a:off x="2564088" y="-57765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2" name="Google Shape;962;p68"/>
            <p:cNvCxnSpPr/>
            <p:nvPr/>
          </p:nvCxnSpPr>
          <p:spPr>
            <a:xfrm>
              <a:off x="2564088" y="-40227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3" name="Google Shape;963;p68"/>
            <p:cNvCxnSpPr/>
            <p:nvPr/>
          </p:nvCxnSpPr>
          <p:spPr>
            <a:xfrm>
              <a:off x="2564088" y="-226904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4" name="Google Shape;964;p68"/>
            <p:cNvCxnSpPr/>
            <p:nvPr/>
          </p:nvCxnSpPr>
          <p:spPr>
            <a:xfrm>
              <a:off x="2564088" y="-5153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5" name="Google Shape;965;p68"/>
            <p:cNvCxnSpPr/>
            <p:nvPr/>
          </p:nvCxnSpPr>
          <p:spPr>
            <a:xfrm>
              <a:off x="2564088" y="123845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6" name="Google Shape;966;p68"/>
            <p:cNvCxnSpPr/>
            <p:nvPr/>
          </p:nvCxnSpPr>
          <p:spPr>
            <a:xfrm>
              <a:off x="2564088" y="29921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7" name="Google Shape;967;p68"/>
            <p:cNvCxnSpPr/>
            <p:nvPr/>
          </p:nvCxnSpPr>
          <p:spPr>
            <a:xfrm>
              <a:off x="2564088" y="649968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8" name="Google Shape;968;p68"/>
            <p:cNvCxnSpPr/>
            <p:nvPr/>
          </p:nvCxnSpPr>
          <p:spPr>
            <a:xfrm>
              <a:off x="2564088" y="82534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9" name="Google Shape;969;p68"/>
            <p:cNvCxnSpPr/>
            <p:nvPr/>
          </p:nvCxnSpPr>
          <p:spPr>
            <a:xfrm>
              <a:off x="2564088" y="1000717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0" name="Google Shape;970;p68"/>
            <p:cNvCxnSpPr/>
            <p:nvPr/>
          </p:nvCxnSpPr>
          <p:spPr>
            <a:xfrm>
              <a:off x="2564088" y="1176092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1" name="Google Shape;971;p68"/>
            <p:cNvCxnSpPr/>
            <p:nvPr/>
          </p:nvCxnSpPr>
          <p:spPr>
            <a:xfrm>
              <a:off x="2564088" y="1351466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2" name="Google Shape;972;p68"/>
            <p:cNvCxnSpPr/>
            <p:nvPr/>
          </p:nvCxnSpPr>
          <p:spPr>
            <a:xfrm>
              <a:off x="2564088" y="1526841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3" name="Google Shape;973;p68"/>
            <p:cNvCxnSpPr/>
            <p:nvPr/>
          </p:nvCxnSpPr>
          <p:spPr>
            <a:xfrm>
              <a:off x="2564088" y="1702215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4" name="Google Shape;974;p68"/>
            <p:cNvCxnSpPr/>
            <p:nvPr/>
          </p:nvCxnSpPr>
          <p:spPr>
            <a:xfrm>
              <a:off x="2564088" y="187759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5" name="Google Shape;975;p68"/>
            <p:cNvCxnSpPr/>
            <p:nvPr/>
          </p:nvCxnSpPr>
          <p:spPr>
            <a:xfrm>
              <a:off x="2564088" y="2052964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6" name="Google Shape;976;p68"/>
            <p:cNvCxnSpPr/>
            <p:nvPr/>
          </p:nvCxnSpPr>
          <p:spPr>
            <a:xfrm>
              <a:off x="2564088" y="222833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7" name="Google Shape;977;p68"/>
            <p:cNvCxnSpPr/>
            <p:nvPr/>
          </p:nvCxnSpPr>
          <p:spPr>
            <a:xfrm>
              <a:off x="2564088" y="240371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978" name="Google Shape;978;p68"/>
          <p:cNvCxnSpPr/>
          <p:nvPr/>
        </p:nvCxnSpPr>
        <p:spPr>
          <a:xfrm>
            <a:off x="6096000" y="672913"/>
            <a:ext cx="0" cy="5511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sm" len="sm"/>
            <a:tailEnd type="triangle" w="sm" len="sm"/>
          </a:ln>
        </p:spPr>
      </p:cxnSp>
      <p:cxnSp>
        <p:nvCxnSpPr>
          <p:cNvPr id="979" name="Google Shape;979;p68"/>
          <p:cNvCxnSpPr/>
          <p:nvPr/>
        </p:nvCxnSpPr>
        <p:spPr>
          <a:xfrm>
            <a:off x="720563" y="3428791"/>
            <a:ext cx="1075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sm" len="sm"/>
            <a:tailEnd type="triangle" w="sm" len="sm"/>
          </a:ln>
        </p:spPr>
      </p:cxnSp>
      <p:sp>
        <p:nvSpPr>
          <p:cNvPr id="980" name="Google Shape;980;p68"/>
          <p:cNvSpPr/>
          <p:nvPr/>
        </p:nvSpPr>
        <p:spPr>
          <a:xfrm>
            <a:off x="6095659" y="682701"/>
            <a:ext cx="5365040" cy="27224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Font typeface="Arial"/>
              <a:buNone/>
            </a:pPr>
            <a:r>
              <a:rPr lang="en-US" sz="26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Career Exploration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6633"/>
              </a:buClr>
              <a:buSzPts val="2667"/>
              <a:buFont typeface="Arial"/>
              <a:buNone/>
            </a:pPr>
            <a:r>
              <a:rPr lang="en-US" sz="2667" b="0" i="0" u="none" strike="noStrike" cap="none">
                <a:solidFill>
                  <a:srgbClr val="CE6633"/>
                </a:solidFill>
                <a:latin typeface="Arial"/>
                <a:ea typeface="Arial"/>
                <a:cs typeface="Arial"/>
                <a:sym typeface="Arial"/>
              </a:rPr>
              <a:t>(limited under APEX)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Font typeface="Arial"/>
              <a:buNone/>
            </a:pPr>
            <a:r>
              <a:rPr lang="en-US" sz="26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 have more options for additional cost</a:t>
            </a:r>
            <a:endParaRPr sz="26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68"/>
          <p:cNvSpPr/>
          <p:nvPr/>
        </p:nvSpPr>
        <p:spPr>
          <a:xfrm>
            <a:off x="720359" y="3452453"/>
            <a:ext cx="5365044" cy="27085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Font typeface="Arial"/>
              <a:buNone/>
            </a:pPr>
            <a:r>
              <a:rPr lang="en-US" sz="26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Remediation</a:t>
            </a:r>
            <a:endParaRPr sz="26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68"/>
          <p:cNvSpPr/>
          <p:nvPr/>
        </p:nvSpPr>
        <p:spPr>
          <a:xfrm>
            <a:off x="6106599" y="3449714"/>
            <a:ext cx="5354103" cy="27112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Font typeface="Arial"/>
              <a:buNone/>
            </a:pPr>
            <a:r>
              <a:rPr lang="en-US" sz="26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Course List: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67"/>
              <a:buFont typeface="Arial"/>
              <a:buNone/>
            </a:pPr>
            <a:r>
              <a:rPr lang="en-US" sz="2667" b="0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bit.ly/ApexMigrantCourseOptions</a:t>
            </a:r>
            <a:endParaRPr sz="2667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68"/>
          <p:cNvSpPr/>
          <p:nvPr/>
        </p:nvSpPr>
        <p:spPr>
          <a:xfrm>
            <a:off x="720359" y="669683"/>
            <a:ext cx="5375096" cy="27354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Font typeface="Arial"/>
              <a:buNone/>
            </a:pPr>
            <a:r>
              <a:rPr lang="en-US" sz="26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 Accrual/Recovery – This should be the primary goal</a:t>
            </a:r>
            <a:endParaRPr sz="26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68"/>
          <p:cNvSpPr txBox="1">
            <a:spLocks noGrp="1"/>
          </p:cNvSpPr>
          <p:nvPr>
            <p:ph type="title" idx="4294967295"/>
          </p:nvPr>
        </p:nvSpPr>
        <p:spPr>
          <a:xfrm>
            <a:off x="2541184" y="138449"/>
            <a:ext cx="9134209" cy="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</a:pPr>
            <a:r>
              <a:rPr lang="en-US" sz="4267" dirty="0"/>
              <a:t>APEX 2026 - GOALS</a:t>
            </a:r>
            <a:endParaRPr sz="4267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69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0" name="Google Shape;990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" y="0"/>
            <a:ext cx="4741333" cy="643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8480" y="0"/>
            <a:ext cx="6248400" cy="52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69"/>
          <p:cNvSpPr txBox="1"/>
          <p:nvPr/>
        </p:nvSpPr>
        <p:spPr>
          <a:xfrm>
            <a:off x="6514014" y="5529542"/>
            <a:ext cx="3053805" cy="4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 = Semester course</a:t>
            </a:r>
            <a:endParaRPr sz="2400" b="0" i="1" u="none" strike="noStrike" cap="none">
              <a:solidFill>
                <a:srgbClr val="3F53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endParaRPr sz="1333" b="0" i="1" u="none" strike="noStrike" cap="none">
              <a:solidFill>
                <a:srgbClr val="3F537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70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102681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4267"/>
              <a:t>APEX REGISTRATION PROCESS</a:t>
            </a:r>
            <a:endParaRPr sz="4267"/>
          </a:p>
        </p:txBody>
      </p:sp>
      <p:sp>
        <p:nvSpPr>
          <p:cNvPr id="998" name="Google Shape;998;p70"/>
          <p:cNvSpPr txBox="1">
            <a:spLocks noGrp="1"/>
          </p:cNvSpPr>
          <p:nvPr>
            <p:ph type="body" idx="1"/>
          </p:nvPr>
        </p:nvSpPr>
        <p:spPr>
          <a:xfrm>
            <a:off x="693569" y="2176221"/>
            <a:ext cx="11092031" cy="36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cap="none"/>
              <a:t>1. Contact </a:t>
            </a:r>
            <a:r>
              <a:rPr lang="en-US"/>
              <a:t>Corina</a:t>
            </a:r>
            <a:r>
              <a:rPr lang="en-US" cap="none"/>
              <a:t> for verification of course option</a:t>
            </a:r>
            <a:endParaRPr cap="none"/>
          </a:p>
          <a:p>
            <a:pPr marL="609585" lvl="0" indent="-4571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b="1" i="1">
                <a:solidFill>
                  <a:schemeClr val="accent5"/>
                </a:solidFill>
              </a:rPr>
              <a:t>Corina.Barranco</a:t>
            </a:r>
            <a:r>
              <a:rPr lang="en-US" b="1" i="1" cap="none">
                <a:solidFill>
                  <a:schemeClr val="accent5"/>
                </a:solidFill>
              </a:rPr>
              <a:t>@nwoesc.org</a:t>
            </a:r>
            <a:endParaRPr b="1" i="1" cap="none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cap="none"/>
              <a:t>2. Fill out online Registration Form: </a:t>
            </a:r>
            <a:r>
              <a:rPr lang="en-US" u="sng" cap="none">
                <a:solidFill>
                  <a:schemeClr val="hlink"/>
                </a:solidFill>
                <a:hlinkClick r:id="rId3"/>
              </a:rPr>
              <a:t>bit.ly/MigrantCourseRegistration</a:t>
            </a:r>
            <a:endParaRPr cap="none"/>
          </a:p>
          <a:p>
            <a:pPr marL="45720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cap="none"/>
              <a:t>Person filling out request will receive a PDF copy to confirm it has been submitted. Link will be emailed to TR Clerks.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cap="none"/>
              <a:t>3. Please contact me if you are unsure or have any questions</a:t>
            </a:r>
            <a:endParaRPr cap="none"/>
          </a:p>
          <a:p>
            <a:pPr marL="45720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b="1" i="1" cap="none">
                <a:solidFill>
                  <a:schemeClr val="accent5"/>
                </a:solidFill>
              </a:rPr>
              <a:t>Gary.Herman@putnamcountyesc.org</a:t>
            </a:r>
            <a:endParaRPr b="1" i="1" cap="none">
              <a:solidFill>
                <a:schemeClr val="accent5"/>
              </a:solidFill>
            </a:endParaRPr>
          </a:p>
        </p:txBody>
      </p:sp>
      <p:sp>
        <p:nvSpPr>
          <p:cNvPr id="999" name="Google Shape;999;p7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0" name="Google Shape;1000;p70"/>
          <p:cNvGrpSpPr/>
          <p:nvPr/>
        </p:nvGrpSpPr>
        <p:grpSpPr>
          <a:xfrm>
            <a:off x="378069" y="814067"/>
            <a:ext cx="440360" cy="440335"/>
            <a:chOff x="1923675" y="1633650"/>
            <a:chExt cx="436000" cy="435975"/>
          </a:xfrm>
        </p:grpSpPr>
        <p:sp>
          <p:nvSpPr>
            <p:cNvPr id="1001" name="Google Shape;1001;p70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7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7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7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7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7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71"/>
          <p:cNvSpPr txBox="1">
            <a:spLocks noGrp="1"/>
          </p:cNvSpPr>
          <p:nvPr>
            <p:ph type="title"/>
          </p:nvPr>
        </p:nvSpPr>
        <p:spPr>
          <a:xfrm>
            <a:off x="2705100" y="553969"/>
            <a:ext cx="6781800" cy="103936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ASSESSMENT TOOLS</a:t>
            </a:r>
            <a:endParaRPr/>
          </a:p>
        </p:txBody>
      </p:sp>
      <p:sp>
        <p:nvSpPr>
          <p:cNvPr id="1012" name="Google Shape;1012;p71"/>
          <p:cNvSpPr txBox="1">
            <a:spLocks noGrp="1"/>
          </p:cNvSpPr>
          <p:nvPr>
            <p:ph type="body" idx="1"/>
          </p:nvPr>
        </p:nvSpPr>
        <p:spPr>
          <a:xfrm>
            <a:off x="1354238" y="2347783"/>
            <a:ext cx="9711160" cy="431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>
                <a:solidFill>
                  <a:srgbClr val="000000"/>
                </a:solidFill>
              </a:rPr>
              <a:t>IPT Testing Reports</a:t>
            </a:r>
            <a:endParaRPr sz="2400" cap="none"/>
          </a:p>
          <a:p>
            <a:pPr marL="685800" lvl="1" indent="-2286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>
                <a:solidFill>
                  <a:srgbClr val="000000"/>
                </a:solidFill>
              </a:rPr>
              <a:t>K-12 </a:t>
            </a:r>
            <a:endParaRPr sz="2400" cap="none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>
                <a:solidFill>
                  <a:srgbClr val="000000"/>
                </a:solidFill>
              </a:rPr>
              <a:t>Only Oral is required (can do reading &amp; writing)</a:t>
            </a:r>
            <a:endParaRPr sz="2400" cap="none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>
                <a:solidFill>
                  <a:srgbClr val="000000"/>
                </a:solidFill>
              </a:rPr>
              <a:t>Do not have to post test</a:t>
            </a:r>
            <a:endParaRPr sz="2400" cap="none"/>
          </a:p>
          <a:p>
            <a:pPr marL="228600" lvl="0" indent="-2286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>
                <a:solidFill>
                  <a:srgbClr val="000000"/>
                </a:solidFill>
              </a:rPr>
              <a:t>IMAGE Assessment Forms</a:t>
            </a:r>
            <a:endParaRPr sz="2400" cap="none"/>
          </a:p>
          <a:p>
            <a:pPr marL="685800" lvl="1" indent="-2286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cap="none">
                <a:solidFill>
                  <a:srgbClr val="000000"/>
                </a:solidFill>
              </a:rPr>
              <a:t>San Diego Quick Assessments</a:t>
            </a:r>
            <a:endParaRPr sz="2400" cap="none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Noto Sans Symbols"/>
              <a:buChar char="▪"/>
            </a:pPr>
            <a:r>
              <a:rPr lang="en-US" sz="2400" cap="none">
                <a:solidFill>
                  <a:srgbClr val="000000"/>
                </a:solidFill>
              </a:rPr>
              <a:t>Pre-K (both building &amp; IMAGE are required to complete)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Noto Sans Symbols"/>
              <a:buChar char="▪"/>
            </a:pPr>
            <a:r>
              <a:rPr lang="en-US" sz="2400" cap="none">
                <a:solidFill>
                  <a:srgbClr val="000000"/>
                </a:solidFill>
              </a:rPr>
              <a:t>Kinder through OS</a:t>
            </a:r>
            <a:r>
              <a:rPr lang="en-US" sz="2400" cap="none"/>
              <a:t>	</a:t>
            </a:r>
            <a:endParaRPr sz="2400" cap="none"/>
          </a:p>
          <a:p>
            <a:pPr marL="1092200" lvl="1" indent="-279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400" cap="none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72"/>
          <p:cNvSpPr txBox="1">
            <a:spLocks noGrp="1"/>
          </p:cNvSpPr>
          <p:nvPr>
            <p:ph type="title"/>
          </p:nvPr>
        </p:nvSpPr>
        <p:spPr>
          <a:xfrm>
            <a:off x="1981200" y="205583"/>
            <a:ext cx="8229600" cy="866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SAN DIEGO QUICK ASSESSMENTS</a:t>
            </a:r>
            <a:endParaRPr/>
          </a:p>
        </p:txBody>
      </p:sp>
      <p:pic>
        <p:nvPicPr>
          <p:cNvPr id="1018" name="Google Shape;1018;p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4300" y="1174247"/>
            <a:ext cx="3559927" cy="4781651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9" name="Google Shape;1019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8956" y="1174245"/>
            <a:ext cx="3847842" cy="4880566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0" name="Google Shape;1020;p72"/>
          <p:cNvSpPr txBox="1"/>
          <p:nvPr/>
        </p:nvSpPr>
        <p:spPr>
          <a:xfrm>
            <a:off x="191529" y="6283085"/>
            <a:ext cx="118089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Prek in building program will also need to use the San Diego quick assessment with all Prek students.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78"/>
          <p:cNvSpPr txBox="1">
            <a:spLocks noGrp="1"/>
          </p:cNvSpPr>
          <p:nvPr>
            <p:ph type="title"/>
          </p:nvPr>
        </p:nvSpPr>
        <p:spPr>
          <a:xfrm>
            <a:off x="2382076" y="245604"/>
            <a:ext cx="7543800" cy="8382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MEP ACRONYMS</a:t>
            </a:r>
            <a:endParaRPr dirty="0"/>
          </a:p>
        </p:txBody>
      </p:sp>
      <p:sp>
        <p:nvSpPr>
          <p:cNvPr id="1067" name="Google Shape;1067;p78"/>
          <p:cNvSpPr txBox="1">
            <a:spLocks noGrp="1"/>
          </p:cNvSpPr>
          <p:nvPr>
            <p:ph type="body" idx="1"/>
          </p:nvPr>
        </p:nvSpPr>
        <p:spPr>
          <a:xfrm>
            <a:off x="1669920" y="1919656"/>
            <a:ext cx="3816481" cy="454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7647"/>
              <a:buChar char="•"/>
            </a:pPr>
            <a:r>
              <a:rPr lang="en-US" sz="1800" u="sng" cap="none" dirty="0"/>
              <a:t>OMEC</a:t>
            </a:r>
            <a:r>
              <a:rPr lang="en-US" sz="1800" cap="none" dirty="0"/>
              <a:t>-Ohio Migrant Education Center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sz="1800" u="sng" cap="none" dirty="0"/>
              <a:t>IPT</a:t>
            </a:r>
            <a:r>
              <a:rPr lang="en-US" sz="1800" cap="none" dirty="0"/>
              <a:t>- Idea Proficiency Test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sz="1800" u="sng" cap="none" dirty="0"/>
              <a:t>COE</a:t>
            </a:r>
            <a:r>
              <a:rPr lang="en-US" sz="1800" cap="none" dirty="0"/>
              <a:t>-Certificate of eligibility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sz="1800" u="sng" cap="none" dirty="0"/>
              <a:t>EOE</a:t>
            </a:r>
            <a:r>
              <a:rPr lang="en-US" sz="1800" cap="none" dirty="0"/>
              <a:t>-End of Eligibility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sz="1800" u="sng" cap="none" dirty="0"/>
              <a:t>ID&amp;R</a:t>
            </a:r>
            <a:r>
              <a:rPr lang="en-US" sz="1800" cap="none" dirty="0"/>
              <a:t>-Identification &amp; Recruitment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sz="1800" u="sng" cap="none" dirty="0"/>
              <a:t>LQM</a:t>
            </a:r>
            <a:r>
              <a:rPr lang="en-US" sz="1800" cap="none" dirty="0"/>
              <a:t>-Last Qualifying Move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sz="1800" u="sng" cap="none" dirty="0"/>
              <a:t>ODEW</a:t>
            </a:r>
            <a:r>
              <a:rPr lang="en-US" sz="1800" cap="none" dirty="0"/>
              <a:t>- Ohio Department of Education and Workforce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sz="1800" u="sng" cap="none" dirty="0"/>
              <a:t>OME</a:t>
            </a:r>
            <a:r>
              <a:rPr lang="en-US" sz="1800" cap="none" dirty="0"/>
              <a:t>-Office of Migrant Education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 sz="1800" u="sng" cap="none" dirty="0"/>
              <a:t>PFS</a:t>
            </a:r>
            <a:r>
              <a:rPr lang="en-US" sz="1800" cap="none" dirty="0"/>
              <a:t> – Priority for Services</a:t>
            </a:r>
            <a:endParaRPr dirty="0"/>
          </a:p>
          <a:p>
            <a:pPr marL="228600" lvl="0" indent="-1143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5882"/>
              <a:buNone/>
            </a:pPr>
            <a:endParaRPr dirty="0"/>
          </a:p>
          <a:p>
            <a:pPr marL="228600" lvl="0" indent="-1143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5882"/>
              <a:buNone/>
            </a:pPr>
            <a:endParaRPr dirty="0"/>
          </a:p>
        </p:txBody>
      </p:sp>
      <p:sp>
        <p:nvSpPr>
          <p:cNvPr id="1068" name="Google Shape;1068;p78"/>
          <p:cNvSpPr txBox="1"/>
          <p:nvPr/>
        </p:nvSpPr>
        <p:spPr>
          <a:xfrm>
            <a:off x="4455184" y="1281205"/>
            <a:ext cx="35206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the abbreviations?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78"/>
          <p:cNvSpPr txBox="1"/>
          <p:nvPr/>
        </p:nvSpPr>
        <p:spPr>
          <a:xfrm>
            <a:off x="6153976" y="1919656"/>
            <a:ext cx="5317481" cy="377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MEP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Migrant Education Program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-Comprehensive Needs Assessment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-High School Equivalency Program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 – College Assistance Program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-Continuation of Services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OMSIS II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Ohio Migrant Student Information System II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-State Education Agency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-Local Operating Agency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QC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-Quality Control	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79"/>
          <p:cNvSpPr txBox="1">
            <a:spLocks noGrp="1"/>
          </p:cNvSpPr>
          <p:nvPr>
            <p:ph type="title"/>
          </p:nvPr>
        </p:nvSpPr>
        <p:spPr>
          <a:xfrm>
            <a:off x="2743200" y="838200"/>
            <a:ext cx="6629400" cy="9144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 ASSISTANCE VISITS</a:t>
            </a:r>
            <a:endParaRPr/>
          </a:p>
        </p:txBody>
      </p:sp>
      <p:sp>
        <p:nvSpPr>
          <p:cNvPr id="1075" name="Google Shape;1075;p79"/>
          <p:cNvSpPr txBox="1">
            <a:spLocks noGrp="1"/>
          </p:cNvSpPr>
          <p:nvPr>
            <p:ph type="body" idx="1"/>
          </p:nvPr>
        </p:nvSpPr>
        <p:spPr>
          <a:xfrm>
            <a:off x="1660025" y="2506414"/>
            <a:ext cx="8141435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▪"/>
            </a:pPr>
            <a:r>
              <a:rPr lang="en-US" sz="2400" cap="none" dirty="0">
                <a:solidFill>
                  <a:srgbClr val="000000"/>
                </a:solidFill>
              </a:rPr>
              <a:t>Contact me to schedule a date and time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Noto Sans Symbols"/>
              <a:buChar char="▪"/>
            </a:pPr>
            <a:r>
              <a:rPr lang="en-US" sz="2400" cap="none" dirty="0">
                <a:solidFill>
                  <a:srgbClr val="000000"/>
                </a:solidFill>
              </a:rPr>
              <a:t>Have questions ready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Noto Sans Symbols"/>
              <a:buChar char="▪"/>
            </a:pPr>
            <a:r>
              <a:rPr lang="en-US" sz="2400" cap="none" dirty="0">
                <a:solidFill>
                  <a:srgbClr val="000000"/>
                </a:solidFill>
              </a:rPr>
              <a:t>Have Paperwork ready to be reviewed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Noto Sans Symbols"/>
              <a:buChar char="▪"/>
            </a:pPr>
            <a:r>
              <a:rPr lang="en-US" sz="2400" cap="none" dirty="0">
                <a:solidFill>
                  <a:srgbClr val="000000"/>
                </a:solidFill>
              </a:rPr>
              <a:t>2nd Visit or Virtual meeting for those needing additional guidance</a:t>
            </a: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0B2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80"/>
          <p:cNvSpPr txBox="1">
            <a:spLocks noGrp="1"/>
          </p:cNvSpPr>
          <p:nvPr>
            <p:ph type="title"/>
          </p:nvPr>
        </p:nvSpPr>
        <p:spPr>
          <a:xfrm>
            <a:off x="1562583" y="363895"/>
            <a:ext cx="9450877" cy="91482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9775" tIns="99775" rIns="99775" bIns="997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NEEDED &amp; DEADLINE DATES</a:t>
            </a:r>
            <a:endParaRPr/>
          </a:p>
        </p:txBody>
      </p:sp>
      <p:sp>
        <p:nvSpPr>
          <p:cNvPr id="1081" name="Google Shape;1081;p80"/>
          <p:cNvSpPr txBox="1">
            <a:spLocks noGrp="1"/>
          </p:cNvSpPr>
          <p:nvPr>
            <p:ph type="body" idx="1"/>
          </p:nvPr>
        </p:nvSpPr>
        <p:spPr>
          <a:xfrm>
            <a:off x="1094208" y="3637013"/>
            <a:ext cx="9142099" cy="4370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75" tIns="99775" rIns="99775" bIns="99775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▪"/>
            </a:pPr>
            <a:r>
              <a:rPr lang="en-US" sz="2800" cap="none" dirty="0"/>
              <a:t>IMAGE Paperwork Needs finalized 2 days after last day of any term.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2800" cap="non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7DA6CB-EBD3-7AF2-14A7-B9F90EF1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37" y="1152636"/>
            <a:ext cx="11477297" cy="509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A33BE2-27E0-A656-2DA6-BF7AE9191531}"/>
              </a:ext>
            </a:extLst>
          </p:cNvPr>
          <p:cNvSpPr txBox="1"/>
          <p:nvPr/>
        </p:nvSpPr>
        <p:spPr>
          <a:xfrm>
            <a:off x="3815256" y="2406867"/>
            <a:ext cx="6264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1. The </a:t>
            </a:r>
            <a:r>
              <a:rPr lang="en-US" sz="2000" b="1" dirty="0">
                <a:solidFill>
                  <a:srgbClr val="FF0000"/>
                </a:solidFill>
              </a:rPr>
              <a:t>starting</a:t>
            </a:r>
            <a:r>
              <a:rPr lang="en-US" sz="1800" b="1" dirty="0">
                <a:solidFill>
                  <a:srgbClr val="FF0000"/>
                </a:solidFill>
              </a:rPr>
              <a:t> screen will show the region program. </a:t>
            </a:r>
          </a:p>
          <a:p>
            <a:endParaRPr lang="en-US" sz="1800" b="1" dirty="0">
              <a:solidFill>
                <a:srgbClr val="FF0000"/>
              </a:solidFill>
            </a:endParaRPr>
          </a:p>
          <a:p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A594C-9EF9-A7EC-9717-CD37DCDE4BF0}"/>
              </a:ext>
            </a:extLst>
          </p:cNvPr>
          <p:cNvSpPr txBox="1"/>
          <p:nvPr/>
        </p:nvSpPr>
        <p:spPr>
          <a:xfrm>
            <a:off x="2186152" y="4382814"/>
            <a:ext cx="7409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 Start by clicking the “select” button next to the program. 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This will display the list of all your enrolled students. </a:t>
            </a:r>
          </a:p>
        </p:txBody>
      </p:sp>
    </p:spTree>
    <p:extLst>
      <p:ext uri="{BB962C8B-B14F-4D97-AF65-F5344CB8AC3E}">
        <p14:creationId xmlns:p14="http://schemas.microsoft.com/office/powerpoint/2010/main" val="26892054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0A566-BBD6-1147-B021-535B1510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0" y="337568"/>
            <a:ext cx="11157455" cy="91482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n-lt"/>
              </a:rPr>
              <a:t>GROUP ACTIVITY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AE4C0-B276-4B4E-A805-BB1A2A6D6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199" y="1252392"/>
            <a:ext cx="11157455" cy="4727189"/>
          </a:xfrm>
        </p:spPr>
        <p:txBody>
          <a:bodyPr>
            <a:noAutofit/>
          </a:bodyPr>
          <a:lstStyle/>
          <a:p>
            <a:pPr marL="6032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In your regional group, review your migrant student list.</a:t>
            </a:r>
          </a:p>
          <a:p>
            <a:pPr marL="6032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Use this list to divide the migrant students among yourselves.</a:t>
            </a:r>
          </a:p>
          <a:p>
            <a:pPr marL="6032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Be aware of the child’s End of Eligibility (EOE) date.</a:t>
            </a:r>
          </a:p>
          <a:p>
            <a:pPr marL="6032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Your regional recruiter is available to assist with logistics and provide specific information about each families.</a:t>
            </a:r>
          </a:p>
          <a:p>
            <a:pPr marL="6032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Identify which migrant students (or regional areas) will not be served.</a:t>
            </a:r>
          </a:p>
        </p:txBody>
      </p:sp>
    </p:spTree>
    <p:extLst>
      <p:ext uri="{BB962C8B-B14F-4D97-AF65-F5344CB8AC3E}">
        <p14:creationId xmlns:p14="http://schemas.microsoft.com/office/powerpoint/2010/main" val="20454116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8CB3-8870-14D0-4A3A-DB7C3061B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Regional Migrant Student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5251F-DB74-9823-6BDE-D6838D053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88396"/>
            <a:ext cx="12191999" cy="445898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Garcia, Jose	 P.</a:t>
            </a:r>
            <a:r>
              <a:rPr lang="en-US" dirty="0"/>
              <a:t>			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1818 Elmwood Drive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DOB: 02/25/2013   Age: 13	   Grade: 5	Toledo, OH 43604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OHID: 12345   Res Date: 4/16/2023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End of Eligibility: </a:t>
            </a:r>
            <a:r>
              <a:rPr lang="en-US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4/15/2026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(419) 448-0444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/>
              <a:t>Salinas, Manuel</a:t>
            </a:r>
            <a:r>
              <a:rPr lang="en-US" dirty="0"/>
              <a:t>			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4349 Starr Ave.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DOB: 03/21/2003   Age: 18	</a:t>
            </a:r>
            <a:r>
              <a:rPr lang="en-US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Grade: OS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Toledo, OH 43601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OHID: 12345   Res Date: 6/13/2024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End of Eligibility: 6/12/2027	(419) 333-1467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F9E2-5617-94BC-D897-900B92058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CC6-1C49-3442-BD9C-B5FEC2B92502}" type="slidenum">
              <a:rPr lang="en-US" smtClean="0"/>
              <a:t>61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8732A5-7844-2E18-D1BA-081E9F6BB826}"/>
              </a:ext>
            </a:extLst>
          </p:cNvPr>
          <p:cNvCxnSpPr>
            <a:cxnSpLocks/>
          </p:cNvCxnSpPr>
          <p:nvPr/>
        </p:nvCxnSpPr>
        <p:spPr>
          <a:xfrm>
            <a:off x="205483" y="4232955"/>
            <a:ext cx="1167812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512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83"/>
          <p:cNvSpPr/>
          <p:nvPr/>
        </p:nvSpPr>
        <p:spPr>
          <a:xfrm>
            <a:off x="0" y="0"/>
            <a:ext cx="12192000" cy="6857143"/>
          </a:xfrm>
          <a:prstGeom prst="rect">
            <a:avLst/>
          </a:prstGeom>
          <a:gradFill>
            <a:gsLst>
              <a:gs pos="0">
                <a:srgbClr val="A1A1A1"/>
              </a:gs>
              <a:gs pos="50000">
                <a:srgbClr val="FFFFFF"/>
              </a:gs>
              <a:gs pos="100000">
                <a:srgbClr val="D1D1D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9" name="Google Shape;1099;p83"/>
          <p:cNvPicPr preferRelativeResize="0"/>
          <p:nvPr/>
        </p:nvPicPr>
        <p:blipFill rotWithShape="1">
          <a:blip r:embed="rId3">
            <a:alphaModFix amt="8000"/>
          </a:blip>
          <a:srcRect l="6973" t="4516" r="60218" b="32868"/>
          <a:stretch/>
        </p:blipFill>
        <p:spPr>
          <a:xfrm>
            <a:off x="5961177" y="855221"/>
            <a:ext cx="4032525" cy="4329152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83"/>
          <p:cNvSpPr txBox="1"/>
          <p:nvPr/>
        </p:nvSpPr>
        <p:spPr>
          <a:xfrm>
            <a:off x="260005" y="1412742"/>
            <a:ext cx="853031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en-US" sz="9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83"/>
          <p:cNvSpPr txBox="1"/>
          <p:nvPr/>
        </p:nvSpPr>
        <p:spPr>
          <a:xfrm>
            <a:off x="455762" y="3812380"/>
            <a:ext cx="9082178" cy="207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</a:pPr>
            <a:r>
              <a:rPr lang="en-US" sz="3600" b="0" i="0" u="none" strike="noStrike" cap="none">
                <a:solidFill>
                  <a:srgbClr val="262626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Corina Barranco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</a:pPr>
            <a:endParaRPr sz="3600" b="0" i="0" u="none" strike="noStrike" cap="none">
              <a:solidFill>
                <a:srgbClr val="262626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</a:pPr>
            <a:r>
              <a:rPr lang="en-US" sz="2400" b="1" i="1" u="none" strike="noStrike" cap="none">
                <a:solidFill>
                  <a:srgbClr val="262626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Corina.barranco@nwoesc.org</a:t>
            </a:r>
            <a:endParaRPr sz="2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83"/>
          <p:cNvSpPr/>
          <p:nvPr/>
        </p:nvSpPr>
        <p:spPr>
          <a:xfrm>
            <a:off x="455762" y="3428572"/>
            <a:ext cx="8783488" cy="105204"/>
          </a:xfrm>
          <a:prstGeom prst="rect">
            <a:avLst/>
          </a:prstGeom>
          <a:gradFill>
            <a:gsLst>
              <a:gs pos="0">
                <a:srgbClr val="9D2311"/>
              </a:gs>
              <a:gs pos="1000">
                <a:srgbClr val="9D2311"/>
              </a:gs>
              <a:gs pos="21000">
                <a:srgbClr val="E5C080"/>
              </a:gs>
              <a:gs pos="44000">
                <a:srgbClr val="136E80"/>
              </a:gs>
              <a:gs pos="66000">
                <a:srgbClr val="15386B"/>
              </a:gs>
              <a:gs pos="84416">
                <a:srgbClr val="B26B5B"/>
              </a:gs>
              <a:gs pos="100000">
                <a:srgbClr val="E7D0D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3" name="Google Shape;1103;p83"/>
          <p:cNvPicPr preferRelativeResize="0"/>
          <p:nvPr/>
        </p:nvPicPr>
        <p:blipFill rotWithShape="1">
          <a:blip r:embed="rId4">
            <a:alphaModFix/>
          </a:blip>
          <a:srcRect t="56236" b="16735"/>
          <a:stretch/>
        </p:blipFill>
        <p:spPr>
          <a:xfrm rot="10800000">
            <a:off x="-1" y="-71313"/>
            <a:ext cx="12188631" cy="1853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4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45" name="Google Shape;445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579" y="0"/>
            <a:ext cx="1213884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4"/>
          <p:cNvSpPr txBox="1"/>
          <p:nvPr/>
        </p:nvSpPr>
        <p:spPr>
          <a:xfrm>
            <a:off x="120650" y="6273800"/>
            <a:ext cx="11861800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Note that at the beginning of the season , this list will be blank because zero students are enrolled.  Past enrollments will never be shown.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4"/>
          <p:cNvSpPr txBox="1"/>
          <p:nvPr/>
        </p:nvSpPr>
        <p:spPr>
          <a:xfrm>
            <a:off x="1619250" y="1612900"/>
            <a:ext cx="889000" cy="3077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2023-24S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4"/>
          <p:cNvSpPr txBox="1"/>
          <p:nvPr/>
        </p:nvSpPr>
        <p:spPr>
          <a:xfrm>
            <a:off x="6609170" y="1505178"/>
            <a:ext cx="5556250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 add a student to your Enrollment list, you must first find the student on the Identified List. To display the Identified list (i.e., al students residing in your region who have a current COE in the system) click the “Show Identified” button at the top of your Enrollments list.)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54" name="Google Shape;454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037" y="150471"/>
            <a:ext cx="12173924" cy="670752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5"/>
          <p:cNvSpPr txBox="1"/>
          <p:nvPr/>
        </p:nvSpPr>
        <p:spPr>
          <a:xfrm>
            <a:off x="6235700" y="863600"/>
            <a:ext cx="5854700" cy="738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Once you have found the student you want to enroll, click on “Enroll this student.” </a:t>
            </a:r>
            <a:r>
              <a:rPr lang="en-US" sz="1400" b="1" i="0" u="sng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student can be enrolled only once per program. </a:t>
            </a:r>
            <a:r>
              <a:rPr lang="en-US" sz="1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They will only show up in the Region’s list who has the most current COE.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2</a:t>
            </a:r>
            <a:endParaRPr/>
          </a:p>
        </p:txBody>
      </p:sp>
      <p:pic>
        <p:nvPicPr>
          <p:cNvPr id="461" name="Google Shape;461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2258" y="0"/>
            <a:ext cx="114474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6"/>
          <p:cNvSpPr txBox="1"/>
          <p:nvPr/>
        </p:nvSpPr>
        <p:spPr>
          <a:xfrm>
            <a:off x="2125980" y="2983230"/>
            <a:ext cx="1337310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06/01/2024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6"/>
          <p:cNvSpPr txBox="1"/>
          <p:nvPr/>
        </p:nvSpPr>
        <p:spPr>
          <a:xfrm>
            <a:off x="2209800" y="3639371"/>
            <a:ext cx="1337310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06/05/2023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6"/>
          <p:cNvSpPr txBox="1"/>
          <p:nvPr/>
        </p:nvSpPr>
        <p:spPr>
          <a:xfrm>
            <a:off x="2125980" y="4295513"/>
            <a:ext cx="1337310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05/15/2022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1597</Words>
  <Application>Microsoft Macintosh PowerPoint</Application>
  <PresentationFormat>Widescreen</PresentationFormat>
  <Paragraphs>229</Paragraphs>
  <Slides>62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Calibri</vt:lpstr>
      <vt:lpstr>Libre Baskerville</vt:lpstr>
      <vt:lpstr>Noto Sans Symbols</vt:lpstr>
      <vt:lpstr>Arial</vt:lpstr>
      <vt:lpstr>Roboto Condensed Light</vt:lpstr>
      <vt:lpstr>Droplet</vt:lpstr>
      <vt:lpstr>PowerPoint Presentation</vt:lpstr>
      <vt:lpstr>PowerPoint Presentation</vt:lpstr>
      <vt:lpstr>WEB DIRECT –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in Mind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GOOGLE DRIVE FOR TR CLERKS &amp; Teachers</vt:lpstr>
      <vt:lpstr>GOOGLE DOCS</vt:lpstr>
      <vt:lpstr>PowerPoint Presentation</vt:lpstr>
      <vt:lpstr>PowerPoint Presentation</vt:lpstr>
      <vt:lpstr>MANDATED SUMMER FORMS</vt:lpstr>
      <vt:lpstr>STUDENT ATTENDANCE FORM (1 PER TEACHER/ SITE)</vt:lpstr>
      <vt:lpstr>IMAGE DAILY LOG</vt:lpstr>
      <vt:lpstr>MEP IMAGE  INSTRUCTIONAL SERVICES</vt:lpstr>
      <vt:lpstr>ONLINE IPT TESTING - SUMMER 2024</vt:lpstr>
      <vt:lpstr>PowerPoint Presentation</vt:lpstr>
      <vt:lpstr>APEX 2026 - GOALS</vt:lpstr>
      <vt:lpstr>PowerPoint Presentation</vt:lpstr>
      <vt:lpstr>APEX REGISTRATION PROCESS</vt:lpstr>
      <vt:lpstr>ASSESSMENT TOOLS</vt:lpstr>
      <vt:lpstr>SAN DIEGO QUICK ASSESSMENTS</vt:lpstr>
      <vt:lpstr>MEP ACRONYMS</vt:lpstr>
      <vt:lpstr>TECHNICAL ASSISTANCE VISITS</vt:lpstr>
      <vt:lpstr>INFORMATION NEEDED &amp; DEADLINE DATES</vt:lpstr>
      <vt:lpstr>GROUP ACTIVITY #2</vt:lpstr>
      <vt:lpstr>Regional Migrant Student List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Maloney</dc:creator>
  <cp:lastModifiedBy>Jose Salinas</cp:lastModifiedBy>
  <cp:revision>9</cp:revision>
  <dcterms:created xsi:type="dcterms:W3CDTF">2023-11-13T17:44:23Z</dcterms:created>
  <dcterms:modified xsi:type="dcterms:W3CDTF">2026-06-06T13:28:07Z</dcterms:modified>
</cp:coreProperties>
</file>