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8" r:id="rId19"/>
    <p:sldId id="276" r:id="rId20"/>
    <p:sldId id="27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8C8AF">
              <a:alpha val="5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25400" cap="flat">
              <a:solidFill>
                <a:srgbClr val="6D6A6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E7E6E2">
              <a:alpha val="60000"/>
            </a:srgbClr>
          </a:solidFill>
        </a:fill>
      </a:tcStyle>
    </a:wholeTbl>
    <a:band2H>
      <a:tcTxStyle/>
      <a:tcStyle>
        <a:tcBdr/>
        <a:fill>
          <a:solidFill>
            <a:srgbClr val="B6BEC8">
              <a:alpha val="3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solidFill>
            <a:srgbClr val="E6E4D7">
              <a:alpha val="70000"/>
            </a:srgbClr>
          </a:solidFill>
        </a:fill>
      </a:tcStyle>
    </a:wholeTbl>
    <a:band2H>
      <a:tcTxStyle/>
      <a:tcStyle>
        <a:tcBdr/>
        <a:fill>
          <a:solidFill>
            <a:srgbClr val="CBCAB9">
              <a:alpha val="7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25400" cap="flat">
              <a:solidFill>
                <a:srgbClr val="6D6A67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solidFill>
            <a:srgbClr val="E6E4D7">
              <a:alpha val="70000"/>
            </a:srgbClr>
          </a:solidFill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9E0">
              <a:alpha val="80000"/>
            </a:srgbClr>
          </a:solidFill>
        </a:fill>
      </a:tcStyle>
    </a:wholeTbl>
    <a:band2H>
      <a:tcTxStyle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DBD9C9">
              <a:alpha val="30000"/>
            </a:srgbClr>
          </a:solidFill>
        </a:fill>
      </a:tcStyle>
    </a:wholeTbl>
    <a:band2H>
      <a:tcTxStyle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solidFill>
                <a:srgbClr val="5A5950"/>
              </a:solidFill>
              <a:prstDash val="solid"/>
              <a:miter lim="400000"/>
            </a:ln>
          </a:insideV>
        </a:tcBdr>
        <a:fill>
          <a:solidFill>
            <a:srgbClr val="DBD9C9">
              <a:alpha val="30000"/>
            </a:srgbClr>
          </a:solidFill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9B9">
              <a:alpha val="50000"/>
            </a:srgbClr>
          </a:solidFill>
        </a:fill>
      </a:tcStyle>
    </a:lastRow>
    <a:fir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9B9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254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254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ngbat_hd.png" descr="dingbat_h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04" y="7385050"/>
            <a:ext cx="10754592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3454400" y="3200400"/>
            <a:ext cx="17475200" cy="3962400"/>
          </a:xfrm>
          <a:prstGeom prst="rect">
            <a:avLst/>
          </a:prstGeom>
        </p:spPr>
        <p:txBody>
          <a:bodyPr anchor="b"/>
          <a:lstStyle>
            <a:lvl1pPr>
              <a:defRPr sz="10600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54400" y="8305800"/>
            <a:ext cx="17475200" cy="198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5150" y="13227050"/>
            <a:ext cx="419100" cy="5080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–Johnny Appleseed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5994400"/>
            <a:ext cx="19621500" cy="990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340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mall city built into a hillside overlooking the ocean"/>
          <p:cNvSpPr>
            <a:spLocks noGrp="1"/>
          </p:cNvSpPr>
          <p:nvPr>
            <p:ph type="pic" idx="21"/>
          </p:nvPr>
        </p:nvSpPr>
        <p:spPr>
          <a:xfrm>
            <a:off x="3311" y="5001"/>
            <a:ext cx="24422101" cy="172012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mall city built into a hillside overlooking the ocean"/>
          <p:cNvSpPr>
            <a:spLocks noGrp="1"/>
          </p:cNvSpPr>
          <p:nvPr>
            <p:ph type="pic" idx="21"/>
          </p:nvPr>
        </p:nvSpPr>
        <p:spPr>
          <a:xfrm>
            <a:off x="2438400" y="-482600"/>
            <a:ext cx="19507200" cy="13739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3454400" y="10287000"/>
            <a:ext cx="17475200" cy="1638300"/>
          </a:xfrm>
          <a:prstGeom prst="rect">
            <a:avLst/>
          </a:prstGeom>
        </p:spPr>
        <p:txBody>
          <a:bodyPr/>
          <a:lstStyle>
            <a:lvl1pPr>
              <a:defRPr sz="10600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54400" y="11912600"/>
            <a:ext cx="174752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2387600" y="5308600"/>
            <a:ext cx="19621500" cy="3111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mall city built into a hillside overlooking the ocean"/>
          <p:cNvSpPr>
            <a:spLocks noGrp="1"/>
          </p:cNvSpPr>
          <p:nvPr>
            <p:ph type="pic" idx="21"/>
          </p:nvPr>
        </p:nvSpPr>
        <p:spPr>
          <a:xfrm>
            <a:off x="11099182" y="1524000"/>
            <a:ext cx="15562608" cy="109612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447800" y="3708400"/>
            <a:ext cx="11341100" cy="3429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47800" y="7150100"/>
            <a:ext cx="11341100" cy="4813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xfrm>
            <a:off x="2387600" y="4330700"/>
            <a:ext cx="19621500" cy="7899400"/>
          </a:xfrm>
          <a:prstGeom prst="rect">
            <a:avLst/>
          </a:prstGeom>
        </p:spPr>
        <p:txBody>
          <a:bodyPr/>
          <a:lstStyle>
            <a:lvl1pPr marL="584200" indent="-584200">
              <a:spcBef>
                <a:spcPts val="3900"/>
              </a:spcBef>
              <a:buBlip>
                <a:blip r:embed="rId3"/>
              </a:buBlip>
              <a:defRPr sz="5000"/>
            </a:lvl1pPr>
            <a:lvl2pPr marL="1168400" indent="-584200">
              <a:spcBef>
                <a:spcPts val="3900"/>
              </a:spcBef>
              <a:buBlip>
                <a:blip r:embed="rId3"/>
              </a:buBlip>
              <a:defRPr sz="5000"/>
            </a:lvl2pPr>
            <a:lvl3pPr marL="1752600" indent="-584200">
              <a:spcBef>
                <a:spcPts val="3900"/>
              </a:spcBef>
              <a:buBlip>
                <a:blip r:embed="rId3"/>
              </a:buBlip>
              <a:defRPr sz="5000"/>
            </a:lvl3pPr>
            <a:lvl4pPr marL="2336800" indent="-584200">
              <a:spcBef>
                <a:spcPts val="3900"/>
              </a:spcBef>
              <a:buBlip>
                <a:blip r:embed="rId3"/>
              </a:buBlip>
              <a:defRPr sz="5000"/>
            </a:lvl4pPr>
            <a:lvl5pPr marL="2921000" indent="-584200">
              <a:spcBef>
                <a:spcPts val="3900"/>
              </a:spcBef>
              <a:buBlip>
                <a:blip r:embed="rId3"/>
              </a:buBlip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mall city built into a hillside overlooking the ocean"/>
          <p:cNvSpPr>
            <a:spLocks noGrp="1"/>
          </p:cNvSpPr>
          <p:nvPr>
            <p:ph type="pic" sz="half" idx="21"/>
          </p:nvPr>
        </p:nvSpPr>
        <p:spPr>
          <a:xfrm>
            <a:off x="12331700" y="4673600"/>
            <a:ext cx="10742482" cy="756628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87600" y="4330700"/>
            <a:ext cx="9855200" cy="7899400"/>
          </a:xfrm>
          <a:prstGeom prst="rect">
            <a:avLst/>
          </a:prstGeom>
        </p:spPr>
        <p:txBody>
          <a:bodyPr/>
          <a:lstStyle>
            <a:lvl1pPr marL="584200" indent="-584200">
              <a:spcBef>
                <a:spcPts val="3900"/>
              </a:spcBef>
              <a:buBlip>
                <a:blip r:embed="rId3"/>
              </a:buBlip>
              <a:defRPr sz="5000"/>
            </a:lvl1pPr>
            <a:lvl2pPr marL="1168400" indent="-584200">
              <a:spcBef>
                <a:spcPts val="3900"/>
              </a:spcBef>
              <a:buBlip>
                <a:blip r:embed="rId3"/>
              </a:buBlip>
              <a:defRPr sz="5000"/>
            </a:lvl2pPr>
            <a:lvl3pPr marL="1752600" indent="-584200">
              <a:spcBef>
                <a:spcPts val="3900"/>
              </a:spcBef>
              <a:buBlip>
                <a:blip r:embed="rId3"/>
              </a:buBlip>
              <a:defRPr sz="5000"/>
            </a:lvl3pPr>
            <a:lvl4pPr marL="2336800" indent="-584200">
              <a:spcBef>
                <a:spcPts val="3900"/>
              </a:spcBef>
              <a:buBlip>
                <a:blip r:embed="rId3"/>
              </a:buBlip>
              <a:defRPr sz="5000"/>
            </a:lvl4pPr>
            <a:lvl5pPr marL="2921000" indent="-584200">
              <a:spcBef>
                <a:spcPts val="3900"/>
              </a:spcBef>
              <a:buBlip>
                <a:blip r:embed="rId3"/>
              </a:buBlip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tone building in Morocco with ocean and sky in the background"/>
          <p:cNvSpPr>
            <a:spLocks noGrp="1"/>
          </p:cNvSpPr>
          <p:nvPr>
            <p:ph type="pic" sz="half" idx="21"/>
          </p:nvPr>
        </p:nvSpPr>
        <p:spPr>
          <a:xfrm>
            <a:off x="12494232" y="6705600"/>
            <a:ext cx="10404086" cy="692476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mall city built into a hillside overlooking the ocean"/>
          <p:cNvSpPr>
            <a:spLocks noGrp="1"/>
          </p:cNvSpPr>
          <p:nvPr>
            <p:ph type="pic" sz="half" idx="22"/>
          </p:nvPr>
        </p:nvSpPr>
        <p:spPr>
          <a:xfrm>
            <a:off x="11289407" y="1189547"/>
            <a:ext cx="11582401" cy="815786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atural stone arch on a beach in Morocco"/>
          <p:cNvSpPr>
            <a:spLocks noGrp="1"/>
          </p:cNvSpPr>
          <p:nvPr>
            <p:ph type="pic" idx="23"/>
          </p:nvPr>
        </p:nvSpPr>
        <p:spPr>
          <a:xfrm>
            <a:off x="1651000" y="-1193800"/>
            <a:ext cx="10502900" cy="1611052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2387600" y="1295400"/>
            <a:ext cx="19621500" cy="1112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2387600" y="1193800"/>
            <a:ext cx="1962150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5150" y="132334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 b="1" i="0">
                <a:solidFill>
                  <a:srgbClr val="F3F1DF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9pPr>
    </p:titleStyle>
    <p:bodyStyle>
      <a:lvl1pPr marL="6731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1pPr>
      <a:lvl2pPr marL="13462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2pPr>
      <a:lvl3pPr marL="20193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3pPr>
      <a:lvl4pPr marL="26924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4pPr>
      <a:lvl5pPr marL="33655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5pPr>
      <a:lvl6pPr marL="40386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6pPr>
      <a:lvl7pPr marL="47117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7pPr>
      <a:lvl8pPr marL="53848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8pPr>
      <a:lvl9pPr marL="60579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58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omecohio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idrreferrals.ne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ransient Populations Attracted by Ohio’s Agriculture…"/>
          <p:cNvSpPr txBox="1">
            <a:spLocks noGrp="1"/>
          </p:cNvSpPr>
          <p:nvPr>
            <p:ph type="ctrTitle"/>
          </p:nvPr>
        </p:nvSpPr>
        <p:spPr>
          <a:xfrm>
            <a:off x="3454400" y="1122218"/>
            <a:ext cx="17475200" cy="506264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602615">
              <a:defRPr sz="8760" b="1">
                <a:effectLst>
                  <a:outerShdw blurRad="18542" dist="18542" dir="16200000" rotWithShape="0">
                    <a:srgbClr val="000000">
                      <a:alpha val="34000"/>
                    </a:srgbClr>
                  </a:outerShdw>
                </a:effectLst>
              </a:defRPr>
            </a:pPr>
            <a:r>
              <a:rPr lang="en-US" sz="10000" dirty="0"/>
              <a:t>SST Region #10 Meeting</a:t>
            </a:r>
            <a:endParaRPr sz="10000" dirty="0"/>
          </a:p>
          <a:p>
            <a:pPr defTabSz="602615">
              <a:defRPr sz="6570" b="1">
                <a:solidFill>
                  <a:schemeClr val="accent5"/>
                </a:solidFill>
                <a:effectLst>
                  <a:outerShdw blurRad="18542" dist="18542" dir="16200000" rotWithShape="0">
                    <a:srgbClr val="000000">
                      <a:alpha val="34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8000" dirty="0"/>
              <a:t>November 10, </a:t>
            </a:r>
            <a:r>
              <a:rPr sz="8000" dirty="0"/>
              <a:t>2025</a:t>
            </a:r>
            <a:br>
              <a:rPr lang="en-US" dirty="0"/>
            </a:br>
            <a:r>
              <a:rPr lang="en-US" sz="6000" dirty="0" err="1">
                <a:solidFill>
                  <a:schemeClr val="tx2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OMECohio.org</a:t>
            </a:r>
            <a:endParaRPr sz="6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1" name="Title I - Part C"/>
          <p:cNvSpPr txBox="1">
            <a:spLocks noGrp="1"/>
          </p:cNvSpPr>
          <p:nvPr>
            <p:ph type="subTitle" sz="quarter" idx="1"/>
          </p:nvPr>
        </p:nvSpPr>
        <p:spPr>
          <a:xfrm>
            <a:off x="2112818" y="10315217"/>
            <a:ext cx="20158364" cy="159085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>
              <a:defRPr sz="9000" i="0"/>
            </a:pPr>
            <a:r>
              <a:rPr dirty="0"/>
              <a:t>Title I - Part C</a:t>
            </a:r>
            <a:r>
              <a:rPr lang="en-US" dirty="0"/>
              <a:t>, Migrant Education Program</a:t>
            </a:r>
            <a:endParaRPr dirty="0"/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873" y="6554289"/>
            <a:ext cx="3404254" cy="3391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Examples of “Non-Qualifying” Work"/>
          <p:cNvSpPr txBox="1">
            <a:spLocks noGrp="1"/>
          </p:cNvSpPr>
          <p:nvPr>
            <p:ph type="title"/>
          </p:nvPr>
        </p:nvSpPr>
        <p:spPr>
          <a:xfrm>
            <a:off x="1488527" y="1193800"/>
            <a:ext cx="21498903" cy="23241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10000">
                <a:solidFill>
                  <a:schemeClr val="accent5">
                    <a:satOff val="12463"/>
                    <a:lumOff val="-11496"/>
                  </a:schemeClr>
                </a:solidFill>
              </a:defRPr>
            </a:pPr>
            <a:r>
              <a:t>Examples of </a:t>
            </a:r>
            <a:r>
              <a:rPr b="1"/>
              <a:t>“Non-Qualifying” </a:t>
            </a:r>
            <a:r>
              <a:t>Work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13" y="3866713"/>
            <a:ext cx="7919297" cy="9271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451" y="3860363"/>
            <a:ext cx="7759877" cy="925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1380" y="3852871"/>
            <a:ext cx="7759877" cy="9136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342" y="4409526"/>
            <a:ext cx="6503316" cy="186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808" y="4538115"/>
            <a:ext cx="6503316" cy="1605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33876" y="4409526"/>
            <a:ext cx="6534885" cy="186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Cancel"/>
          <p:cNvSpPr/>
          <p:nvPr/>
        </p:nvSpPr>
        <p:spPr>
          <a:xfrm>
            <a:off x="2576562" y="6392651"/>
            <a:ext cx="3775427" cy="3775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blipFill>
            <a:blip r:embed="rId8">
              <a:alphaModFix amt="65047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 i="0"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76" name="Cancel"/>
          <p:cNvSpPr/>
          <p:nvPr/>
        </p:nvSpPr>
        <p:spPr>
          <a:xfrm>
            <a:off x="10304286" y="6392651"/>
            <a:ext cx="3775427" cy="3775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blipFill>
            <a:blip r:embed="rId8">
              <a:alphaModFix amt="65047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 i="0"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77" name="Cancel"/>
          <p:cNvSpPr/>
          <p:nvPr/>
        </p:nvSpPr>
        <p:spPr>
          <a:xfrm>
            <a:off x="18026214" y="6392651"/>
            <a:ext cx="3775427" cy="3775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blipFill>
            <a:blip r:embed="rId8">
              <a:alphaModFix amt="65047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 i="0">
                <a:solidFill>
                  <a:srgbClr val="F3F1DF"/>
                </a:solidFill>
                <a:effectLst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mall city built into a hillside overlooking the ocean" descr="Small city built into a hillside overlooking the ocean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991207" y="1320800"/>
            <a:ext cx="9779001" cy="10909300"/>
          </a:xfrm>
          <a:prstGeom prst="rect">
            <a:avLst/>
          </a:prstGeom>
        </p:spPr>
      </p:pic>
      <p:sp>
        <p:nvSpPr>
          <p:cNvPr id="180" name="Only recruiters who have completed our certification training can interview families for the migrant education program."/>
          <p:cNvSpPr txBox="1">
            <a:spLocks noGrp="1"/>
          </p:cNvSpPr>
          <p:nvPr>
            <p:ph type="title"/>
          </p:nvPr>
        </p:nvSpPr>
        <p:spPr>
          <a:xfrm>
            <a:off x="1447800" y="1329529"/>
            <a:ext cx="11341100" cy="8869026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</a:defRPr>
            </a:lvl1pPr>
          </a:lstStyle>
          <a:p>
            <a:r>
              <a:t>Only recruiters who have completed our certification training can interview families for the migrant education program. </a:t>
            </a:r>
          </a:p>
        </p:txBody>
      </p:sp>
      <p:sp>
        <p:nvSpPr>
          <p:cNvPr id="181" name="Title I-C State Recruiters"/>
          <p:cNvSpPr txBox="1">
            <a:spLocks noGrp="1"/>
          </p:cNvSpPr>
          <p:nvPr>
            <p:ph type="body" sz="quarter" idx="1"/>
          </p:nvPr>
        </p:nvSpPr>
        <p:spPr>
          <a:xfrm>
            <a:off x="1447800" y="10518196"/>
            <a:ext cx="11341100" cy="1445205"/>
          </a:xfrm>
          <a:prstGeom prst="rect">
            <a:avLst/>
          </a:prstGeom>
        </p:spPr>
        <p:txBody>
          <a:bodyPr anchor="ctr"/>
          <a:lstStyle>
            <a:lvl1pPr>
              <a:defRPr sz="7000" b="1">
                <a:solidFill>
                  <a:schemeClr val="accent5">
                    <a:satOff val="12463"/>
                    <a:lumOff val="-11496"/>
                  </a:schemeClr>
                </a:solidFill>
              </a:defRPr>
            </a:lvl1pPr>
          </a:lstStyle>
          <a:p>
            <a:r>
              <a:t>Title I-C State Recruiters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796" y="1001460"/>
            <a:ext cx="14834756" cy="11460327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Certificate of Eligibility"/>
          <p:cNvSpPr txBox="1"/>
          <p:nvPr/>
        </p:nvSpPr>
        <p:spPr>
          <a:xfrm>
            <a:off x="1063086" y="4574906"/>
            <a:ext cx="7374197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0" i="0">
                <a:solidFill>
                  <a:schemeClr val="accent4">
                    <a:hueOff val="-226584"/>
                    <a:satOff val="22365"/>
                    <a:lumOff val="-29538"/>
                  </a:schemeClr>
                </a:solidFill>
              </a:defRPr>
            </a:lvl1pPr>
          </a:lstStyle>
          <a:p>
            <a:r>
              <a:t>Certificate of Eligibility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mall city built into a hillside overlooking the ocean" descr="Small city built into a hillside overlooking the ocean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991206" y="1320800"/>
            <a:ext cx="9779001" cy="10909300"/>
          </a:xfrm>
          <a:prstGeom prst="rect">
            <a:avLst/>
          </a:prstGeom>
        </p:spPr>
      </p:pic>
      <p:sp>
        <p:nvSpPr>
          <p:cNvPr id="187" name="Title I-C…"/>
          <p:cNvSpPr txBox="1">
            <a:spLocks noGrp="1"/>
          </p:cNvSpPr>
          <p:nvPr>
            <p:ph type="title"/>
          </p:nvPr>
        </p:nvSpPr>
        <p:spPr>
          <a:xfrm>
            <a:off x="1447800" y="1776284"/>
            <a:ext cx="11341100" cy="24112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68655">
              <a:defRPr sz="7614"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  <a:effectLst>
                  <a:outerShdw blurRad="10287" dist="10287" dir="162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Title I-C </a:t>
            </a:r>
          </a:p>
          <a:p>
            <a:pPr defTabSz="668655">
              <a:defRPr sz="7614"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  <a:effectLst>
                  <a:outerShdw blurRad="10287" dist="10287" dir="162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Regional Programs</a:t>
            </a:r>
          </a:p>
        </p:txBody>
      </p:sp>
      <p:sp>
        <p:nvSpPr>
          <p:cNvPr id="188" name="Putnam County ESC…"/>
          <p:cNvSpPr txBox="1">
            <a:spLocks noGrp="1"/>
          </p:cNvSpPr>
          <p:nvPr>
            <p:ph type="body" sz="half" idx="1"/>
          </p:nvPr>
        </p:nvSpPr>
        <p:spPr>
          <a:xfrm>
            <a:off x="2238144" y="4752923"/>
            <a:ext cx="10550756" cy="7210477"/>
          </a:xfrm>
          <a:prstGeom prst="rect">
            <a:avLst/>
          </a:prstGeom>
        </p:spPr>
        <p:txBody>
          <a:bodyPr/>
          <a:lstStyle/>
          <a:p>
            <a:pPr marL="821120" indent="-821120" algn="l">
              <a:buSzPct val="100000"/>
              <a:buAutoNum type="arabicPeriod"/>
              <a:defRPr sz="7000" i="0">
                <a:solidFill>
                  <a:srgbClr val="586770"/>
                </a:solidFill>
              </a:defRPr>
            </a:pPr>
            <a:r>
              <a:t>Putnam County ESC</a:t>
            </a:r>
          </a:p>
          <a:p>
            <a:pPr marL="821120" indent="-821120" algn="l">
              <a:buSzPct val="100000"/>
              <a:buAutoNum type="arabicPeriod"/>
              <a:defRPr sz="7000" i="0">
                <a:solidFill>
                  <a:srgbClr val="586770"/>
                </a:solidFill>
              </a:defRPr>
            </a:pPr>
            <a:r>
              <a:t>Tecumseh Local Schools</a:t>
            </a:r>
          </a:p>
          <a:p>
            <a:pPr marL="821120" indent="-821120" algn="l">
              <a:buSzPct val="100000"/>
              <a:buAutoNum type="arabicPeriod"/>
              <a:defRPr sz="7000" i="0">
                <a:solidFill>
                  <a:srgbClr val="586770"/>
                </a:solidFill>
              </a:defRPr>
            </a:pPr>
            <a:r>
              <a:t>North Point ESC</a:t>
            </a:r>
          </a:p>
          <a:p>
            <a:pPr marL="821120" indent="-821120" algn="l">
              <a:buSzPct val="100000"/>
              <a:buAutoNum type="arabicPeriod"/>
              <a:defRPr sz="7000" i="0">
                <a:solidFill>
                  <a:srgbClr val="586770"/>
                </a:solidFill>
              </a:defRPr>
            </a:pPr>
            <a:r>
              <a:t>Willard City Schools</a:t>
            </a:r>
          </a:p>
          <a:p>
            <a:pPr marL="821120" indent="-821120" algn="l">
              <a:buSzPct val="100000"/>
              <a:buAutoNum type="arabicPeriod"/>
              <a:defRPr sz="7000" i="0">
                <a:solidFill>
                  <a:srgbClr val="586770"/>
                </a:solidFill>
              </a:defRPr>
            </a:pPr>
            <a:r>
              <a:t>Stark County ESC</a:t>
            </a:r>
          </a:p>
        </p:txBody>
      </p:sp>
      <p:sp>
        <p:nvSpPr>
          <p:cNvPr id="189" name="1."/>
          <p:cNvSpPr txBox="1"/>
          <p:nvPr/>
        </p:nvSpPr>
        <p:spPr>
          <a:xfrm>
            <a:off x="14157802" y="3474879"/>
            <a:ext cx="68041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0">
                <a:solidFill>
                  <a:srgbClr val="FF2600"/>
                </a:solidFill>
              </a:defRPr>
            </a:lvl1pPr>
          </a:lstStyle>
          <a:p>
            <a:r>
              <a:t>1.</a:t>
            </a:r>
          </a:p>
        </p:txBody>
      </p:sp>
      <p:sp>
        <p:nvSpPr>
          <p:cNvPr id="190" name="2."/>
          <p:cNvSpPr txBox="1"/>
          <p:nvPr/>
        </p:nvSpPr>
        <p:spPr>
          <a:xfrm>
            <a:off x="14854844" y="7174569"/>
            <a:ext cx="70957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0">
                <a:solidFill>
                  <a:srgbClr val="FF2600"/>
                </a:solidFill>
              </a:defRPr>
            </a:lvl1pPr>
          </a:lstStyle>
          <a:p>
            <a:r>
              <a:t>2.</a:t>
            </a:r>
          </a:p>
        </p:txBody>
      </p:sp>
      <p:sp>
        <p:nvSpPr>
          <p:cNvPr id="191" name="3."/>
          <p:cNvSpPr txBox="1"/>
          <p:nvPr/>
        </p:nvSpPr>
        <p:spPr>
          <a:xfrm>
            <a:off x="16767320" y="2992832"/>
            <a:ext cx="696774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0">
                <a:solidFill>
                  <a:srgbClr val="FF2600"/>
                </a:solidFill>
              </a:defRPr>
            </a:lvl1pPr>
          </a:lstStyle>
          <a:p>
            <a:r>
              <a:t>3.</a:t>
            </a:r>
          </a:p>
        </p:txBody>
      </p:sp>
      <p:sp>
        <p:nvSpPr>
          <p:cNvPr id="192" name="4."/>
          <p:cNvSpPr txBox="1"/>
          <p:nvPr/>
        </p:nvSpPr>
        <p:spPr>
          <a:xfrm>
            <a:off x="17935582" y="3474879"/>
            <a:ext cx="76718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0">
                <a:solidFill>
                  <a:srgbClr val="FF2600"/>
                </a:solidFill>
              </a:defRPr>
            </a:lvl1pPr>
          </a:lstStyle>
          <a:p>
            <a:r>
              <a:t>4.</a:t>
            </a:r>
          </a:p>
        </p:txBody>
      </p:sp>
      <p:sp>
        <p:nvSpPr>
          <p:cNvPr id="193" name="5."/>
          <p:cNvSpPr txBox="1"/>
          <p:nvPr/>
        </p:nvSpPr>
        <p:spPr>
          <a:xfrm>
            <a:off x="20719458" y="4218980"/>
            <a:ext cx="68255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0">
                <a:solidFill>
                  <a:srgbClr val="FF2600"/>
                </a:solidFill>
              </a:defRPr>
            </a:lvl1pPr>
          </a:lstStyle>
          <a:p>
            <a:r>
              <a:t>5.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shot 2025-10-27 at 4.21.27 PM.png" descr="Screenshot 2025-10-27 at 4.21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01" y="454350"/>
            <a:ext cx="11727392" cy="1262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creenshot 2025-10-27 at 4.22.33 PM.png" descr="Screenshot 2025-10-27 at 4.22.3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968" y="454350"/>
            <a:ext cx="11727393" cy="12629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Identified by County"/>
          <p:cNvSpPr txBox="1"/>
          <p:nvPr/>
        </p:nvSpPr>
        <p:spPr>
          <a:xfrm>
            <a:off x="3095286" y="438093"/>
            <a:ext cx="640842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0">
                <a:solidFill>
                  <a:schemeClr val="accent1">
                    <a:satOff val="23585"/>
                    <a:lumOff val="-31317"/>
                  </a:schemeClr>
                </a:solidFill>
              </a:defRPr>
            </a:lvl1pPr>
          </a:lstStyle>
          <a:p>
            <a:r>
              <a:t>Identified by County</a:t>
            </a:r>
          </a:p>
        </p:txBody>
      </p:sp>
      <p:sp>
        <p:nvSpPr>
          <p:cNvPr id="198" name="Identified by Region"/>
          <p:cNvSpPr txBox="1"/>
          <p:nvPr/>
        </p:nvSpPr>
        <p:spPr>
          <a:xfrm>
            <a:off x="14789394" y="438093"/>
            <a:ext cx="628253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0">
                <a:solidFill>
                  <a:schemeClr val="accent1">
                    <a:satOff val="23585"/>
                    <a:lumOff val="-31317"/>
                  </a:schemeClr>
                </a:solidFill>
              </a:defRPr>
            </a:lvl1pPr>
          </a:lstStyle>
          <a:p>
            <a:r>
              <a:t>Identified by Region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tone building in Morocco with ocean and sky in the background" descr="Stone building in Morocco with ocean and sky in the background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73861" y="7023100"/>
            <a:ext cx="10236201" cy="5308600"/>
          </a:xfrm>
          <a:prstGeom prst="rect">
            <a:avLst/>
          </a:prstGeom>
        </p:spPr>
      </p:pic>
      <p:pic>
        <p:nvPicPr>
          <p:cNvPr id="201" name="Small city built into a hillside overlooking the ocean" descr="Small city built into a hillside overlooking the ocean"/>
          <p:cNvPicPr>
            <a:picLocks noGrp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12573861" y="1384300"/>
            <a:ext cx="10236201" cy="5308600"/>
          </a:xfrm>
          <a:prstGeom prst="rect">
            <a:avLst/>
          </a:prstGeom>
        </p:spPr>
      </p:pic>
      <p:sp>
        <p:nvSpPr>
          <p:cNvPr id="202" name="Summer Services for Non-Project Districts"/>
          <p:cNvSpPr txBox="1"/>
          <p:nvPr/>
        </p:nvSpPr>
        <p:spPr>
          <a:xfrm>
            <a:off x="1790700" y="2112747"/>
            <a:ext cx="10236201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000" i="0">
                <a:solidFill>
                  <a:schemeClr val="accent4">
                    <a:hueOff val="-226584"/>
                    <a:satOff val="22365"/>
                    <a:lumOff val="-29538"/>
                  </a:schemeClr>
                </a:solidFill>
              </a:defRPr>
            </a:lvl1pPr>
          </a:lstStyle>
          <a:p>
            <a:r>
              <a:t>Summer Services for Non-Project Districts</a:t>
            </a:r>
          </a:p>
        </p:txBody>
      </p:sp>
      <p:sp>
        <p:nvSpPr>
          <p:cNvPr id="203" name="Home visits by teachers who deliver instructional lessons to eligible migrant students."/>
          <p:cNvSpPr txBox="1"/>
          <p:nvPr/>
        </p:nvSpPr>
        <p:spPr>
          <a:xfrm>
            <a:off x="2032029" y="5843678"/>
            <a:ext cx="9753543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500" i="0">
                <a:solidFill>
                  <a:srgbClr val="58677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Home visits by teachers who deliver instructional lessons to eligible migrant students.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63" y="348922"/>
            <a:ext cx="23288141" cy="13072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ease mark if you or anyone in your household has worked in any of the following occupations in the past 36 months.…"/>
          <p:cNvSpPr txBox="1">
            <a:spLocks noGrp="1"/>
          </p:cNvSpPr>
          <p:nvPr>
            <p:ph type="title"/>
          </p:nvPr>
        </p:nvSpPr>
        <p:spPr>
          <a:xfrm>
            <a:off x="575660" y="447468"/>
            <a:ext cx="23232680" cy="3325550"/>
          </a:xfrm>
          <a:prstGeom prst="rect">
            <a:avLst/>
          </a:prstGeom>
          <a:solidFill>
            <a:srgbClr val="FFFFFF"/>
          </a:solidFill>
        </p:spPr>
        <p:txBody>
          <a:bodyPr lIns="114300" tIns="114300" rIns="114300" bIns="114300" anchor="t"/>
          <a:lstStyle/>
          <a:p>
            <a:pPr marL="127000" algn="l" defTabSz="457200">
              <a:defRPr sz="7000" spc="7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Please mark if you or anyone in your household has worked in any of the following occupations in the past 36 months.</a:t>
            </a:r>
          </a:p>
          <a:p>
            <a:pPr marL="127000" algn="l" defTabSz="457200">
              <a:defRPr sz="5000" b="1" i="1" spc="50">
                <a:solidFill>
                  <a:srgbClr val="FF26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t>(Check all that apply)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214" name="Screenshot 2025-10-29 at 9.09.29 AM.png" descr="Screenshot 2025-10-29 at 9.09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91" y="3731693"/>
            <a:ext cx="23232679" cy="9425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I-C Referral Syst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chemeClr val="accent4">
                    <a:hueOff val="-226584"/>
                    <a:satOff val="22365"/>
                    <a:lumOff val="-29538"/>
                  </a:schemeClr>
                </a:solidFill>
              </a:defRPr>
            </a:pPr>
            <a:r>
              <a:rPr sz="10000" b="1" dirty="0">
                <a:latin typeface="Calibri"/>
                <a:ea typeface="Calibri"/>
                <a:cs typeface="Calibri"/>
                <a:sym typeface="Calibri"/>
              </a:rPr>
              <a:t>Title I</a:t>
            </a:r>
            <a:r>
              <a:rPr lang="en-US" sz="10000" b="1" dirty="0">
                <a:latin typeface="Calibri"/>
                <a:ea typeface="Calibri"/>
                <a:cs typeface="Calibri"/>
                <a:sym typeface="Calibri"/>
              </a:rPr>
              <a:t> – Part </a:t>
            </a:r>
            <a:r>
              <a:rPr sz="10000" b="1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0000" b="1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sz="10000" dirty="0"/>
              <a:t> </a:t>
            </a:r>
            <a:r>
              <a:rPr sz="10000" i="1" dirty="0"/>
              <a:t>Referral System</a:t>
            </a:r>
          </a:p>
        </p:txBody>
      </p:sp>
      <p:sp>
        <p:nvSpPr>
          <p:cNvPr id="246" name="The QR code will connect you to the online referral system.…"/>
          <p:cNvSpPr txBox="1">
            <a:spLocks noGrp="1"/>
          </p:cNvSpPr>
          <p:nvPr>
            <p:ph type="body" sz="half" idx="1"/>
          </p:nvPr>
        </p:nvSpPr>
        <p:spPr>
          <a:xfrm>
            <a:off x="2387600" y="4330700"/>
            <a:ext cx="10845381" cy="7899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Blip>
                <a:blip r:embed="rId2"/>
              </a:buBlip>
              <a:defRPr sz="6000" i="0">
                <a:solidFill>
                  <a:srgbClr val="586770"/>
                </a:solidFill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</a:rPr>
              <a:t>The QR code will connect you to the online referral system.</a:t>
            </a:r>
          </a:p>
          <a:p>
            <a:pPr>
              <a:buBlip>
                <a:blip r:embed="rId2"/>
              </a:buBlip>
              <a:defRPr sz="6000" i="0">
                <a:solidFill>
                  <a:srgbClr val="586770"/>
                </a:solidFill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</a:rPr>
              <a:t>It only take about 2 minutes to enter the lead information.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buNone/>
              <a:defRPr sz="6000" i="0">
                <a:solidFill>
                  <a:srgbClr val="586770"/>
                </a:solidFill>
              </a:defRPr>
            </a:pP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idrreferrals.net</a:t>
            </a:r>
            <a:endParaRPr dirty="0"/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0095" y="5870314"/>
            <a:ext cx="4781610" cy="4820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Haitian Communities"/>
          <p:cNvSpPr txBox="1">
            <a:spLocks noGrp="1"/>
          </p:cNvSpPr>
          <p:nvPr>
            <p:ph type="title"/>
          </p:nvPr>
        </p:nvSpPr>
        <p:spPr>
          <a:xfrm>
            <a:off x="5768464" y="1326359"/>
            <a:ext cx="12847072" cy="2071682"/>
          </a:xfrm>
          <a:prstGeom prst="rect">
            <a:avLst/>
          </a:prstGeom>
        </p:spPr>
        <p:txBody>
          <a:bodyPr/>
          <a:lstStyle>
            <a:lvl1pPr>
              <a:defRPr sz="10000">
                <a:solidFill>
                  <a:schemeClr val="accent4">
                    <a:hueOff val="-226584"/>
                    <a:satOff val="22365"/>
                    <a:lumOff val="-29538"/>
                  </a:schemeClr>
                </a:solidFill>
              </a:defRPr>
            </a:lvl1pPr>
          </a:lstStyle>
          <a:p>
            <a:r>
              <a:t>Haitian Communities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93" y="4247216"/>
            <a:ext cx="11964163" cy="8574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675" y="5193313"/>
            <a:ext cx="12248654" cy="790235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Charleroi, Pennsylvania"/>
          <p:cNvSpPr txBox="1"/>
          <p:nvPr/>
        </p:nvSpPr>
        <p:spPr>
          <a:xfrm>
            <a:off x="14463451" y="5549899"/>
            <a:ext cx="828687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586770"/>
                </a:solidFill>
              </a:defRPr>
            </a:lvl1pPr>
          </a:lstStyle>
          <a:p>
            <a:r>
              <a:t>Charleroi, Pennsylvania</a:t>
            </a:r>
          </a:p>
        </p:txBody>
      </p:sp>
      <p:sp>
        <p:nvSpPr>
          <p:cNvPr id="235" name="Dady"/>
          <p:cNvSpPr txBox="1"/>
          <p:nvPr/>
        </p:nvSpPr>
        <p:spPr>
          <a:xfrm>
            <a:off x="1313996" y="4278471"/>
            <a:ext cx="158809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Dady</a:t>
            </a:r>
          </a:p>
        </p:txBody>
      </p:sp>
      <p:sp>
        <p:nvSpPr>
          <p:cNvPr id="236" name="Marc"/>
          <p:cNvSpPr txBox="1"/>
          <p:nvPr/>
        </p:nvSpPr>
        <p:spPr>
          <a:xfrm>
            <a:off x="7464621" y="5440463"/>
            <a:ext cx="160129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Marc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igrant… not “Immigrant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0000"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</a:defRPr>
            </a:pPr>
            <a:r>
              <a:rPr lang="en-US" dirty="0"/>
              <a:t>Purpose of </a:t>
            </a:r>
            <a:r>
              <a:rPr lang="en-US" b="1" dirty="0"/>
              <a:t>Title I – Part C</a:t>
            </a:r>
            <a:endParaRPr b="1" dirty="0"/>
          </a:p>
        </p:txBody>
      </p:sp>
      <p:sp>
        <p:nvSpPr>
          <p:cNvPr id="125" name="A migrant worker, or migratory agricultural worker is someone who:…"/>
          <p:cNvSpPr txBox="1">
            <a:spLocks noGrp="1"/>
          </p:cNvSpPr>
          <p:nvPr>
            <p:ph type="body" idx="1"/>
          </p:nvPr>
        </p:nvSpPr>
        <p:spPr>
          <a:xfrm>
            <a:off x="1460329" y="4330700"/>
            <a:ext cx="21476042" cy="78994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804698" indent="-804698" defTabSz="808990">
              <a:lnSpc>
                <a:spcPct val="100000"/>
              </a:lnSpc>
              <a:spcBef>
                <a:spcPts val="3800"/>
              </a:spcBef>
              <a:buSzPct val="100000"/>
              <a:buAutoNum type="arabicPeriod"/>
              <a:defRPr sz="5880" i="0">
                <a:solidFill>
                  <a:srgbClr val="000000"/>
                </a:solidFill>
                <a:effectLst>
                  <a:outerShdw blurRad="24892" dist="12446" dir="5400000" rotWithShape="0">
                    <a:srgbClr val="FFFFFF"/>
                  </a:outerShdw>
                </a:effectLst>
              </a:defRPr>
            </a:pPr>
            <a:r>
              <a:rPr lang="en-US" sz="7000" dirty="0"/>
              <a:t>Ensure that migrant children have access to the same educational opportunities as other children.</a:t>
            </a:r>
            <a:endParaRPr sz="7000" dirty="0"/>
          </a:p>
          <a:p>
            <a:pPr marL="804698" indent="-804698" defTabSz="808990">
              <a:lnSpc>
                <a:spcPct val="100000"/>
              </a:lnSpc>
              <a:spcBef>
                <a:spcPts val="3800"/>
              </a:spcBef>
              <a:buSzPct val="100000"/>
              <a:buAutoNum type="arabicPeriod"/>
              <a:defRPr sz="5880" i="0">
                <a:solidFill>
                  <a:srgbClr val="000000"/>
                </a:solidFill>
                <a:effectLst>
                  <a:outerShdw blurRad="24892" dist="12446" dir="5400000" rotWithShape="0">
                    <a:srgbClr val="FFFFFF"/>
                  </a:outerShdw>
                </a:effectLst>
              </a:defRPr>
            </a:pPr>
            <a:r>
              <a:rPr lang="en-US" sz="7000" dirty="0"/>
              <a:t>Help migrant children overcome barriers to education.</a:t>
            </a:r>
          </a:p>
          <a:p>
            <a:pPr marL="804698" indent="-804698" defTabSz="808990">
              <a:lnSpc>
                <a:spcPct val="100000"/>
              </a:lnSpc>
              <a:spcBef>
                <a:spcPts val="3800"/>
              </a:spcBef>
              <a:buSzPct val="100000"/>
              <a:buAutoNum type="arabicPeriod"/>
              <a:defRPr sz="5880" i="0">
                <a:solidFill>
                  <a:srgbClr val="000000"/>
                </a:solidFill>
                <a:effectLst>
                  <a:outerShdw blurRad="24892" dist="12446" dir="5400000" rotWithShape="0">
                    <a:srgbClr val="FFFFFF"/>
                  </a:outerShdw>
                </a:effectLst>
              </a:defRPr>
            </a:pPr>
            <a:r>
              <a:rPr lang="en-US" sz="7000" dirty="0"/>
              <a:t>Help migrant children graduate from high school and be prepared for postsecondary education or employment.</a:t>
            </a:r>
            <a:endParaRPr sz="7000" dirty="0"/>
          </a:p>
        </p:txBody>
      </p:sp>
    </p:spTree>
    <p:extLst>
      <p:ext uri="{BB962C8B-B14F-4D97-AF65-F5344CB8AC3E}">
        <p14:creationId xmlns:p14="http://schemas.microsoft.com/office/powerpoint/2010/main" val="384417517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José P Salinas, EdD. - Director…"/>
          <p:cNvSpPr txBox="1">
            <a:spLocks noGrp="1"/>
          </p:cNvSpPr>
          <p:nvPr>
            <p:ph type="ctrTitle"/>
          </p:nvPr>
        </p:nvSpPr>
        <p:spPr>
          <a:xfrm>
            <a:off x="2267942" y="1514290"/>
            <a:ext cx="14326165" cy="4670575"/>
          </a:xfrm>
          <a:prstGeom prst="rect">
            <a:avLst/>
          </a:prstGeom>
        </p:spPr>
        <p:txBody>
          <a:bodyPr/>
          <a:lstStyle/>
          <a:p>
            <a:pPr algn="l" defTabSz="511809">
              <a:defRPr sz="7440" b="1">
                <a:effectLst>
                  <a:outerShdw blurRad="15748" dist="15748" dir="16200000" rotWithShape="0">
                    <a:srgbClr val="000000">
                      <a:alpha val="34000"/>
                    </a:srgbClr>
                  </a:outerShdw>
                </a:effectLst>
              </a:defRPr>
            </a:pPr>
            <a:r>
              <a:t>José P Salinas, EdD. - Director</a:t>
            </a:r>
          </a:p>
          <a:p>
            <a:pPr algn="l" defTabSz="511809">
              <a:defRPr sz="7440">
                <a:effectLst>
                  <a:outerShdw blurRad="15748" dist="15748" dir="16200000" rotWithShape="0">
                    <a:srgbClr val="000000">
                      <a:alpha val="34000"/>
                    </a:srgbClr>
                  </a:outerShdw>
                </a:effectLst>
              </a:defRPr>
            </a:pPr>
            <a:r>
              <a:t>Ohio Migrant Education Center</a:t>
            </a:r>
          </a:p>
          <a:p>
            <a:pPr algn="l" defTabSz="511809">
              <a:defRPr sz="7440">
                <a:effectLst>
                  <a:outerShdw blurRad="15748" dist="15748" dir="16200000" rotWithShape="0">
                    <a:srgbClr val="000000">
                      <a:alpha val="34000"/>
                    </a:srgbClr>
                  </a:outerShdw>
                </a:effectLst>
              </a:defRPr>
            </a:pPr>
            <a:r>
              <a:t>428 1/2 Croghan St.</a:t>
            </a:r>
          </a:p>
          <a:p>
            <a:pPr algn="l" defTabSz="511809">
              <a:defRPr sz="7440">
                <a:effectLst>
                  <a:outerShdw blurRad="15748" dist="15748" dir="16200000" rotWithShape="0">
                    <a:srgbClr val="000000">
                      <a:alpha val="34000"/>
                    </a:srgbClr>
                  </a:outerShdw>
                </a:effectLst>
              </a:defRPr>
            </a:pPr>
            <a:r>
              <a:t>Fremont, OH 43420</a:t>
            </a:r>
          </a:p>
        </p:txBody>
      </p:sp>
      <p:sp>
        <p:nvSpPr>
          <p:cNvPr id="250" name="jose.salinas@nwoesc.org…"/>
          <p:cNvSpPr txBox="1">
            <a:spLocks noGrp="1"/>
          </p:cNvSpPr>
          <p:nvPr>
            <p:ph type="subTitle" sz="quarter" idx="1"/>
          </p:nvPr>
        </p:nvSpPr>
        <p:spPr>
          <a:xfrm>
            <a:off x="3454400" y="9821071"/>
            <a:ext cx="17475200" cy="242970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1" defTabSz="635634">
              <a:defRPr sz="6929" i="0">
                <a:effectLst>
                  <a:outerShdw blurRad="19558" dist="9779" dir="16200000" rotWithShape="0">
                    <a:srgbClr val="000000">
                      <a:alpha val="48000"/>
                    </a:srgbClr>
                  </a:outerShdw>
                </a:effectLst>
              </a:defRPr>
            </a:pPr>
            <a:r>
              <a:t>jose.salinas@nwoesc.org</a:t>
            </a:r>
          </a:p>
          <a:p>
            <a:pPr lvl="1" defTabSz="635634">
              <a:defRPr sz="6929" i="0">
                <a:effectLst>
                  <a:outerShdw blurRad="19558" dist="9779" dir="16200000" rotWithShape="0">
                    <a:srgbClr val="000000">
                      <a:alpha val="48000"/>
                    </a:srgbClr>
                  </a:outerShdw>
                </a:effectLst>
              </a:defRPr>
            </a:pPr>
            <a:r>
              <a:t>(419) 332-6007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9873" y="6554289"/>
            <a:ext cx="3404254" cy="3391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igrant… not “Immigrant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0000"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</a:defRPr>
            </a:pPr>
            <a:r>
              <a:rPr b="1"/>
              <a:t>Migrant…</a:t>
            </a:r>
            <a:r>
              <a:t> not “Immigrant”</a:t>
            </a:r>
          </a:p>
        </p:txBody>
      </p:sp>
      <p:sp>
        <p:nvSpPr>
          <p:cNvPr id="125" name="A migrant worker, or migratory agricultural worker is someone who:…"/>
          <p:cNvSpPr txBox="1">
            <a:spLocks noGrp="1"/>
          </p:cNvSpPr>
          <p:nvPr>
            <p:ph type="body" idx="1"/>
          </p:nvPr>
        </p:nvSpPr>
        <p:spPr>
          <a:xfrm>
            <a:off x="1460329" y="4330700"/>
            <a:ext cx="21476042" cy="7899400"/>
          </a:xfrm>
          <a:prstGeom prst="rect">
            <a:avLst/>
          </a:prstGeom>
        </p:spPr>
        <p:txBody>
          <a:bodyPr anchor="t"/>
          <a:lstStyle/>
          <a:p>
            <a:pPr marL="0" indent="0" defTabSz="808990">
              <a:lnSpc>
                <a:spcPct val="100000"/>
              </a:lnSpc>
              <a:spcBef>
                <a:spcPts val="3800"/>
              </a:spcBef>
              <a:buSzTx/>
              <a:buNone/>
              <a:defRPr sz="6860" b="1" i="0">
                <a:solidFill>
                  <a:srgbClr val="586770"/>
                </a:solidFill>
                <a:effectLst>
                  <a:outerShdw blurRad="24892" dist="12446" dir="5400000" rotWithShape="0">
                    <a:srgbClr val="FFFFFF"/>
                  </a:outerShdw>
                </a:effectLst>
              </a:defRPr>
            </a:pPr>
            <a:r>
              <a:t>A migrant worker, or migratory agricultural worker is someone who:</a:t>
            </a:r>
          </a:p>
          <a:p>
            <a:pPr marL="804698" indent="-804698" defTabSz="808990">
              <a:lnSpc>
                <a:spcPct val="100000"/>
              </a:lnSpc>
              <a:spcBef>
                <a:spcPts val="3800"/>
              </a:spcBef>
              <a:buSzPct val="100000"/>
              <a:buAutoNum type="arabicPeriod"/>
              <a:defRPr sz="5880" i="0">
                <a:solidFill>
                  <a:srgbClr val="000000"/>
                </a:solidFill>
                <a:effectLst>
                  <a:outerShdw blurRad="24892" dist="12446" dir="5400000" rotWithShape="0">
                    <a:srgbClr val="FFFFFF"/>
                  </a:outerShdw>
                </a:effectLst>
              </a:defRPr>
            </a:pPr>
            <a:r>
              <a:t>Seeks agricultural employment of a seasonal or temporary nature.</a:t>
            </a:r>
          </a:p>
          <a:p>
            <a:pPr marL="804698" indent="-804698" defTabSz="808990">
              <a:lnSpc>
                <a:spcPct val="100000"/>
              </a:lnSpc>
              <a:spcBef>
                <a:spcPts val="3800"/>
              </a:spcBef>
              <a:buSzPct val="100000"/>
              <a:buAutoNum type="arabicPeriod"/>
              <a:defRPr sz="5880" i="0">
                <a:solidFill>
                  <a:srgbClr val="000000"/>
                </a:solidFill>
                <a:effectLst>
                  <a:outerShdw blurRad="24892" dist="12446" dir="5400000" rotWithShape="0">
                    <a:srgbClr val="FFFFFF"/>
                  </a:outerShdw>
                </a:effectLst>
              </a:defRPr>
            </a:pPr>
            <a:r>
              <a:t>Typically makes multiple interstate or intrastate residency changes to follow the qualifying work.</a:t>
            </a:r>
          </a:p>
          <a:p>
            <a:pPr marL="0" indent="0" algn="ctr" defTabSz="808990">
              <a:lnSpc>
                <a:spcPct val="100000"/>
              </a:lnSpc>
              <a:spcBef>
                <a:spcPts val="3800"/>
              </a:spcBef>
              <a:buSzTx/>
              <a:buNone/>
              <a:defRPr sz="4410">
                <a:solidFill>
                  <a:schemeClr val="accent5">
                    <a:satOff val="12463"/>
                    <a:lumOff val="-11496"/>
                  </a:schemeClr>
                </a:solidFill>
                <a:effectLst>
                  <a:outerShdw blurRad="24892" dist="12446" dir="5400000" rotWithShape="0">
                    <a:srgbClr val="FFFFFF"/>
                  </a:outerShdw>
                </a:effectLst>
              </a:defRPr>
            </a:pPr>
            <a:r>
              <a:t>*A person’s citizenship status is not a factor for qualifying for the Title I-C program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ederal Definition of a “Migrant Child”"/>
          <p:cNvSpPr txBox="1">
            <a:spLocks noGrp="1"/>
          </p:cNvSpPr>
          <p:nvPr>
            <p:ph type="title"/>
          </p:nvPr>
        </p:nvSpPr>
        <p:spPr>
          <a:xfrm>
            <a:off x="1549524" y="1193800"/>
            <a:ext cx="21297652" cy="23241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</a:defRPr>
            </a:pPr>
            <a:r>
              <a:rPr sz="9000" dirty="0"/>
              <a:t>Federal Definition of a </a:t>
            </a:r>
            <a:r>
              <a:rPr sz="9000" b="1" dirty="0"/>
              <a:t>“Migrant Child”</a:t>
            </a:r>
          </a:p>
        </p:txBody>
      </p:sp>
      <p:sp>
        <p:nvSpPr>
          <p:cNvPr id="128" name="For Title I-C eligibility, a migrant child must…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buSzTx/>
              <a:buNone/>
              <a:defRPr sz="7000" b="1" i="0">
                <a:solidFill>
                  <a:srgbClr val="586770"/>
                </a:solidFill>
              </a:defRPr>
            </a:pPr>
            <a:r>
              <a:rPr sz="8000" dirty="0"/>
              <a:t>For Title I-C eligibility, a migrant child must…</a:t>
            </a:r>
          </a:p>
          <a:p>
            <a:pPr marL="580258" indent="-580258">
              <a:lnSpc>
                <a:spcPct val="100000"/>
              </a:lnSpc>
              <a:buSzPct val="100000"/>
              <a:buChar char="•"/>
              <a:defRPr sz="6500" i="0">
                <a:solidFill>
                  <a:srgbClr val="000000"/>
                </a:solidFill>
              </a:defRPr>
            </a:pPr>
            <a:r>
              <a:rPr lang="en-US" sz="7200" dirty="0"/>
              <a:t>be under the age of 22 years old.</a:t>
            </a:r>
          </a:p>
          <a:p>
            <a:pPr marL="580258" indent="-580258">
              <a:lnSpc>
                <a:spcPct val="100000"/>
              </a:lnSpc>
              <a:buSzPct val="100000"/>
              <a:buChar char="•"/>
              <a:defRPr sz="6500" i="0">
                <a:solidFill>
                  <a:srgbClr val="000000"/>
                </a:solidFill>
              </a:defRPr>
            </a:pPr>
            <a:r>
              <a:rPr lang="en-US" sz="7200" dirty="0"/>
              <a:t>not have graduated from a U.S. high school.</a:t>
            </a:r>
          </a:p>
          <a:p>
            <a:pPr marL="580258" indent="-580258">
              <a:lnSpc>
                <a:spcPct val="100000"/>
              </a:lnSpc>
              <a:buSzPct val="100000"/>
              <a:buChar char="•"/>
              <a:defRPr sz="6500" i="0">
                <a:solidFill>
                  <a:srgbClr val="000000"/>
                </a:solidFill>
              </a:defRPr>
            </a:pPr>
            <a:r>
              <a:rPr lang="en-US" sz="7200" dirty="0"/>
              <a:t>not have earned a GED.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Basic Eligibility Criteria for Title I-Part C"/>
          <p:cNvSpPr txBox="1">
            <a:spLocks noGrp="1"/>
          </p:cNvSpPr>
          <p:nvPr>
            <p:ph type="title"/>
          </p:nvPr>
        </p:nvSpPr>
        <p:spPr>
          <a:xfrm>
            <a:off x="1632105" y="1193800"/>
            <a:ext cx="21272490" cy="23241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75969">
              <a:defRPr sz="8836"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  <a:effectLst>
                  <a:outerShdw blurRad="11938" dist="11938" dir="162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8000" b="1" dirty="0"/>
              <a:t>Basic Eligibility Criteria </a:t>
            </a:r>
            <a:r>
              <a:rPr sz="8000" dirty="0"/>
              <a:t>for Title I-C</a:t>
            </a:r>
          </a:p>
        </p:txBody>
      </p:sp>
      <p:sp>
        <p:nvSpPr>
          <p:cNvPr id="131" name="Both Statements must be true:…"/>
          <p:cNvSpPr txBox="1">
            <a:spLocks noGrp="1"/>
          </p:cNvSpPr>
          <p:nvPr>
            <p:ph type="body" idx="1"/>
          </p:nvPr>
        </p:nvSpPr>
        <p:spPr>
          <a:xfrm>
            <a:off x="1479405" y="4330700"/>
            <a:ext cx="21425190" cy="7899400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buSzTx/>
              <a:buNone/>
              <a:defRPr sz="7000" b="1" i="0">
                <a:solidFill>
                  <a:srgbClr val="586770"/>
                </a:solidFill>
              </a:defRPr>
            </a:pPr>
            <a:r>
              <a:rPr sz="8000" dirty="0"/>
              <a:t>Both Statements must be true:</a:t>
            </a:r>
          </a:p>
          <a:p>
            <a:pPr marL="1143000" indent="-1143000">
              <a:lnSpc>
                <a:spcPct val="100000"/>
              </a:lnSpc>
              <a:buSzTx/>
              <a:buFont typeface="+mj-lt"/>
              <a:buAutoNum type="arabicPeriod"/>
              <a:defRPr sz="6500" i="0">
                <a:solidFill>
                  <a:srgbClr val="000000"/>
                </a:solidFill>
                <a:effectLst/>
              </a:defRPr>
            </a:pPr>
            <a:r>
              <a:rPr dirty="0"/>
              <a:t>Family must have moved into the school district sometime in the past 36 months</a:t>
            </a:r>
            <a:r>
              <a:rPr lang="en-US" dirty="0"/>
              <a:t>,</a:t>
            </a:r>
            <a:endParaRPr lang="en-US" dirty="0">
              <a:solidFill>
                <a:srgbClr val="FF0000"/>
              </a:solidFill>
            </a:endParaRPr>
          </a:p>
          <a:p>
            <a:pPr marL="1143000" indent="-1143000">
              <a:lnSpc>
                <a:spcPct val="100000"/>
              </a:lnSpc>
              <a:buSzTx/>
              <a:buFont typeface="+mj-lt"/>
              <a:buAutoNum type="arabicPeriod"/>
              <a:defRPr sz="6500" i="0">
                <a:solidFill>
                  <a:srgbClr val="000000"/>
                </a:solidFill>
                <a:effectLst/>
              </a:defRPr>
            </a:pPr>
            <a:r>
              <a:rPr lang="en-US" dirty="0"/>
              <a:t>...</a:t>
            </a:r>
            <a:r>
              <a:rPr lang="en-US" u="sng" dirty="0">
                <a:solidFill>
                  <a:srgbClr val="FF0000"/>
                </a:solidFill>
              </a:rPr>
              <a:t>AND</a:t>
            </a:r>
            <a:r>
              <a:rPr lang="en-US" dirty="0"/>
              <a:t> s</a:t>
            </a:r>
            <a:r>
              <a:rPr dirty="0"/>
              <a:t>omeone is the family must have engaged in “Qualifying Work” sometime during those 36 months.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Examples of “Qualifying Work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0000"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</a:defRPr>
            </a:pPr>
            <a:r>
              <a:t>Examples of </a:t>
            </a:r>
            <a:r>
              <a:rPr b="1"/>
              <a:t>“Qualifying Work”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65" y="3737074"/>
            <a:ext cx="7778888" cy="938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9818" y="3803905"/>
            <a:ext cx="7734401" cy="930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26" y="3737074"/>
            <a:ext cx="7730115" cy="938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901" y="3961855"/>
            <a:ext cx="6488216" cy="1858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242" y="3961855"/>
            <a:ext cx="6488216" cy="1858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7162" y="3961855"/>
            <a:ext cx="6519712" cy="1858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1" animBg="1" advAuto="0"/>
      <p:bldP spid="138" grpId="2" animBg="1" advAuto="0"/>
      <p:bldP spid="139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Examples of “Qualifying Work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0000"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</a:defRPr>
            </a:pPr>
            <a:r>
              <a:t>Examples of </a:t>
            </a:r>
            <a:r>
              <a:rPr b="1"/>
              <a:t>“Qualifying Work”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12" y="3787707"/>
            <a:ext cx="7745557" cy="9348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01" y="3799804"/>
            <a:ext cx="7781397" cy="9361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936" y="3806757"/>
            <a:ext cx="7765727" cy="9348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758" y="4127425"/>
            <a:ext cx="6503769" cy="1885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715" y="4122849"/>
            <a:ext cx="6503770" cy="1894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33914" y="4143135"/>
            <a:ext cx="6503770" cy="1853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6" grpId="2" animBg="1" advAuto="0"/>
      <p:bldP spid="147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Examples of “Qualifying Work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0000">
                <a:solidFill>
                  <a:schemeClr val="accent3">
                    <a:hueOff val="-237558"/>
                    <a:satOff val="15631"/>
                    <a:lumOff val="-32569"/>
                  </a:schemeClr>
                </a:solidFill>
              </a:defRPr>
            </a:pPr>
            <a:r>
              <a:t>Examples of </a:t>
            </a:r>
            <a:r>
              <a:rPr b="1"/>
              <a:t>“Qualifying Work”</a:t>
            </a:r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1" y="3820780"/>
            <a:ext cx="7745053" cy="9318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8746" y="3785008"/>
            <a:ext cx="7775947" cy="9360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866" y="3820779"/>
            <a:ext cx="7745053" cy="9318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94" y="4177341"/>
            <a:ext cx="6537827" cy="1872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2479" y="4181864"/>
            <a:ext cx="6537828" cy="1863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57806" y="4177341"/>
            <a:ext cx="6537828" cy="1863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4" grpId="2" animBg="1" advAuto="0"/>
      <p:bldP spid="155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Examples of “Non-Qualifying” Work"/>
          <p:cNvSpPr txBox="1">
            <a:spLocks noGrp="1"/>
          </p:cNvSpPr>
          <p:nvPr>
            <p:ph type="title"/>
          </p:nvPr>
        </p:nvSpPr>
        <p:spPr>
          <a:xfrm>
            <a:off x="1488527" y="1193800"/>
            <a:ext cx="21498903" cy="23241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10000">
                <a:solidFill>
                  <a:schemeClr val="accent5">
                    <a:satOff val="12463"/>
                    <a:lumOff val="-11496"/>
                  </a:schemeClr>
                </a:solidFill>
              </a:defRPr>
            </a:pPr>
            <a:r>
              <a:t>Examples of </a:t>
            </a:r>
            <a:r>
              <a:rPr b="1"/>
              <a:t>“Non-Qualifying” </a:t>
            </a:r>
            <a:r>
              <a:t>Work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84" y="3866958"/>
            <a:ext cx="7751383" cy="9248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563" y="3860769"/>
            <a:ext cx="7931018" cy="9260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5140" y="3861659"/>
            <a:ext cx="7737576" cy="9260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736" y="4391212"/>
            <a:ext cx="6493079" cy="1859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4532" y="4395704"/>
            <a:ext cx="6493079" cy="1850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7388" y="4395704"/>
            <a:ext cx="6493079" cy="185068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Cancel"/>
          <p:cNvSpPr/>
          <p:nvPr/>
        </p:nvSpPr>
        <p:spPr>
          <a:xfrm>
            <a:off x="2576562" y="6392651"/>
            <a:ext cx="3775427" cy="3775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blipFill>
            <a:blip r:embed="rId8">
              <a:alphaModFix amt="65047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 i="0"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65" name="Cancel"/>
          <p:cNvSpPr/>
          <p:nvPr/>
        </p:nvSpPr>
        <p:spPr>
          <a:xfrm>
            <a:off x="10304286" y="6392651"/>
            <a:ext cx="3775427" cy="3775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blipFill>
            <a:blip r:embed="rId8">
              <a:alphaModFix amt="65047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 i="0"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66" name="Cancel"/>
          <p:cNvSpPr/>
          <p:nvPr/>
        </p:nvSpPr>
        <p:spPr>
          <a:xfrm>
            <a:off x="18026214" y="6392651"/>
            <a:ext cx="3775427" cy="3775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blipFill>
            <a:blip r:embed="rId8">
              <a:alphaModFix amt="65047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 i="0">
                <a:solidFill>
                  <a:srgbClr val="F3F1DF"/>
                </a:solidFill>
                <a:effectLst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oroccan">
  <a:themeElements>
    <a:clrScheme name="Moroccan">
      <a:dk1>
        <a:srgbClr val="073E86"/>
      </a:dk1>
      <a:lt1>
        <a:srgbClr val="86837F">
          <a:alpha val="80000"/>
        </a:srgbClr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1">
              <a:satOff val="-17010"/>
              <a:lumOff val="1436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1" u="none" strike="noStrike" cap="none" spc="0" normalizeH="0" baseline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roccan">
  <a:themeElements>
    <a:clrScheme name="Moroccan">
      <a:dk1>
        <a:srgbClr val="000000"/>
      </a:dk1>
      <a:lt1>
        <a:srgbClr val="FFFFFF"/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1">
              <a:satOff val="-17010"/>
              <a:lumOff val="1436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1" u="none" strike="noStrike" cap="none" spc="0" normalizeH="0" baseline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431</Words>
  <Application>Microsoft Macintosh PowerPoint</Application>
  <PresentationFormat>Custom</PresentationFormat>
  <Paragraphs>61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Helvetica Neue</vt:lpstr>
      <vt:lpstr>Hoefler Text</vt:lpstr>
      <vt:lpstr>Palatino</vt:lpstr>
      <vt:lpstr>Times New Roman</vt:lpstr>
      <vt:lpstr>Times Roman</vt:lpstr>
      <vt:lpstr>Moroccan</vt:lpstr>
      <vt:lpstr>SST Region #10 Meeting November 10, 2025 OMECohio.org</vt:lpstr>
      <vt:lpstr>Purpose of Title I – Part C</vt:lpstr>
      <vt:lpstr>Migrant… not “Immigrant”</vt:lpstr>
      <vt:lpstr>Federal Definition of a “Migrant Child”</vt:lpstr>
      <vt:lpstr>Basic Eligibility Criteria for Title I-C</vt:lpstr>
      <vt:lpstr>Examples of “Qualifying Work”</vt:lpstr>
      <vt:lpstr>Examples of “Qualifying Work”</vt:lpstr>
      <vt:lpstr>Examples of “Qualifying Work”</vt:lpstr>
      <vt:lpstr>Examples of “Non-Qualifying” Work</vt:lpstr>
      <vt:lpstr>Examples of “Non-Qualifying” Work</vt:lpstr>
      <vt:lpstr>Only recruiters who have completed our certification training can interview families for the migrant education program. </vt:lpstr>
      <vt:lpstr>PowerPoint Presentation</vt:lpstr>
      <vt:lpstr>Title I-C  Regional Programs</vt:lpstr>
      <vt:lpstr>PowerPoint Presentation</vt:lpstr>
      <vt:lpstr>PowerPoint Presentation</vt:lpstr>
      <vt:lpstr>PowerPoint Presentation</vt:lpstr>
      <vt:lpstr>Please mark if you or anyone in your household has worked in any of the following occupations in the past 36 months. (Check all that apply) </vt:lpstr>
      <vt:lpstr>Title I – Part C, Referral System</vt:lpstr>
      <vt:lpstr>Haitian Communities</vt:lpstr>
      <vt:lpstr>José P Salinas, EdD. - Director Ohio Migrant Education Center 428 1/2 Croghan St. Fremont, OH 43420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SST Region #10 Meeting November 10, 2025 Dr. José P. Salinas</dc:title>
  <cp:lastModifiedBy>Jose Salinas</cp:lastModifiedBy>
  <cp:revision>5</cp:revision>
  <dcterms:modified xsi:type="dcterms:W3CDTF">2025-11-03T15:18:58Z</dcterms:modified>
</cp:coreProperties>
</file>